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59" r:id="rId4"/>
    <p:sldId id="262" r:id="rId5"/>
    <p:sldId id="258" r:id="rId6"/>
    <p:sldId id="261" r:id="rId7"/>
    <p:sldId id="263" r:id="rId8"/>
    <p:sldId id="264" r:id="rId9"/>
    <p:sldId id="266" r:id="rId10"/>
    <p:sldId id="267" r:id="rId11"/>
    <p:sldId id="268" r:id="rId12"/>
    <p:sldId id="269" r:id="rId13"/>
    <p:sldId id="273" r:id="rId14"/>
    <p:sldId id="275" r:id="rId15"/>
    <p:sldId id="2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23" autoAdjust="0"/>
    <p:restoredTop sz="94660"/>
  </p:normalViewPr>
  <p:slideViewPr>
    <p:cSldViewPr snapToGrid="0">
      <p:cViewPr varScale="1">
        <p:scale>
          <a:sx n="88" d="100"/>
          <a:sy n="88" d="100"/>
        </p:scale>
        <p:origin x="28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B3F9A0B-1C43-4A9C-8422-AED1802FFD28}" type="datetimeFigureOut">
              <a:rPr lang="en-IE" smtClean="0"/>
              <a:t>23/03/2021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176662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B3F9A0B-1C43-4A9C-8422-AED1802FFD28}" type="datetimeFigureOut">
              <a:rPr lang="en-IE" smtClean="0"/>
              <a:t>23/03/2021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317558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B3F9A0B-1C43-4A9C-8422-AED1802FFD28}" type="datetimeFigureOut">
              <a:rPr lang="en-IE" smtClean="0"/>
              <a:t>23/03/2021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198095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B3F9A0B-1C43-4A9C-8422-AED1802FFD28}" type="datetimeFigureOut">
              <a:rPr lang="en-IE" smtClean="0"/>
              <a:t>23/03/2021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193358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3F9A0B-1C43-4A9C-8422-AED1802FFD28}" type="datetimeFigureOut">
              <a:rPr lang="en-IE" smtClean="0"/>
              <a:t>23/03/2021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11919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B3F9A0B-1C43-4A9C-8422-AED1802FFD28}" type="datetimeFigureOut">
              <a:rPr lang="en-IE" smtClean="0"/>
              <a:t>23/03/2021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308451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B3F9A0B-1C43-4A9C-8422-AED1802FFD28}" type="datetimeFigureOut">
              <a:rPr lang="en-IE" smtClean="0"/>
              <a:t>23/03/2021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58065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B3F9A0B-1C43-4A9C-8422-AED1802FFD28}" type="datetimeFigureOut">
              <a:rPr lang="en-IE" smtClean="0"/>
              <a:t>23/03/2021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1933746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F9A0B-1C43-4A9C-8422-AED1802FFD28}" type="datetimeFigureOut">
              <a:rPr lang="en-IE" smtClean="0"/>
              <a:t>23/03/2021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229989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3F9A0B-1C43-4A9C-8422-AED1802FFD28}" type="datetimeFigureOut">
              <a:rPr lang="en-IE" smtClean="0"/>
              <a:t>23/03/2021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1895986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3F9A0B-1C43-4A9C-8422-AED1802FFD28}" type="datetimeFigureOut">
              <a:rPr lang="en-IE" smtClean="0"/>
              <a:t>23/03/2021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03FB6F5-F528-41F0-B452-8B546C330C4D}" type="slidenum">
              <a:rPr lang="en-IE" smtClean="0"/>
              <a:t>‹#›</a:t>
            </a:fld>
            <a:endParaRPr lang="en-IE"/>
          </a:p>
        </p:txBody>
      </p:sp>
    </p:spTree>
    <p:extLst>
      <p:ext uri="{BB962C8B-B14F-4D97-AF65-F5344CB8AC3E}">
        <p14:creationId xmlns:p14="http://schemas.microsoft.com/office/powerpoint/2010/main" val="3445922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F9A0B-1C43-4A9C-8422-AED1802FFD28}" type="datetimeFigureOut">
              <a:rPr lang="en-IE" smtClean="0"/>
              <a:t>23/03/2021</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FB6F5-F528-41F0-B452-8B546C330C4D}" type="slidenum">
              <a:rPr lang="en-IE" smtClean="0"/>
              <a:t>‹#›</a:t>
            </a:fld>
            <a:endParaRPr lang="en-IE"/>
          </a:p>
        </p:txBody>
      </p:sp>
    </p:spTree>
    <p:extLst>
      <p:ext uri="{BB962C8B-B14F-4D97-AF65-F5344CB8AC3E}">
        <p14:creationId xmlns:p14="http://schemas.microsoft.com/office/powerpoint/2010/main" val="56087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ivinginireland.i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refugeeservice@crosscare.ie" TargetMode="External"/><Relationship Id="rId2" Type="http://schemas.openxmlformats.org/officeDocument/2006/relationships/hyperlink" Target="mailto:housingandwelfare@crosscare.ie" TargetMode="External"/><Relationship Id="rId1" Type="http://schemas.openxmlformats.org/officeDocument/2006/relationships/slideLayout" Target="../slideLayouts/slideLayout2.xml"/><Relationship Id="rId4" Type="http://schemas.openxmlformats.org/officeDocument/2006/relationships/hyperlink" Target="mailto:migrantproject@crosscare.i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livinginireland.ie/wp-content/uploads/2020/03/Homeless-or-worried-about-losing-your-home-Crosscare-Guide-V2.0-03.2020.pdf" TargetMode="External"/><Relationship Id="rId2" Type="http://schemas.openxmlformats.org/officeDocument/2006/relationships/hyperlink" Target="https://eur02.safelinks.protection.outlook.com/?url=https://www.livinginireland.ie/wp-content/uploads/2020/03/Homeless-or-worried-about-losing-your-home-Crosscare-Guide-V2.0-03.2020.pdf&amp;data=04|01|ciaramcgrath@crosscare.ie|a457ad3232a74df8686108d8ea3d6897|d18972c5d944412aab6fe8cb0afaff77|0|0|637516896756474503|Unknown|TWFpbGZsb3d8eyJWIjoiMC4wLjAwMDAiLCJQIjoiV2luMzIiLCJBTiI6Ik1haWwiLCJXVCI6Mn0%3D|1000&amp;sdata=KhnZQuUWS5tQxqu82otD1HrdXg9Tcqi8Zq5e5AW0qo8%3D&amp;reserved=0"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 y="5633319"/>
            <a:ext cx="12192000" cy="122290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ctrTitle"/>
          </p:nvPr>
        </p:nvSpPr>
        <p:spPr>
          <a:xfrm>
            <a:off x="680320" y="541867"/>
            <a:ext cx="10505421" cy="3852172"/>
          </a:xfrm>
        </p:spPr>
        <p:txBody>
          <a:bodyPr>
            <a:normAutofit/>
          </a:bodyPr>
          <a:lstStyle/>
          <a:p>
            <a:r>
              <a:rPr lang="en-IE" sz="4000" b="1" dirty="0" smtClean="0">
                <a:solidFill>
                  <a:schemeClr val="accent1">
                    <a:lumMod val="50000"/>
                  </a:schemeClr>
                </a:solidFill>
              </a:rPr>
              <a:t>Service  Overview </a:t>
            </a:r>
            <a:endParaRPr lang="en-IE" sz="4000" b="1" dirty="0">
              <a:solidFill>
                <a:schemeClr val="accent1">
                  <a:lumMod val="50000"/>
                </a:schemeClr>
              </a:solidFill>
            </a:endParaRPr>
          </a:p>
        </p:txBody>
      </p:sp>
      <p:sp>
        <p:nvSpPr>
          <p:cNvPr id="3" name="Subtitle 2"/>
          <p:cNvSpPr>
            <a:spLocks noGrp="1"/>
          </p:cNvSpPr>
          <p:nvPr>
            <p:ph type="subTitle" idx="1"/>
          </p:nvPr>
        </p:nvSpPr>
        <p:spPr>
          <a:xfrm>
            <a:off x="680321" y="4394039"/>
            <a:ext cx="11248919" cy="1117687"/>
          </a:xfrm>
        </p:spPr>
        <p:txBody>
          <a:bodyPr>
            <a:normAutofit fontScale="92500" lnSpcReduction="20000"/>
          </a:bodyPr>
          <a:lstStyle/>
          <a:p>
            <a:pPr algn="l"/>
            <a:endParaRPr lang="en-IE" dirty="0" smtClean="0"/>
          </a:p>
          <a:p>
            <a:pPr algn="l"/>
            <a:endParaRPr lang="en-IE" dirty="0"/>
          </a:p>
          <a:p>
            <a:pPr algn="l"/>
            <a:r>
              <a:rPr lang="en-IE" dirty="0" smtClean="0"/>
              <a:t>Presentation to </a:t>
            </a:r>
            <a:r>
              <a:rPr lang="en-IE" dirty="0" err="1"/>
              <a:t>Meitheal</a:t>
            </a:r>
            <a:r>
              <a:rPr lang="en-IE" dirty="0"/>
              <a:t> Network </a:t>
            </a:r>
            <a:r>
              <a:rPr lang="en-IE" dirty="0" smtClean="0"/>
              <a:t>March 2021</a:t>
            </a:r>
            <a:endParaRPr lang="en-IE" dirty="0"/>
          </a:p>
          <a:p>
            <a:pPr algn="l"/>
            <a:endParaRPr lang="en-IE" sz="2400" dirty="0"/>
          </a:p>
        </p:txBody>
      </p:sp>
      <p:sp>
        <p:nvSpPr>
          <p:cNvPr id="8" name="TextBox 7"/>
          <p:cNvSpPr txBox="1"/>
          <p:nvPr/>
        </p:nvSpPr>
        <p:spPr>
          <a:xfrm flipV="1">
            <a:off x="7007852" y="6075493"/>
            <a:ext cx="4676148" cy="353943"/>
          </a:xfrm>
          <a:prstGeom prst="rect">
            <a:avLst/>
          </a:prstGeom>
          <a:solidFill>
            <a:schemeClr val="tx1"/>
          </a:solidFill>
          <a:ln>
            <a:solidFill>
              <a:schemeClr val="tx1"/>
            </a:solidFill>
          </a:ln>
        </p:spPr>
        <p:txBody>
          <a:bodyPr wrap="square" rtlCol="0">
            <a:spAutoFit/>
          </a:bodyPr>
          <a:lstStyle/>
          <a:p>
            <a:pPr algn="ctr"/>
            <a:endParaRPr lang="en-IE" sz="200" dirty="0" smtClean="0">
              <a:solidFill>
                <a:schemeClr val="bg1"/>
              </a:solidFill>
            </a:endParaRPr>
          </a:p>
          <a:p>
            <a:pPr algn="ctr"/>
            <a:endParaRPr lang="en-IE" sz="300" dirty="0">
              <a:solidFill>
                <a:schemeClr val="bg1"/>
              </a:solidFill>
            </a:endParaRPr>
          </a:p>
          <a:p>
            <a:pPr algn="ctr"/>
            <a:endParaRPr lang="en-GB" sz="1200" dirty="0" smtClean="0">
              <a:solidFill>
                <a:schemeClr val="bg1"/>
              </a:solidFill>
            </a:endParaRPr>
          </a:p>
        </p:txBody>
      </p:sp>
      <p:pic>
        <p:nvPicPr>
          <p:cNvPr id="5" name="Picture 4"/>
          <p:cNvPicPr>
            <a:picLocks noChangeAspect="1"/>
          </p:cNvPicPr>
          <p:nvPr/>
        </p:nvPicPr>
        <p:blipFill>
          <a:blip r:embed="rId2"/>
          <a:stretch>
            <a:fillRect/>
          </a:stretch>
        </p:blipFill>
        <p:spPr>
          <a:xfrm>
            <a:off x="350729" y="420275"/>
            <a:ext cx="11185742" cy="1531618"/>
          </a:xfrm>
          <a:prstGeom prst="rect">
            <a:avLst/>
          </a:prstGeom>
        </p:spPr>
      </p:pic>
    </p:spTree>
    <p:extLst>
      <p:ext uri="{BB962C8B-B14F-4D97-AF65-F5344CB8AC3E}">
        <p14:creationId xmlns:p14="http://schemas.microsoft.com/office/powerpoint/2010/main" val="3277747223"/>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altLang="en-US" dirty="0" smtClean="0">
                <a:solidFill>
                  <a:schemeClr val="accent1"/>
                </a:solidFill>
                <a:hlinkClick r:id="" action="ppaction://noaction"/>
              </a:rPr>
              <a:t>Fairness and Natural Justice</a:t>
            </a:r>
            <a:r>
              <a:rPr lang="en-IE" altLang="en-US" dirty="0" smtClean="0">
                <a:solidFill>
                  <a:schemeClr val="accent1"/>
                </a:solidFill>
              </a:rPr>
              <a:t> </a:t>
            </a:r>
            <a:br>
              <a:rPr lang="en-IE" altLang="en-US" dirty="0" smtClean="0">
                <a:solidFill>
                  <a:schemeClr val="accent1"/>
                </a:solidFill>
              </a:rPr>
            </a:br>
            <a:endParaRPr lang="en-IE" dirty="0"/>
          </a:p>
        </p:txBody>
      </p:sp>
      <p:sp>
        <p:nvSpPr>
          <p:cNvPr id="3" name="Content Placeholder 2"/>
          <p:cNvSpPr>
            <a:spLocks noGrp="1"/>
          </p:cNvSpPr>
          <p:nvPr>
            <p:ph idx="1"/>
          </p:nvPr>
        </p:nvSpPr>
        <p:spPr/>
        <p:txBody>
          <a:bodyPr>
            <a:normAutofit fontScale="70000" lnSpcReduction="20000"/>
          </a:bodyPr>
          <a:lstStyle/>
          <a:p>
            <a:pPr marL="0" indent="0">
              <a:buNone/>
            </a:pPr>
            <a:r>
              <a:rPr lang="en-IE" b="1" dirty="0" smtClean="0">
                <a:solidFill>
                  <a:schemeClr val="accent1">
                    <a:lumMod val="50000"/>
                  </a:schemeClr>
                </a:solidFill>
                <a:latin typeface="+mj-lt"/>
              </a:rPr>
              <a:t>Natural justice</a:t>
            </a:r>
            <a:r>
              <a:rPr lang="en-IE" dirty="0" smtClean="0">
                <a:latin typeface="+mj-lt"/>
              </a:rPr>
              <a:t> aims to ensure decision-making is fair and the resulting decision is reasonable because it is based on rules of evidence that are appropriate to the circumstances</a:t>
            </a:r>
          </a:p>
          <a:p>
            <a:pPr marL="0" indent="0">
              <a:buNone/>
            </a:pPr>
            <a:endParaRPr lang="en-IE" dirty="0">
              <a:latin typeface="+mj-lt"/>
            </a:endParaRPr>
          </a:p>
          <a:p>
            <a:pPr marL="0" indent="0">
              <a:buNone/>
            </a:pPr>
            <a:r>
              <a:rPr lang="en-IE" dirty="0">
                <a:latin typeface="+mj-lt"/>
              </a:rPr>
              <a:t>When it comes to making applications for state supports we as information providers and advocates understand the rules. </a:t>
            </a:r>
          </a:p>
          <a:p>
            <a:pPr marL="0" indent="0">
              <a:buNone/>
            </a:pPr>
            <a:r>
              <a:rPr lang="en-IE" dirty="0" smtClean="0">
                <a:latin typeface="+mj-lt"/>
              </a:rPr>
              <a:t>Onus </a:t>
            </a:r>
            <a:r>
              <a:rPr lang="en-IE" dirty="0">
                <a:latin typeface="+mj-lt"/>
              </a:rPr>
              <a:t>is on the applicant to make a good application, to provide proof, to produce evidence, </a:t>
            </a:r>
            <a:endParaRPr lang="en-IE" dirty="0" smtClean="0">
              <a:latin typeface="+mj-lt"/>
            </a:endParaRPr>
          </a:p>
          <a:p>
            <a:pPr marL="0" indent="0">
              <a:buNone/>
            </a:pPr>
            <a:r>
              <a:rPr lang="en-IE" dirty="0">
                <a:latin typeface="+mj-lt"/>
              </a:rPr>
              <a:t>D</a:t>
            </a:r>
            <a:r>
              <a:rPr lang="en-IE" dirty="0" smtClean="0">
                <a:latin typeface="+mj-lt"/>
              </a:rPr>
              <a:t>ecision </a:t>
            </a:r>
            <a:r>
              <a:rPr lang="en-IE" dirty="0">
                <a:latin typeface="+mj-lt"/>
              </a:rPr>
              <a:t>makers </a:t>
            </a:r>
            <a:r>
              <a:rPr lang="en-IE" dirty="0" smtClean="0">
                <a:latin typeface="+mj-lt"/>
              </a:rPr>
              <a:t>need to make a decision based on the criteria of the scheme, all of the evidence or factors in then case, without bias </a:t>
            </a:r>
          </a:p>
          <a:p>
            <a:pPr marL="0" indent="0">
              <a:buNone/>
            </a:pPr>
            <a:r>
              <a:rPr lang="en-IE" dirty="0" smtClean="0">
                <a:latin typeface="+mj-lt"/>
              </a:rPr>
              <a:t> </a:t>
            </a:r>
            <a:r>
              <a:rPr lang="en-IE" dirty="0">
                <a:latin typeface="+mj-lt"/>
              </a:rPr>
              <a:t>W</a:t>
            </a:r>
            <a:r>
              <a:rPr lang="en-IE" dirty="0" smtClean="0">
                <a:latin typeface="+mj-lt"/>
              </a:rPr>
              <a:t>hen decisions </a:t>
            </a:r>
            <a:r>
              <a:rPr lang="en-IE" dirty="0">
                <a:latin typeface="+mj-lt"/>
              </a:rPr>
              <a:t>are made that adversely effect our client there is a right to request a review and right of </a:t>
            </a:r>
            <a:r>
              <a:rPr lang="en-IE" dirty="0" smtClean="0">
                <a:latin typeface="+mj-lt"/>
              </a:rPr>
              <a:t>appeal</a:t>
            </a:r>
          </a:p>
          <a:p>
            <a:pPr marL="0" indent="0">
              <a:buNone/>
            </a:pPr>
            <a:r>
              <a:rPr lang="en-IE" dirty="0">
                <a:latin typeface="+mj-lt"/>
              </a:rPr>
              <a:t>L</a:t>
            </a:r>
            <a:r>
              <a:rPr lang="en-IE" dirty="0" smtClean="0">
                <a:latin typeface="+mj-lt"/>
              </a:rPr>
              <a:t>anguage</a:t>
            </a:r>
            <a:r>
              <a:rPr lang="en-IE" dirty="0">
                <a:latin typeface="+mj-lt"/>
              </a:rPr>
              <a:t>, literacy and digital skills are increasingly important </a:t>
            </a:r>
          </a:p>
          <a:p>
            <a:pPr marL="0" indent="0">
              <a:buNone/>
            </a:pPr>
            <a:r>
              <a:rPr lang="en-IE" dirty="0">
                <a:latin typeface="+mj-lt"/>
              </a:rPr>
              <a:t>So how do many of our migrant clients who struggle with these processes get a fair chance….and during the </a:t>
            </a:r>
            <a:r>
              <a:rPr lang="en-IE" dirty="0" err="1">
                <a:latin typeface="+mj-lt"/>
              </a:rPr>
              <a:t>Covid</a:t>
            </a:r>
            <a:r>
              <a:rPr lang="en-IE" dirty="0">
                <a:latin typeface="+mj-lt"/>
              </a:rPr>
              <a:t> crisis how do we continue to provide this support</a:t>
            </a:r>
          </a:p>
          <a:p>
            <a:pPr marL="0" indent="0">
              <a:buNone/>
            </a:pPr>
            <a:r>
              <a:rPr lang="en-IE" altLang="en-US" dirty="0" smtClean="0">
                <a:solidFill>
                  <a:schemeClr val="accent1"/>
                </a:solidFill>
                <a:latin typeface="+mj-lt"/>
              </a:rPr>
              <a:t/>
            </a:r>
            <a:br>
              <a:rPr lang="en-IE" altLang="en-US" dirty="0" smtClean="0">
                <a:solidFill>
                  <a:schemeClr val="accent1"/>
                </a:solidFill>
                <a:latin typeface="+mj-lt"/>
              </a:rPr>
            </a:br>
            <a:endParaRPr lang="en-IE" dirty="0">
              <a:latin typeface="+mj-lt"/>
            </a:endParaRPr>
          </a:p>
        </p:txBody>
      </p:sp>
    </p:spTree>
    <p:extLst>
      <p:ext uri="{BB962C8B-B14F-4D97-AF65-F5344CB8AC3E}">
        <p14:creationId xmlns:p14="http://schemas.microsoft.com/office/powerpoint/2010/main" val="1441323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50000"/>
                  </a:schemeClr>
                </a:solidFill>
              </a:rPr>
              <a:t>Challenges </a:t>
            </a:r>
            <a:endParaRPr lang="en-IE" dirty="0">
              <a:solidFill>
                <a:schemeClr val="accent1">
                  <a:lumMod val="50000"/>
                </a:schemeClr>
              </a:solidFill>
            </a:endParaRPr>
          </a:p>
        </p:txBody>
      </p:sp>
      <p:sp>
        <p:nvSpPr>
          <p:cNvPr id="3" name="Content Placeholder 2"/>
          <p:cNvSpPr>
            <a:spLocks noGrp="1"/>
          </p:cNvSpPr>
          <p:nvPr>
            <p:ph idx="1"/>
          </p:nvPr>
        </p:nvSpPr>
        <p:spPr/>
        <p:txBody>
          <a:bodyPr/>
          <a:lstStyle/>
          <a:p>
            <a:r>
              <a:rPr lang="en-IE" dirty="0" smtClean="0">
                <a:latin typeface="+mj-lt"/>
              </a:rPr>
              <a:t>Highlighting limitations  of remote working –its been frustrating at times</a:t>
            </a:r>
          </a:p>
          <a:p>
            <a:r>
              <a:rPr lang="en-IE" dirty="0" smtClean="0">
                <a:latin typeface="+mj-lt"/>
              </a:rPr>
              <a:t>Lack of physical access to our services &amp; other statutory services</a:t>
            </a:r>
          </a:p>
          <a:p>
            <a:r>
              <a:rPr lang="en-IE" dirty="0" smtClean="0">
                <a:latin typeface="+mj-lt"/>
              </a:rPr>
              <a:t>High demand</a:t>
            </a:r>
          </a:p>
          <a:p>
            <a:r>
              <a:rPr lang="en-IE" dirty="0" smtClean="0">
                <a:latin typeface="+mj-lt"/>
              </a:rPr>
              <a:t>Increased numbers of interventions </a:t>
            </a:r>
          </a:p>
          <a:p>
            <a:r>
              <a:rPr lang="en-IE" dirty="0" smtClean="0">
                <a:latin typeface="+mj-lt"/>
              </a:rPr>
              <a:t>Increased traffic back and forth with officials and decision makers</a:t>
            </a:r>
          </a:p>
          <a:p>
            <a:r>
              <a:rPr lang="en-IE" dirty="0" smtClean="0">
                <a:latin typeface="+mj-lt"/>
              </a:rPr>
              <a:t> Paperwork &amp; digital access</a:t>
            </a:r>
          </a:p>
          <a:p>
            <a:pPr marL="0" indent="0">
              <a:buNone/>
            </a:pPr>
            <a:endParaRPr lang="en-IE" dirty="0"/>
          </a:p>
        </p:txBody>
      </p:sp>
    </p:spTree>
    <p:extLst>
      <p:ext uri="{BB962C8B-B14F-4D97-AF65-F5344CB8AC3E}">
        <p14:creationId xmlns:p14="http://schemas.microsoft.com/office/powerpoint/2010/main" val="3477642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solidFill>
                  <a:schemeClr val="accent1">
                    <a:lumMod val="50000"/>
                  </a:schemeClr>
                </a:solidFill>
              </a:rPr>
              <a:t>Covid</a:t>
            </a:r>
            <a:r>
              <a:rPr lang="en-IE" dirty="0" smtClean="0">
                <a:solidFill>
                  <a:schemeClr val="accent1">
                    <a:lumMod val="50000"/>
                  </a:schemeClr>
                </a:solidFill>
              </a:rPr>
              <a:t> and service delivery – some unintended consequences…</a:t>
            </a:r>
            <a:endParaRPr lang="en-IE" dirty="0">
              <a:solidFill>
                <a:schemeClr val="accent1">
                  <a:lumMod val="50000"/>
                </a:schemeClr>
              </a:solidFill>
            </a:endParaRPr>
          </a:p>
        </p:txBody>
      </p:sp>
      <p:sp>
        <p:nvSpPr>
          <p:cNvPr id="3" name="Content Placeholder 2"/>
          <p:cNvSpPr>
            <a:spLocks noGrp="1"/>
          </p:cNvSpPr>
          <p:nvPr>
            <p:ph idx="1"/>
          </p:nvPr>
        </p:nvSpPr>
        <p:spPr/>
        <p:txBody>
          <a:bodyPr>
            <a:normAutofit/>
          </a:bodyPr>
          <a:lstStyle/>
          <a:p>
            <a:r>
              <a:rPr lang="en-IE" sz="2400" dirty="0" smtClean="0">
                <a:latin typeface="+mj-lt"/>
              </a:rPr>
              <a:t>Opportunities to further develop relationships with partner agencies both statutory and non statutory</a:t>
            </a:r>
          </a:p>
          <a:p>
            <a:r>
              <a:rPr lang="en-IE" sz="2400" dirty="0" smtClean="0">
                <a:latin typeface="+mj-lt"/>
              </a:rPr>
              <a:t>Opportunities to highlight barriers to access, rights and entitlements – collecting evidence of where right to access has been delayed or denied </a:t>
            </a:r>
          </a:p>
          <a:p>
            <a:r>
              <a:rPr lang="en-IE" sz="2400" dirty="0" smtClean="0">
                <a:latin typeface="+mj-lt"/>
              </a:rPr>
              <a:t>Working with clients from beginning to end and to hopefully a positive outcome – prevented rough sleeping in 50 cases for individuals and families</a:t>
            </a:r>
          </a:p>
          <a:p>
            <a:r>
              <a:rPr lang="en-IE" sz="2400" dirty="0" smtClean="0">
                <a:latin typeface="+mj-lt"/>
              </a:rPr>
              <a:t>The ‘Zoom Room’ – getting people from across Ireland and abroad into a training session with reasonable ease</a:t>
            </a:r>
          </a:p>
          <a:p>
            <a:endParaRPr lang="en-IE" dirty="0">
              <a:latin typeface="+mj-lt"/>
            </a:endParaRPr>
          </a:p>
        </p:txBody>
      </p:sp>
    </p:spTree>
    <p:extLst>
      <p:ext uri="{BB962C8B-B14F-4D97-AF65-F5344CB8AC3E}">
        <p14:creationId xmlns:p14="http://schemas.microsoft.com/office/powerpoint/2010/main" val="3475885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00"/>
                </a:solidFill>
              </a:rPr>
              <a:t>Useful resources</a:t>
            </a:r>
            <a:endParaRPr lang="en-IE"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IE" dirty="0">
                <a:hlinkClick r:id="rId2"/>
              </a:rPr>
              <a:t>https://crosscare.ie/</a:t>
            </a:r>
          </a:p>
          <a:p>
            <a:r>
              <a:rPr lang="en-IE" dirty="0" smtClean="0">
                <a:hlinkClick r:id="rId2"/>
              </a:rPr>
              <a:t>https</a:t>
            </a:r>
            <a:r>
              <a:rPr lang="en-IE" dirty="0">
                <a:hlinkClick r:id="rId2"/>
              </a:rPr>
              <a:t>://www.livinginireland.ie</a:t>
            </a:r>
            <a:r>
              <a:rPr lang="en-IE" dirty="0" smtClean="0">
                <a:hlinkClick r:id="rId2"/>
              </a:rPr>
              <a:t>/</a:t>
            </a:r>
            <a:r>
              <a:rPr lang="en-IE" dirty="0" smtClean="0"/>
              <a:t> </a:t>
            </a:r>
          </a:p>
          <a:p>
            <a:pPr>
              <a:defRPr/>
            </a:pPr>
            <a:r>
              <a:rPr lang="en-IE" b="1" dirty="0" smtClean="0">
                <a:latin typeface="+mj-lt"/>
              </a:rPr>
              <a:t>Migrant </a:t>
            </a:r>
            <a:r>
              <a:rPr lang="en-IE" b="1" dirty="0">
                <a:latin typeface="+mj-lt"/>
              </a:rPr>
              <a:t>Rights Centre of Ireland re employment rights</a:t>
            </a:r>
          </a:p>
          <a:p>
            <a:pPr>
              <a:defRPr/>
            </a:pPr>
            <a:r>
              <a:rPr lang="en-IE" b="1" dirty="0" smtClean="0">
                <a:latin typeface="+mj-lt"/>
              </a:rPr>
              <a:t>Threshold </a:t>
            </a:r>
            <a:r>
              <a:rPr lang="en-IE" b="1" dirty="0">
                <a:latin typeface="+mj-lt"/>
              </a:rPr>
              <a:t>1800 454 454</a:t>
            </a:r>
          </a:p>
          <a:p>
            <a:pPr>
              <a:defRPr/>
            </a:pPr>
            <a:r>
              <a:rPr lang="en-IE" b="1" dirty="0">
                <a:latin typeface="+mj-lt"/>
              </a:rPr>
              <a:t>FLAC, Mercy Law Resource </a:t>
            </a:r>
            <a:r>
              <a:rPr lang="en-IE" b="1" dirty="0" smtClean="0">
                <a:latin typeface="+mj-lt"/>
              </a:rPr>
              <a:t>Centre</a:t>
            </a:r>
            <a:endParaRPr lang="en-IE" b="1" dirty="0">
              <a:latin typeface="+mj-lt"/>
            </a:endParaRPr>
          </a:p>
          <a:p>
            <a:pPr>
              <a:defRPr/>
            </a:pPr>
            <a:r>
              <a:rPr lang="en-IE" b="1" dirty="0" smtClean="0">
                <a:latin typeface="+mj-lt"/>
              </a:rPr>
              <a:t>Dublin </a:t>
            </a:r>
            <a:r>
              <a:rPr lang="en-IE" b="1" dirty="0">
                <a:latin typeface="+mj-lt"/>
              </a:rPr>
              <a:t>Homeless Services and Freephone 1800 707 707</a:t>
            </a:r>
          </a:p>
          <a:p>
            <a:pPr>
              <a:defRPr/>
            </a:pPr>
            <a:r>
              <a:rPr lang="en-IE" b="1" dirty="0">
                <a:latin typeface="+mj-lt"/>
              </a:rPr>
              <a:t>St. Vincent de Paul – Dublin 01-8550022</a:t>
            </a:r>
          </a:p>
          <a:p>
            <a:pPr>
              <a:defRPr/>
            </a:pPr>
            <a:r>
              <a:rPr lang="en-IE" b="1" dirty="0">
                <a:latin typeface="+mj-lt"/>
              </a:rPr>
              <a:t>Crosscare Community Food Banks (by referral) in </a:t>
            </a:r>
            <a:r>
              <a:rPr lang="en-IE" b="1" dirty="0" err="1" smtClean="0">
                <a:latin typeface="+mj-lt"/>
              </a:rPr>
              <a:t>Jobstown</a:t>
            </a:r>
            <a:r>
              <a:rPr lang="en-IE" b="1" dirty="0" smtClean="0">
                <a:latin typeface="+mj-lt"/>
              </a:rPr>
              <a:t>, </a:t>
            </a:r>
            <a:r>
              <a:rPr lang="en-IE" b="1" dirty="0">
                <a:latin typeface="+mj-lt"/>
              </a:rPr>
              <a:t>Swords. Community Cafés in D1, D2 &amp; </a:t>
            </a:r>
            <a:r>
              <a:rPr lang="en-IE" b="1" dirty="0" err="1">
                <a:latin typeface="+mj-lt"/>
              </a:rPr>
              <a:t>D’laoire</a:t>
            </a:r>
            <a:endParaRPr lang="en-IE" b="1" dirty="0">
              <a:latin typeface="+mj-lt"/>
            </a:endParaRPr>
          </a:p>
          <a:p>
            <a:pPr>
              <a:defRPr/>
            </a:pPr>
            <a:r>
              <a:rPr lang="en-IE" b="1" dirty="0">
                <a:latin typeface="+mj-lt"/>
              </a:rPr>
              <a:t>Capuchin Day Centre </a:t>
            </a:r>
            <a:r>
              <a:rPr lang="en-IE" b="1" dirty="0" smtClean="0">
                <a:latin typeface="+mj-lt"/>
              </a:rPr>
              <a:t>- GP </a:t>
            </a:r>
            <a:r>
              <a:rPr lang="en-IE" b="1" dirty="0">
                <a:latin typeface="+mj-lt"/>
              </a:rPr>
              <a:t>with Romanian interpreter Tues-Thurs</a:t>
            </a:r>
          </a:p>
          <a:p>
            <a:pPr>
              <a:defRPr/>
            </a:pPr>
            <a:r>
              <a:rPr lang="en-IE" b="1" dirty="0">
                <a:latin typeface="+mj-lt"/>
              </a:rPr>
              <a:t>Roma GP Clinic, Tallaght Hosp. Tues </a:t>
            </a:r>
            <a:r>
              <a:rPr lang="en-IE" b="1" dirty="0" smtClean="0">
                <a:latin typeface="+mj-lt"/>
              </a:rPr>
              <a:t>2–4pm</a:t>
            </a:r>
          </a:p>
          <a:p>
            <a:pPr>
              <a:defRPr/>
            </a:pPr>
            <a:r>
              <a:rPr lang="en-IE" b="1" dirty="0" smtClean="0">
                <a:latin typeface="+mj-lt"/>
              </a:rPr>
              <a:t>Health Inclusion Hub – Summer Hill </a:t>
            </a:r>
            <a:endParaRPr lang="en-IE" b="1" dirty="0">
              <a:latin typeface="+mj-lt"/>
            </a:endParaRPr>
          </a:p>
          <a:p>
            <a:pPr>
              <a:defRPr/>
            </a:pPr>
            <a:r>
              <a:rPr lang="en-IE" b="1" dirty="0" err="1" smtClean="0">
                <a:latin typeface="+mj-lt"/>
              </a:rPr>
              <a:t>Cairde</a:t>
            </a:r>
            <a:endParaRPr lang="en-IE" b="1" dirty="0">
              <a:latin typeface="+mj-lt"/>
            </a:endParaRPr>
          </a:p>
          <a:p>
            <a:endParaRPr lang="en-IE" dirty="0"/>
          </a:p>
          <a:p>
            <a:endParaRPr lang="en-IE" dirty="0"/>
          </a:p>
        </p:txBody>
      </p:sp>
    </p:spTree>
    <p:extLst>
      <p:ext uri="{BB962C8B-B14F-4D97-AF65-F5344CB8AC3E}">
        <p14:creationId xmlns:p14="http://schemas.microsoft.com/office/powerpoint/2010/main" val="80547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altLang="en-US" dirty="0">
                <a:solidFill>
                  <a:srgbClr val="FF0000"/>
                </a:solidFill>
              </a:rPr>
              <a:t>Contact Crosscare</a:t>
            </a:r>
            <a:endParaRPr lang="en-IE" dirty="0">
              <a:solidFill>
                <a:srgbClr val="FF0000"/>
              </a:solidFill>
            </a:endParaRPr>
          </a:p>
        </p:txBody>
      </p:sp>
      <p:sp>
        <p:nvSpPr>
          <p:cNvPr id="3" name="Content Placeholder 2"/>
          <p:cNvSpPr>
            <a:spLocks noGrp="1"/>
          </p:cNvSpPr>
          <p:nvPr>
            <p:ph idx="1"/>
          </p:nvPr>
        </p:nvSpPr>
        <p:spPr/>
        <p:txBody>
          <a:bodyPr/>
          <a:lstStyle/>
          <a:p>
            <a:pPr algn="ctr">
              <a:buNone/>
              <a:defRPr/>
            </a:pPr>
            <a:r>
              <a:rPr lang="en-IE" b="1" dirty="0">
                <a:solidFill>
                  <a:srgbClr val="FF0000"/>
                </a:solidFill>
              </a:rPr>
              <a:t>Crosscare </a:t>
            </a:r>
            <a:r>
              <a:rPr lang="en-IE" b="1" dirty="0" smtClean="0">
                <a:solidFill>
                  <a:srgbClr val="FF0000"/>
                </a:solidFill>
              </a:rPr>
              <a:t>Information &amp; </a:t>
            </a:r>
            <a:r>
              <a:rPr lang="en-IE" b="1" dirty="0">
                <a:solidFill>
                  <a:srgbClr val="FF0000"/>
                </a:solidFill>
              </a:rPr>
              <a:t>A</a:t>
            </a:r>
            <a:r>
              <a:rPr lang="en-IE" b="1" dirty="0" smtClean="0">
                <a:solidFill>
                  <a:srgbClr val="FF0000"/>
                </a:solidFill>
              </a:rPr>
              <a:t>dvocacy Service </a:t>
            </a:r>
            <a:endParaRPr lang="en-IE" dirty="0">
              <a:solidFill>
                <a:srgbClr val="FF0000"/>
              </a:solidFill>
            </a:endParaRPr>
          </a:p>
          <a:p>
            <a:pPr algn="ctr">
              <a:buNone/>
              <a:defRPr/>
            </a:pPr>
            <a:r>
              <a:rPr lang="en-IE" dirty="0"/>
              <a:t>T: (01) 872 </a:t>
            </a:r>
            <a:r>
              <a:rPr lang="en-IE" dirty="0" smtClean="0"/>
              <a:t>6775</a:t>
            </a:r>
          </a:p>
          <a:p>
            <a:pPr algn="ctr">
              <a:buNone/>
              <a:defRPr/>
            </a:pPr>
            <a:endParaRPr lang="en-IE" b="1" dirty="0"/>
          </a:p>
          <a:p>
            <a:pPr algn="ctr">
              <a:buNone/>
              <a:defRPr/>
            </a:pPr>
            <a:r>
              <a:rPr lang="en-IE" dirty="0" smtClean="0"/>
              <a:t> </a:t>
            </a:r>
            <a:r>
              <a:rPr lang="en-IE" dirty="0" smtClean="0">
                <a:hlinkClick r:id="rId2"/>
              </a:rPr>
              <a:t>housingandwelfare@crosscare.ie</a:t>
            </a:r>
            <a:endParaRPr lang="en-IE" dirty="0" smtClean="0"/>
          </a:p>
          <a:p>
            <a:pPr algn="ctr">
              <a:buNone/>
              <a:defRPr/>
            </a:pPr>
            <a:r>
              <a:rPr lang="en-IE" dirty="0" smtClean="0">
                <a:hlinkClick r:id="rId3"/>
              </a:rPr>
              <a:t>refugeeservice@crosscare.ie</a:t>
            </a:r>
            <a:endParaRPr lang="en-IE" dirty="0" smtClean="0"/>
          </a:p>
          <a:p>
            <a:pPr algn="ctr">
              <a:buNone/>
              <a:defRPr/>
            </a:pPr>
            <a:r>
              <a:rPr lang="en-IE" dirty="0" smtClean="0">
                <a:hlinkClick r:id="rId4"/>
              </a:rPr>
              <a:t>migrantproject@crosscare.ie</a:t>
            </a:r>
            <a:r>
              <a:rPr lang="en-IE" dirty="0" smtClean="0"/>
              <a:t> </a:t>
            </a:r>
            <a:endParaRPr lang="en-IE" dirty="0"/>
          </a:p>
          <a:p>
            <a:endParaRPr lang="en-IE" dirty="0"/>
          </a:p>
        </p:txBody>
      </p:sp>
    </p:spTree>
    <p:extLst>
      <p:ext uri="{BB962C8B-B14F-4D97-AF65-F5344CB8AC3E}">
        <p14:creationId xmlns:p14="http://schemas.microsoft.com/office/powerpoint/2010/main" val="210211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eaLnBrk="0" fontAlgn="base" hangingPunct="0">
              <a:lnSpc>
                <a:spcPct val="100000"/>
              </a:lnSpc>
              <a:spcAft>
                <a:spcPct val="0"/>
              </a:spcAft>
            </a:pPr>
            <a:r>
              <a:rPr lang="en-IE" altLang="en-US" sz="3600" b="1" dirty="0" smtClean="0">
                <a:solidFill>
                  <a:srgbClr val="FF0000"/>
                </a:solidFill>
                <a:latin typeface="Arial" panose="020B0604020202020204" pitchFamily="34" charset="0"/>
                <a:ea typeface="Calibri" panose="020F0502020204030204" pitchFamily="34" charset="0"/>
              </a:rPr>
              <a:t/>
            </a:r>
            <a:br>
              <a:rPr lang="en-IE" altLang="en-US" sz="3600" b="1" dirty="0" smtClean="0">
                <a:solidFill>
                  <a:srgbClr val="FF0000"/>
                </a:solidFill>
                <a:latin typeface="Arial" panose="020B0604020202020204" pitchFamily="34" charset="0"/>
                <a:ea typeface="Calibri" panose="020F0502020204030204" pitchFamily="34" charset="0"/>
              </a:rPr>
            </a:br>
            <a:r>
              <a:rPr lang="en-IE" altLang="en-US" sz="3600" b="1" dirty="0">
                <a:solidFill>
                  <a:srgbClr val="FF0000"/>
                </a:solidFill>
                <a:latin typeface="Arial" panose="020B0604020202020204" pitchFamily="34" charset="0"/>
                <a:ea typeface="Calibri" panose="020F0502020204030204" pitchFamily="34" charset="0"/>
              </a:rPr>
              <a:t/>
            </a:r>
            <a:br>
              <a:rPr lang="en-IE" altLang="en-US" sz="3600" b="1" dirty="0">
                <a:solidFill>
                  <a:srgbClr val="FF0000"/>
                </a:solidFill>
                <a:latin typeface="Arial" panose="020B0604020202020204" pitchFamily="34" charset="0"/>
                <a:ea typeface="Calibri" panose="020F0502020204030204" pitchFamily="34" charset="0"/>
              </a:rPr>
            </a:br>
            <a:r>
              <a:rPr lang="en-IE" altLang="en-US" sz="3100" b="1" dirty="0" smtClean="0">
                <a:solidFill>
                  <a:srgbClr val="FF0000"/>
                </a:solidFill>
                <a:latin typeface="Arial" panose="020B0604020202020204" pitchFamily="34" charset="0"/>
                <a:ea typeface="Calibri" panose="020F0502020204030204" pitchFamily="34" charset="0"/>
              </a:rPr>
              <a:t>Are </a:t>
            </a:r>
            <a:r>
              <a:rPr lang="en-IE" altLang="en-US" sz="3100" b="1" dirty="0">
                <a:solidFill>
                  <a:srgbClr val="FF0000"/>
                </a:solidFill>
                <a:latin typeface="Arial" panose="020B0604020202020204" pitchFamily="34" charset="0"/>
                <a:ea typeface="Calibri" panose="020F0502020204030204" pitchFamily="34" charset="0"/>
              </a:rPr>
              <a:t>you homeless or at risk of losing your home ? </a:t>
            </a:r>
            <a:r>
              <a:rPr lang="en-IE" altLang="en-US" sz="3100" b="1" dirty="0">
                <a:solidFill>
                  <a:srgbClr val="000000"/>
                </a:solidFill>
                <a:latin typeface="Arial" panose="020B0604020202020204" pitchFamily="34" charset="0"/>
                <a:ea typeface="Calibri" panose="020F0502020204030204" pitchFamily="34" charset="0"/>
                <a:hlinkClick r:id="rId2"/>
              </a:rPr>
              <a:t/>
            </a:r>
            <a:br>
              <a:rPr lang="en-IE" altLang="en-US" sz="3100" b="1" dirty="0">
                <a:solidFill>
                  <a:srgbClr val="000000"/>
                </a:solidFill>
                <a:latin typeface="Arial" panose="020B0604020202020204" pitchFamily="34" charset="0"/>
                <a:ea typeface="Calibri" panose="020F0502020204030204" pitchFamily="34" charset="0"/>
                <a:hlinkClick r:id="rId2"/>
              </a:rPr>
            </a:br>
            <a:r>
              <a:rPr lang="en-IE" altLang="en-US" sz="3100" b="1" dirty="0">
                <a:solidFill>
                  <a:srgbClr val="000000"/>
                </a:solidFill>
                <a:latin typeface="Arial" panose="020B0604020202020204" pitchFamily="34" charset="0"/>
                <a:ea typeface="Calibri" panose="020F0502020204030204" pitchFamily="34" charset="0"/>
                <a:hlinkClick r:id="rId2"/>
              </a:rPr>
              <a:t>Click this link</a:t>
            </a:r>
            <a:r>
              <a:rPr lang="en-IE" altLang="en-US" sz="3100" b="1" dirty="0">
                <a:solidFill>
                  <a:srgbClr val="000000"/>
                </a:solidFill>
                <a:latin typeface="Arial" panose="020B0604020202020204" pitchFamily="34" charset="0"/>
                <a:ea typeface="Calibri" panose="020F0502020204030204" pitchFamily="34" charset="0"/>
              </a:rPr>
              <a:t> </a:t>
            </a:r>
            <a:r>
              <a:rPr lang="en-IE" altLang="en-US" sz="3100" dirty="0">
                <a:solidFill>
                  <a:srgbClr val="1F4E79"/>
                </a:solidFill>
                <a:latin typeface="Arial" panose="020B0604020202020204" pitchFamily="34" charset="0"/>
                <a:ea typeface="Calibri" panose="020F0502020204030204" pitchFamily="34" charset="0"/>
              </a:rPr>
              <a:t>for further information on services and supports.</a:t>
            </a:r>
            <a:r>
              <a:rPr lang="en-IE" altLang="en-US" sz="3100" dirty="0">
                <a:latin typeface="Arial" panose="020B0604020202020204" pitchFamily="34" charset="0"/>
              </a:rPr>
              <a:t> </a:t>
            </a:r>
            <a:br>
              <a:rPr lang="en-IE" altLang="en-US" sz="3100" dirty="0">
                <a:latin typeface="Arial" panose="020B0604020202020204" pitchFamily="34" charset="0"/>
              </a:rPr>
            </a:br>
            <a:r>
              <a:rPr lang="en-IE" sz="3600" dirty="0"/>
              <a:t/>
            </a:r>
            <a:br>
              <a:rPr lang="en-IE" sz="3600" dirty="0"/>
            </a:br>
            <a:r>
              <a:rPr lang="en-IE" sz="3600" dirty="0" smtClean="0">
                <a:hlinkClick r:id="rId3"/>
              </a:rPr>
              <a:t/>
            </a:r>
            <a:br>
              <a:rPr lang="en-IE" sz="3600" dirty="0" smtClean="0">
                <a:hlinkClick r:id="rId3"/>
              </a:rPr>
            </a:br>
            <a:endParaRPr lang="en-IE" sz="3600" dirty="0"/>
          </a:p>
        </p:txBody>
      </p:sp>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rcRect l="34250" t="21986" r="35039" b="5179"/>
          <a:stretch>
            <a:fillRect/>
          </a:stretch>
        </p:blipFill>
        <p:spPr bwMode="auto">
          <a:xfrm>
            <a:off x="4464316" y="1825625"/>
            <a:ext cx="3263368"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53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14196"/>
          </a:xfrm>
        </p:spPr>
        <p:txBody>
          <a:bodyPr/>
          <a:lstStyle/>
          <a:p>
            <a:r>
              <a:rPr lang="en-IE" dirty="0" smtClean="0"/>
              <a:t>			</a:t>
            </a:r>
            <a:endParaRPr lang="en-IE" dirty="0"/>
          </a:p>
        </p:txBody>
      </p:sp>
      <p:sp>
        <p:nvSpPr>
          <p:cNvPr id="5" name="Content Placeholder 4"/>
          <p:cNvSpPr>
            <a:spLocks noGrp="1"/>
          </p:cNvSpPr>
          <p:nvPr>
            <p:ph idx="1"/>
          </p:nvPr>
        </p:nvSpPr>
        <p:spPr>
          <a:xfrm>
            <a:off x="838200" y="2179529"/>
            <a:ext cx="10515600" cy="4421687"/>
          </a:xfrm>
        </p:spPr>
        <p:txBody>
          <a:bodyPr>
            <a:normAutofit lnSpcReduction="10000"/>
          </a:bodyPr>
          <a:lstStyle/>
          <a:p>
            <a:pPr marL="0" indent="0">
              <a:buNone/>
            </a:pPr>
            <a:r>
              <a:rPr lang="en-IE" b="1" cap="all" dirty="0">
                <a:solidFill>
                  <a:srgbClr val="FF0000"/>
                </a:solidFill>
                <a:latin typeface="+mj-lt"/>
              </a:rPr>
              <a:t>COMMUNITY FOOD SERVICES</a:t>
            </a:r>
          </a:p>
          <a:p>
            <a:pPr marL="0" indent="0">
              <a:buNone/>
            </a:pPr>
            <a:r>
              <a:rPr lang="en-IE" dirty="0">
                <a:solidFill>
                  <a:schemeClr val="accent1">
                    <a:lumMod val="50000"/>
                  </a:schemeClr>
                </a:solidFill>
                <a:latin typeface="+mj-lt"/>
              </a:rPr>
              <a:t>Developing innovative ways to tackle food poverty in the community </a:t>
            </a:r>
          </a:p>
          <a:p>
            <a:pPr marL="0" indent="0">
              <a:buNone/>
            </a:pPr>
            <a:endParaRPr lang="en-IE" b="1" cap="all" dirty="0">
              <a:solidFill>
                <a:schemeClr val="accent1">
                  <a:lumMod val="50000"/>
                </a:schemeClr>
              </a:solidFill>
              <a:latin typeface="+mj-lt"/>
            </a:endParaRPr>
          </a:p>
          <a:p>
            <a:pPr marL="0" indent="0">
              <a:buNone/>
            </a:pPr>
            <a:r>
              <a:rPr lang="en-IE" b="1" cap="all" dirty="0">
                <a:solidFill>
                  <a:srgbClr val="FF0000"/>
                </a:solidFill>
                <a:latin typeface="+mj-lt"/>
              </a:rPr>
              <a:t>HOMELESS SERVICES</a:t>
            </a:r>
          </a:p>
          <a:p>
            <a:pPr marL="0" indent="0">
              <a:buNone/>
            </a:pPr>
            <a:r>
              <a:rPr lang="en-IE" dirty="0">
                <a:solidFill>
                  <a:schemeClr val="accent1">
                    <a:lumMod val="50000"/>
                  </a:schemeClr>
                </a:solidFill>
                <a:latin typeface="+mj-lt"/>
              </a:rPr>
              <a:t>Providing those in need with emergency accommodation while working to find homes </a:t>
            </a:r>
          </a:p>
          <a:p>
            <a:pPr marL="0" indent="0">
              <a:buNone/>
            </a:pPr>
            <a:endParaRPr lang="en-IE" b="1" cap="all" dirty="0">
              <a:solidFill>
                <a:schemeClr val="accent1">
                  <a:lumMod val="50000"/>
                </a:schemeClr>
              </a:solidFill>
              <a:latin typeface="+mj-lt"/>
            </a:endParaRPr>
          </a:p>
          <a:p>
            <a:pPr marL="0" indent="0">
              <a:buNone/>
            </a:pPr>
            <a:r>
              <a:rPr lang="en-IE" b="1" cap="all" dirty="0">
                <a:solidFill>
                  <a:srgbClr val="FF0000"/>
                </a:solidFill>
                <a:latin typeface="+mj-lt"/>
              </a:rPr>
              <a:t>YOUTH SERVICES</a:t>
            </a:r>
          </a:p>
          <a:p>
            <a:pPr marL="0" indent="0">
              <a:buNone/>
            </a:pPr>
            <a:r>
              <a:rPr lang="en-IE" dirty="0">
                <a:solidFill>
                  <a:schemeClr val="accent1">
                    <a:lumMod val="50000"/>
                  </a:schemeClr>
                </a:solidFill>
                <a:latin typeface="+mj-lt"/>
              </a:rPr>
              <a:t>Working with young people in the community to help them reach their true potential </a:t>
            </a:r>
          </a:p>
          <a:p>
            <a:endParaRPr lang="en-IE" dirty="0">
              <a:latin typeface="+mj-lt"/>
            </a:endParaRPr>
          </a:p>
        </p:txBody>
      </p:sp>
      <p:pic>
        <p:nvPicPr>
          <p:cNvPr id="7" name="Content Placeholder 3"/>
          <p:cNvPicPr>
            <a:picLocks noChangeAspect="1"/>
          </p:cNvPicPr>
          <p:nvPr/>
        </p:nvPicPr>
        <p:blipFill>
          <a:blip r:embed="rId2"/>
          <a:stretch>
            <a:fillRect/>
          </a:stretch>
        </p:blipFill>
        <p:spPr>
          <a:xfrm>
            <a:off x="3068877" y="162838"/>
            <a:ext cx="5085568" cy="1662787"/>
          </a:xfrm>
          <a:prstGeom prst="rect">
            <a:avLst/>
          </a:prstGeom>
        </p:spPr>
      </p:pic>
    </p:spTree>
    <p:extLst>
      <p:ext uri="{BB962C8B-B14F-4D97-AF65-F5344CB8AC3E}">
        <p14:creationId xmlns:p14="http://schemas.microsoft.com/office/powerpoint/2010/main" val="354393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50000"/>
                  </a:schemeClr>
                </a:solidFill>
              </a:rPr>
              <a:t>Crosscare Information &amp; Advocacy Services </a:t>
            </a:r>
            <a:endParaRPr lang="en-IE" dirty="0">
              <a:solidFill>
                <a:schemeClr val="accent1">
                  <a:lumMod val="50000"/>
                </a:schemeClr>
              </a:solidFill>
            </a:endParaRPr>
          </a:p>
        </p:txBody>
      </p:sp>
      <p:sp>
        <p:nvSpPr>
          <p:cNvPr id="3" name="Content Placeholder 2"/>
          <p:cNvSpPr>
            <a:spLocks noGrp="1"/>
          </p:cNvSpPr>
          <p:nvPr>
            <p:ph idx="1"/>
          </p:nvPr>
        </p:nvSpPr>
        <p:spPr>
          <a:xfrm>
            <a:off x="333828" y="2148296"/>
            <a:ext cx="5002943" cy="4629875"/>
          </a:xfrm>
        </p:spPr>
        <p:txBody>
          <a:bodyPr>
            <a:noAutofit/>
          </a:bodyPr>
          <a:lstStyle/>
          <a:p>
            <a:pPr marL="0" indent="0">
              <a:buNone/>
              <a:defRPr/>
            </a:pPr>
            <a:r>
              <a:rPr lang="en-IE" sz="1600" b="1" dirty="0">
                <a:solidFill>
                  <a:schemeClr val="accent1">
                    <a:lumMod val="50000"/>
                  </a:schemeClr>
                </a:solidFill>
                <a:latin typeface="Calibri"/>
                <a:ea typeface="Malgun Gothic Semilight" panose="020B0502040204020203" pitchFamily="34" charset="-128"/>
                <a:cs typeface="Malgun Gothic Semilight" panose="020B0502040204020203" pitchFamily="34" charset="-128"/>
              </a:rPr>
              <a:t>Who we are</a:t>
            </a:r>
          </a:p>
          <a:p>
            <a:pPr marL="285750" indent="-285750">
              <a:defRPr/>
            </a:pPr>
            <a:r>
              <a:rPr lang="en-IE" sz="1600" dirty="0" smtClean="0">
                <a:latin typeface="Calibri"/>
                <a:ea typeface="Malgun Gothic Semilight" panose="020B0502040204020203" pitchFamily="34" charset="-128"/>
                <a:cs typeface="Malgun Gothic Semilight" panose="020B0502040204020203" pitchFamily="34" charset="-128"/>
              </a:rPr>
              <a:t>Project </a:t>
            </a:r>
            <a:r>
              <a:rPr lang="en-IE" sz="1600" dirty="0">
                <a:latin typeface="Calibri"/>
                <a:ea typeface="Malgun Gothic Semilight" panose="020B0502040204020203" pitchFamily="34" charset="-128"/>
                <a:cs typeface="Malgun Gothic Semilight" panose="020B0502040204020203" pitchFamily="34" charset="-128"/>
              </a:rPr>
              <a:t>of </a:t>
            </a:r>
            <a:r>
              <a:rPr lang="en-IE" sz="1600" dirty="0" smtClean="0">
                <a:latin typeface="Calibri"/>
                <a:ea typeface="Malgun Gothic Semilight" panose="020B0502040204020203" pitchFamily="34" charset="-128"/>
                <a:cs typeface="Malgun Gothic Semilight" panose="020B0502040204020203" pitchFamily="34" charset="-128"/>
              </a:rPr>
              <a:t>Crosscare </a:t>
            </a:r>
          </a:p>
          <a:p>
            <a:pPr marL="285750" indent="-285750">
              <a:defRPr/>
            </a:pPr>
            <a:r>
              <a:rPr lang="en-IE" sz="1600" dirty="0" smtClean="0">
                <a:latin typeface="Calibri"/>
                <a:ea typeface="Malgun Gothic Semilight" panose="020B0502040204020203" pitchFamily="34" charset="-128"/>
                <a:cs typeface="Malgun Gothic Semilight" panose="020B0502040204020203" pitchFamily="34" charset="-128"/>
              </a:rPr>
              <a:t>Comprised of Crosscare Housing &amp; Welfare Information, Crosscare Migrant Project &amp; Crosscare Refugee Service</a:t>
            </a:r>
          </a:p>
          <a:p>
            <a:pPr marL="0" indent="0">
              <a:buNone/>
              <a:defRPr/>
            </a:pPr>
            <a:endParaRPr lang="en-IE" sz="1600" b="1" dirty="0" smtClean="0">
              <a:latin typeface="Calibri"/>
              <a:ea typeface="Malgun Gothic Semilight" panose="020B0502040204020203" pitchFamily="34" charset="-128"/>
              <a:cs typeface="Malgun Gothic Semilight" panose="020B0502040204020203" pitchFamily="34" charset="-128"/>
            </a:endParaRPr>
          </a:p>
          <a:p>
            <a:pPr marL="0" indent="0">
              <a:buNone/>
            </a:pPr>
            <a:r>
              <a:rPr lang="en-IE" sz="1600" b="1" dirty="0" smtClean="0">
                <a:solidFill>
                  <a:schemeClr val="accent1">
                    <a:lumMod val="50000"/>
                  </a:schemeClr>
                </a:solidFill>
                <a:latin typeface="Calibri"/>
                <a:ea typeface="Malgun Gothic Semilight" panose="020B0502040204020203" pitchFamily="34" charset="-128"/>
                <a:cs typeface="Malgun Gothic Semilight" panose="020B0502040204020203" pitchFamily="34" charset="-128"/>
              </a:rPr>
              <a:t>What </a:t>
            </a:r>
            <a:r>
              <a:rPr lang="en-IE" sz="1600" b="1" dirty="0">
                <a:solidFill>
                  <a:schemeClr val="accent1">
                    <a:lumMod val="50000"/>
                  </a:schemeClr>
                </a:solidFill>
                <a:latin typeface="Calibri"/>
                <a:ea typeface="Malgun Gothic Semilight" panose="020B0502040204020203" pitchFamily="34" charset="-128"/>
                <a:cs typeface="Malgun Gothic Semilight" panose="020B0502040204020203" pitchFamily="34" charset="-128"/>
              </a:rPr>
              <a:t>we do</a:t>
            </a:r>
          </a:p>
          <a:p>
            <a:r>
              <a:rPr lang="en-IE" sz="1400" dirty="0" smtClean="0"/>
              <a:t>Support for people living in Ireland, and Irish emigrants living abroad and returning to Ireland</a:t>
            </a:r>
            <a:endParaRPr lang="en-IE" sz="1400" dirty="0"/>
          </a:p>
          <a:p>
            <a:r>
              <a:rPr lang="en-IE" sz="1400" dirty="0"/>
              <a:t>I</a:t>
            </a:r>
            <a:r>
              <a:rPr lang="en-IE" sz="1400" dirty="0" smtClean="0"/>
              <a:t>nformation</a:t>
            </a:r>
            <a:r>
              <a:rPr lang="en-IE" sz="1400" dirty="0"/>
              <a:t>, </a:t>
            </a:r>
            <a:r>
              <a:rPr lang="en-IE" sz="1400" dirty="0" smtClean="0"/>
              <a:t>advocacy &amp; </a:t>
            </a:r>
            <a:r>
              <a:rPr lang="en-IE" sz="1400" dirty="0"/>
              <a:t>referrals </a:t>
            </a:r>
          </a:p>
          <a:p>
            <a:r>
              <a:rPr lang="en-IE" sz="1400" dirty="0" smtClean="0"/>
              <a:t>Training and </a:t>
            </a:r>
            <a:r>
              <a:rPr lang="en-IE" sz="1400" dirty="0"/>
              <a:t>information </a:t>
            </a:r>
            <a:endParaRPr lang="en-IE" sz="1400" dirty="0" smtClean="0"/>
          </a:p>
          <a:p>
            <a:r>
              <a:rPr lang="en-IE" sz="1400" dirty="0"/>
              <a:t>Website, publications &amp; </a:t>
            </a:r>
            <a:r>
              <a:rPr lang="en-IE" sz="1400" dirty="0" smtClean="0"/>
              <a:t>newsletters</a:t>
            </a:r>
          </a:p>
          <a:p>
            <a:r>
              <a:rPr lang="en-IE" sz="1400" dirty="0" smtClean="0"/>
              <a:t>Networking &amp; collaboration </a:t>
            </a:r>
          </a:p>
          <a:p>
            <a:r>
              <a:rPr lang="en-IE" sz="1400" dirty="0" smtClean="0"/>
              <a:t>Policy </a:t>
            </a:r>
            <a:r>
              <a:rPr lang="en-IE" sz="1400" dirty="0"/>
              <a:t>&amp; research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5450" y="2484751"/>
            <a:ext cx="6686550" cy="3599798"/>
          </a:xfrm>
          <a:prstGeom prst="rect">
            <a:avLst/>
          </a:prstGeom>
        </p:spPr>
      </p:pic>
    </p:spTree>
    <p:extLst>
      <p:ext uri="{BB962C8B-B14F-4D97-AF65-F5344CB8AC3E}">
        <p14:creationId xmlns:p14="http://schemas.microsoft.com/office/powerpoint/2010/main" val="815822048"/>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50000"/>
                  </a:schemeClr>
                </a:solidFill>
              </a:rPr>
              <a:t>Crosscare Information &amp; Advocacy Services </a:t>
            </a:r>
            <a:endParaRPr lang="en-IE"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defRPr/>
            </a:pPr>
            <a:r>
              <a:rPr lang="en-US" altLang="en-US" sz="2400" dirty="0" smtClean="0">
                <a:latin typeface="+mj-lt"/>
              </a:rPr>
              <a:t>Free information and advocacy service </a:t>
            </a:r>
          </a:p>
          <a:p>
            <a:pPr>
              <a:buFont typeface="Wingdings" panose="05000000000000000000" pitchFamily="2" charset="2"/>
              <a:buChar char="Ø"/>
              <a:defRPr/>
            </a:pPr>
            <a:endParaRPr lang="en-US" altLang="en-US" sz="2400" dirty="0" smtClean="0">
              <a:latin typeface="+mj-lt"/>
            </a:endParaRPr>
          </a:p>
          <a:p>
            <a:pPr>
              <a:buFont typeface="Wingdings" panose="05000000000000000000" pitchFamily="2" charset="2"/>
              <a:buChar char="Ø"/>
              <a:defRPr/>
            </a:pPr>
            <a:r>
              <a:rPr lang="en-US" altLang="en-US" sz="2400" dirty="0" smtClean="0">
                <a:latin typeface="+mj-lt"/>
              </a:rPr>
              <a:t>Currently </a:t>
            </a:r>
            <a:r>
              <a:rPr lang="en-US" altLang="en-US" sz="2400" dirty="0">
                <a:latin typeface="+mj-lt"/>
              </a:rPr>
              <a:t>operating remotely, phone, email, video conferencing, other social media </a:t>
            </a:r>
            <a:endParaRPr lang="en-US" altLang="en-US" sz="2400" dirty="0" smtClean="0">
              <a:latin typeface="+mj-lt"/>
            </a:endParaRPr>
          </a:p>
          <a:p>
            <a:pPr marL="0" indent="0">
              <a:buNone/>
              <a:defRPr/>
            </a:pPr>
            <a:endParaRPr lang="en-US" altLang="en-US" sz="2400" dirty="0">
              <a:latin typeface="+mj-lt"/>
            </a:endParaRPr>
          </a:p>
          <a:p>
            <a:pPr>
              <a:buFont typeface="Wingdings" panose="05000000000000000000" pitchFamily="2" charset="2"/>
              <a:buChar char="Ø"/>
              <a:defRPr/>
            </a:pPr>
            <a:r>
              <a:rPr lang="en-US" altLang="en-US" sz="2400" dirty="0">
                <a:latin typeface="+mj-lt"/>
              </a:rPr>
              <a:t>Interpreter clinics in Chinese, Polish, Roma, Romanian, </a:t>
            </a:r>
            <a:r>
              <a:rPr lang="en-US" altLang="en-US" sz="2400" dirty="0" smtClean="0">
                <a:latin typeface="+mj-lt"/>
              </a:rPr>
              <a:t>Somali</a:t>
            </a:r>
          </a:p>
          <a:p>
            <a:pPr>
              <a:buFont typeface="Wingdings" panose="05000000000000000000" pitchFamily="2" charset="2"/>
              <a:buChar char="Ø"/>
              <a:defRPr/>
            </a:pPr>
            <a:endParaRPr lang="en-US" altLang="en-US" sz="2400" dirty="0">
              <a:latin typeface="+mj-lt"/>
            </a:endParaRPr>
          </a:p>
          <a:p>
            <a:pPr>
              <a:buFont typeface="Wingdings" panose="05000000000000000000" pitchFamily="2" charset="2"/>
              <a:buChar char="Ø"/>
              <a:defRPr/>
            </a:pPr>
            <a:r>
              <a:rPr lang="en-IE" sz="2400" dirty="0">
                <a:latin typeface="+mj-lt"/>
              </a:rPr>
              <a:t>Representing migrant issues on various fora including Migrant Consultative Forum (DSP), The Irish Naturalisation and Immigration Service (INIS), Migrant Integration Strategy Steering Committee, Dublin Homeless Network, National Homeless Policy Group, National Roma </a:t>
            </a:r>
            <a:r>
              <a:rPr lang="en-IE" sz="2400" dirty="0" smtClean="0">
                <a:latin typeface="+mj-lt"/>
              </a:rPr>
              <a:t>Group </a:t>
            </a:r>
            <a:endParaRPr lang="en-IE" sz="2400" dirty="0">
              <a:latin typeface="+mj-lt"/>
            </a:endParaRPr>
          </a:p>
          <a:p>
            <a:pPr marL="0" indent="0">
              <a:buNone/>
              <a:defRPr/>
            </a:pPr>
            <a:endParaRPr lang="en-US" altLang="en-US" sz="2400" dirty="0">
              <a:latin typeface="+mj-lt"/>
            </a:endParaRPr>
          </a:p>
          <a:p>
            <a:pPr>
              <a:buFont typeface="Wingdings" panose="05000000000000000000" pitchFamily="2" charset="2"/>
              <a:buChar char="Ø"/>
              <a:defRPr/>
            </a:pPr>
            <a:r>
              <a:rPr lang="en-US" altLang="en-US" sz="2400" dirty="0">
                <a:latin typeface="+mj-lt"/>
              </a:rPr>
              <a:t>In 2020, our services had 11,000 interactions with 5,000 households from 125 countries</a:t>
            </a:r>
          </a:p>
          <a:p>
            <a:pPr>
              <a:buFont typeface="Wingdings" panose="05000000000000000000" pitchFamily="2" charset="2"/>
              <a:buChar char="Ø"/>
            </a:pPr>
            <a:endParaRPr lang="en-IE" dirty="0"/>
          </a:p>
        </p:txBody>
      </p:sp>
    </p:spTree>
    <p:extLst>
      <p:ext uri="{BB962C8B-B14F-4D97-AF65-F5344CB8AC3E}">
        <p14:creationId xmlns:p14="http://schemas.microsoft.com/office/powerpoint/2010/main" val="2878550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50000"/>
                  </a:schemeClr>
                </a:solidFill>
              </a:rPr>
              <a:t>Crosscare Housing &amp; Welfare  Information</a:t>
            </a:r>
            <a:endParaRPr lang="en-IE" dirty="0">
              <a:solidFill>
                <a:schemeClr val="accent1">
                  <a:lumMod val="50000"/>
                </a:schemeClr>
              </a:solidFill>
            </a:endParaRPr>
          </a:p>
        </p:txBody>
      </p:sp>
      <p:sp>
        <p:nvSpPr>
          <p:cNvPr id="3" name="Content Placeholder 2"/>
          <p:cNvSpPr>
            <a:spLocks noGrp="1"/>
          </p:cNvSpPr>
          <p:nvPr>
            <p:ph idx="1"/>
          </p:nvPr>
        </p:nvSpPr>
        <p:spPr>
          <a:xfrm>
            <a:off x="938409" y="1690689"/>
            <a:ext cx="10515600" cy="5010736"/>
          </a:xfrm>
        </p:spPr>
        <p:txBody>
          <a:bodyPr>
            <a:normAutofit/>
          </a:bodyPr>
          <a:lstStyle/>
          <a:p>
            <a:pPr marL="0" indent="0">
              <a:buNone/>
              <a:defRPr/>
            </a:pPr>
            <a:r>
              <a:rPr lang="en-US" altLang="en-US" dirty="0">
                <a:latin typeface="+mj-lt"/>
              </a:rPr>
              <a:t>P</a:t>
            </a:r>
            <a:r>
              <a:rPr lang="en-US" altLang="en-US" dirty="0" smtClean="0">
                <a:latin typeface="+mj-lt"/>
              </a:rPr>
              <a:t>eople from all </a:t>
            </a:r>
            <a:r>
              <a:rPr lang="en-US" altLang="en-US" dirty="0">
                <a:latin typeface="+mj-lt"/>
              </a:rPr>
              <a:t>backgrounds, </a:t>
            </a:r>
            <a:r>
              <a:rPr lang="en-US" altLang="en-US" dirty="0" smtClean="0">
                <a:latin typeface="+mj-lt"/>
              </a:rPr>
              <a:t>all migrants but with a  </a:t>
            </a:r>
            <a:r>
              <a:rPr lang="en-US" altLang="en-US" dirty="0">
                <a:latin typeface="+mj-lt"/>
              </a:rPr>
              <a:t>focus on EU migrants and </a:t>
            </a:r>
            <a:r>
              <a:rPr lang="en-US" altLang="en-US" dirty="0" smtClean="0">
                <a:latin typeface="+mj-lt"/>
              </a:rPr>
              <a:t>specialist </a:t>
            </a:r>
            <a:r>
              <a:rPr lang="en-US" altLang="en-US" dirty="0">
                <a:latin typeface="+mj-lt"/>
              </a:rPr>
              <a:t>Roma Clinic </a:t>
            </a:r>
            <a:endParaRPr lang="en-US" altLang="en-US" dirty="0" smtClean="0">
              <a:latin typeface="+mj-lt"/>
            </a:endParaRPr>
          </a:p>
          <a:p>
            <a:pPr marL="0" indent="0">
              <a:buNone/>
              <a:defRPr/>
            </a:pPr>
            <a:endParaRPr lang="en-US" altLang="en-US" dirty="0" smtClean="0">
              <a:latin typeface="+mj-lt"/>
            </a:endParaRPr>
          </a:p>
          <a:p>
            <a:pPr marL="0" indent="0">
              <a:buNone/>
              <a:defRPr/>
            </a:pPr>
            <a:r>
              <a:rPr lang="en-US" altLang="en-US" b="1" dirty="0" smtClean="0">
                <a:solidFill>
                  <a:schemeClr val="accent1">
                    <a:lumMod val="50000"/>
                  </a:schemeClr>
                </a:solidFill>
                <a:latin typeface="+mj-lt"/>
              </a:rPr>
              <a:t>Area of focus</a:t>
            </a:r>
          </a:p>
          <a:p>
            <a:pPr marL="723900" indent="0">
              <a:buFont typeface="Arial" charset="0"/>
              <a:buChar char="•"/>
              <a:defRPr/>
            </a:pPr>
            <a:r>
              <a:rPr lang="en-US" altLang="en-US" dirty="0" smtClean="0">
                <a:latin typeface="+mj-lt"/>
              </a:rPr>
              <a:t>Housing &amp; prevention of homelessness  </a:t>
            </a:r>
            <a:endParaRPr lang="en-US" altLang="en-US" dirty="0">
              <a:latin typeface="+mj-lt"/>
            </a:endParaRPr>
          </a:p>
          <a:p>
            <a:pPr marL="723900" indent="0">
              <a:buFont typeface="Arial" charset="0"/>
              <a:buChar char="•"/>
              <a:defRPr/>
            </a:pPr>
            <a:r>
              <a:rPr lang="en-US" altLang="en-US" dirty="0">
                <a:latin typeface="+mj-lt"/>
              </a:rPr>
              <a:t>Homelessness – </a:t>
            </a:r>
            <a:r>
              <a:rPr lang="en-US" altLang="en-US" dirty="0" smtClean="0">
                <a:latin typeface="+mj-lt"/>
              </a:rPr>
              <a:t> access </a:t>
            </a:r>
            <a:r>
              <a:rPr lang="en-US" altLang="en-US" dirty="0">
                <a:latin typeface="+mj-lt"/>
              </a:rPr>
              <a:t>to emergency accommodation </a:t>
            </a:r>
            <a:r>
              <a:rPr lang="en-US" altLang="en-US" dirty="0" smtClean="0">
                <a:latin typeface="+mj-lt"/>
              </a:rPr>
              <a:t>supports &amp; isolation facilities </a:t>
            </a:r>
            <a:endParaRPr lang="en-US" altLang="en-US" dirty="0">
              <a:latin typeface="+mj-lt"/>
            </a:endParaRPr>
          </a:p>
          <a:p>
            <a:pPr marL="723900" indent="0">
              <a:buFont typeface="Arial" charset="0"/>
              <a:buChar char="•"/>
              <a:defRPr/>
            </a:pPr>
            <a:r>
              <a:rPr lang="en-US" altLang="en-US" dirty="0">
                <a:latin typeface="+mj-lt"/>
              </a:rPr>
              <a:t>Social welfare- applications, refusals, reviews, </a:t>
            </a:r>
            <a:r>
              <a:rPr lang="en-US" altLang="en-US" dirty="0" smtClean="0">
                <a:latin typeface="+mj-lt"/>
              </a:rPr>
              <a:t>appeals</a:t>
            </a:r>
          </a:p>
          <a:p>
            <a:pPr marL="723900" indent="0">
              <a:buFont typeface="Arial" charset="0"/>
              <a:buChar char="•"/>
              <a:defRPr/>
            </a:pPr>
            <a:r>
              <a:rPr lang="en-US" altLang="en-US" dirty="0" smtClean="0">
                <a:latin typeface="+mj-lt"/>
              </a:rPr>
              <a:t>In work supports, regularizing work </a:t>
            </a:r>
          </a:p>
          <a:p>
            <a:pPr marL="723900" indent="0">
              <a:buFont typeface="Arial" charset="0"/>
              <a:buChar char="•"/>
              <a:defRPr/>
            </a:pPr>
            <a:r>
              <a:rPr lang="en-US" altLang="en-US" dirty="0">
                <a:latin typeface="+mj-lt"/>
              </a:rPr>
              <a:t>Integration &amp; inclusion </a:t>
            </a:r>
          </a:p>
          <a:p>
            <a:pPr marL="723900" indent="0">
              <a:buNone/>
              <a:defRPr/>
            </a:pPr>
            <a:endParaRPr lang="en-US" altLang="en-US" dirty="0">
              <a:latin typeface="+mj-lt"/>
            </a:endParaRPr>
          </a:p>
        </p:txBody>
      </p:sp>
    </p:spTree>
    <p:extLst>
      <p:ext uri="{BB962C8B-B14F-4D97-AF65-F5344CB8AC3E}">
        <p14:creationId xmlns:p14="http://schemas.microsoft.com/office/powerpoint/2010/main" val="374619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accent1">
                    <a:lumMod val="50000"/>
                  </a:schemeClr>
                </a:solidFill>
              </a:rPr>
              <a:t>Crosscare Refugee Service</a:t>
            </a:r>
            <a:endParaRPr lang="en-IE" dirty="0"/>
          </a:p>
        </p:txBody>
      </p:sp>
      <p:sp>
        <p:nvSpPr>
          <p:cNvPr id="3" name="Content Placeholder 2"/>
          <p:cNvSpPr>
            <a:spLocks noGrp="1"/>
          </p:cNvSpPr>
          <p:nvPr>
            <p:ph idx="1"/>
          </p:nvPr>
        </p:nvSpPr>
        <p:spPr/>
        <p:txBody>
          <a:bodyPr>
            <a:normAutofit fontScale="92500" lnSpcReduction="20000"/>
          </a:bodyPr>
          <a:lstStyle/>
          <a:p>
            <a:pPr marL="0" indent="0">
              <a:buNone/>
              <a:defRPr/>
            </a:pPr>
            <a:r>
              <a:rPr lang="en-US" altLang="en-US" dirty="0">
                <a:latin typeface="+mj-lt"/>
              </a:rPr>
              <a:t>M</a:t>
            </a:r>
            <a:r>
              <a:rPr lang="en-US" altLang="en-US" dirty="0" smtClean="0">
                <a:latin typeface="+mj-lt"/>
              </a:rPr>
              <a:t>igrants </a:t>
            </a:r>
            <a:r>
              <a:rPr lang="en-US" altLang="en-US" dirty="0">
                <a:latin typeface="+mj-lt"/>
              </a:rPr>
              <a:t>who have come through the asylum </a:t>
            </a:r>
            <a:r>
              <a:rPr lang="en-US" altLang="en-US" dirty="0" smtClean="0">
                <a:latin typeface="+mj-lt"/>
              </a:rPr>
              <a:t>process including refugees, other Stamp 4 holders, undocumented persons </a:t>
            </a:r>
            <a:endParaRPr lang="en-US" altLang="en-US" dirty="0">
              <a:latin typeface="+mj-lt"/>
            </a:endParaRPr>
          </a:p>
          <a:p>
            <a:pPr marL="0" indent="0">
              <a:buNone/>
              <a:defRPr/>
            </a:pPr>
            <a:endParaRPr lang="en-US" altLang="en-US" dirty="0">
              <a:latin typeface="+mj-lt"/>
            </a:endParaRPr>
          </a:p>
          <a:p>
            <a:pPr marL="0" indent="0">
              <a:buNone/>
              <a:defRPr/>
            </a:pPr>
            <a:r>
              <a:rPr lang="en-US" altLang="en-US" b="1" dirty="0">
                <a:solidFill>
                  <a:schemeClr val="accent1">
                    <a:lumMod val="50000"/>
                  </a:schemeClr>
                </a:solidFill>
                <a:latin typeface="+mj-lt"/>
              </a:rPr>
              <a:t>Area of </a:t>
            </a:r>
            <a:r>
              <a:rPr lang="en-US" altLang="en-US" b="1" dirty="0" smtClean="0">
                <a:solidFill>
                  <a:schemeClr val="accent1">
                    <a:lumMod val="50000"/>
                  </a:schemeClr>
                </a:solidFill>
                <a:latin typeface="+mj-lt"/>
              </a:rPr>
              <a:t>focus</a:t>
            </a:r>
          </a:p>
          <a:p>
            <a:pPr marL="723900" indent="0">
              <a:buFont typeface="Arial" charset="0"/>
              <a:buChar char="•"/>
              <a:defRPr/>
            </a:pPr>
            <a:r>
              <a:rPr lang="en-US" altLang="en-US" dirty="0" smtClean="0">
                <a:latin typeface="+mj-lt"/>
              </a:rPr>
              <a:t>Immigration, visa applications, travel documents, citizenship, family reunification </a:t>
            </a:r>
          </a:p>
          <a:p>
            <a:pPr marL="723900" indent="0">
              <a:buFont typeface="Arial" charset="0"/>
              <a:buChar char="•"/>
              <a:defRPr/>
            </a:pPr>
            <a:r>
              <a:rPr lang="en-US" altLang="en-US" dirty="0">
                <a:latin typeface="+mj-lt"/>
              </a:rPr>
              <a:t>A</a:t>
            </a:r>
            <a:r>
              <a:rPr lang="en-US" altLang="en-US" dirty="0" smtClean="0">
                <a:latin typeface="+mj-lt"/>
              </a:rPr>
              <a:t>ssistance to undocumented persons </a:t>
            </a:r>
          </a:p>
          <a:p>
            <a:pPr marL="723900" indent="0">
              <a:buFont typeface="Arial" charset="0"/>
              <a:buChar char="•"/>
              <a:defRPr/>
            </a:pPr>
            <a:r>
              <a:rPr lang="en-US" altLang="en-US" dirty="0" smtClean="0">
                <a:latin typeface="+mj-lt"/>
              </a:rPr>
              <a:t>Housing &amp; prevention of homelessness  </a:t>
            </a:r>
          </a:p>
          <a:p>
            <a:pPr marL="723900" indent="0">
              <a:buFont typeface="Arial" charset="0"/>
              <a:buChar char="•"/>
              <a:defRPr/>
            </a:pPr>
            <a:r>
              <a:rPr lang="en-US" altLang="en-US" dirty="0" smtClean="0">
                <a:latin typeface="+mj-lt"/>
              </a:rPr>
              <a:t>Homelessness </a:t>
            </a:r>
            <a:r>
              <a:rPr lang="en-US" altLang="en-US" dirty="0">
                <a:latin typeface="+mj-lt"/>
              </a:rPr>
              <a:t>– </a:t>
            </a:r>
            <a:r>
              <a:rPr lang="en-US" altLang="en-US" dirty="0" smtClean="0">
                <a:latin typeface="+mj-lt"/>
              </a:rPr>
              <a:t> access to emergency accommodation supports</a:t>
            </a:r>
            <a:endParaRPr lang="en-US" altLang="en-US" dirty="0">
              <a:latin typeface="+mj-lt"/>
            </a:endParaRPr>
          </a:p>
          <a:p>
            <a:pPr marL="723900" indent="0">
              <a:buFont typeface="Arial" charset="0"/>
              <a:buChar char="•"/>
              <a:defRPr/>
            </a:pPr>
            <a:r>
              <a:rPr lang="en-US" altLang="en-US" dirty="0">
                <a:latin typeface="+mj-lt"/>
              </a:rPr>
              <a:t>Social welfare- applications, refusals, reviews, </a:t>
            </a:r>
            <a:r>
              <a:rPr lang="en-US" altLang="en-US" dirty="0" smtClean="0">
                <a:latin typeface="+mj-lt"/>
              </a:rPr>
              <a:t>appeals</a:t>
            </a:r>
          </a:p>
          <a:p>
            <a:pPr marL="723900" indent="0">
              <a:buFont typeface="Arial" charset="0"/>
              <a:buChar char="•"/>
              <a:defRPr/>
            </a:pPr>
            <a:r>
              <a:rPr lang="en-US" altLang="en-US" dirty="0" smtClean="0">
                <a:latin typeface="+mj-lt"/>
              </a:rPr>
              <a:t>Integration &amp; inclusion </a:t>
            </a:r>
            <a:endParaRPr lang="en-US" altLang="en-US" dirty="0">
              <a:latin typeface="+mj-lt"/>
            </a:endParaRPr>
          </a:p>
          <a:p>
            <a:pPr marL="723900" indent="0">
              <a:buNone/>
              <a:defRPr/>
            </a:pPr>
            <a:endParaRPr lang="en-US" altLang="en-US" dirty="0"/>
          </a:p>
          <a:p>
            <a:endParaRPr lang="en-IE" dirty="0"/>
          </a:p>
        </p:txBody>
      </p:sp>
    </p:spTree>
    <p:extLst>
      <p:ext uri="{BB962C8B-B14F-4D97-AF65-F5344CB8AC3E}">
        <p14:creationId xmlns:p14="http://schemas.microsoft.com/office/powerpoint/2010/main" val="875783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50000"/>
                  </a:schemeClr>
                </a:solidFill>
              </a:rPr>
              <a:t>Crosscare Migrant Project </a:t>
            </a:r>
            <a:endParaRPr lang="en-IE"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0" indent="0">
              <a:buNone/>
              <a:defRPr/>
            </a:pPr>
            <a:r>
              <a:rPr lang="en-US" altLang="en-US" dirty="0" smtClean="0">
                <a:latin typeface="+mj-lt"/>
              </a:rPr>
              <a:t>Other </a:t>
            </a:r>
            <a:r>
              <a:rPr lang="en-US" altLang="en-US" dirty="0">
                <a:latin typeface="+mj-lt"/>
              </a:rPr>
              <a:t>3</a:t>
            </a:r>
            <a:r>
              <a:rPr lang="en-US" altLang="en-US" baseline="30000" dirty="0">
                <a:latin typeface="+mj-lt"/>
              </a:rPr>
              <a:t>rd</a:t>
            </a:r>
            <a:r>
              <a:rPr lang="en-US" altLang="en-US" dirty="0">
                <a:latin typeface="+mj-lt"/>
              </a:rPr>
              <a:t> country nationals and a specialized service dealing with Irish citizens returning from abroad </a:t>
            </a:r>
            <a:endParaRPr lang="en-US" altLang="en-US" dirty="0" smtClean="0">
              <a:latin typeface="+mj-lt"/>
            </a:endParaRPr>
          </a:p>
          <a:p>
            <a:pPr marL="0" indent="0">
              <a:buNone/>
              <a:defRPr/>
            </a:pPr>
            <a:r>
              <a:rPr lang="en-US" altLang="en-US" b="1" dirty="0">
                <a:solidFill>
                  <a:schemeClr val="accent1">
                    <a:lumMod val="50000"/>
                  </a:schemeClr>
                </a:solidFill>
                <a:latin typeface="+mj-lt"/>
              </a:rPr>
              <a:t>Area of </a:t>
            </a:r>
            <a:r>
              <a:rPr lang="en-US" altLang="en-US" b="1" dirty="0" smtClean="0">
                <a:solidFill>
                  <a:schemeClr val="accent1">
                    <a:lumMod val="50000"/>
                  </a:schemeClr>
                </a:solidFill>
                <a:latin typeface="+mj-lt"/>
              </a:rPr>
              <a:t>focus- immigration </a:t>
            </a:r>
            <a:endParaRPr lang="en-US" altLang="en-US" b="1" dirty="0">
              <a:solidFill>
                <a:schemeClr val="accent1">
                  <a:lumMod val="50000"/>
                </a:schemeClr>
              </a:solidFill>
              <a:latin typeface="+mj-lt"/>
            </a:endParaRPr>
          </a:p>
          <a:p>
            <a:pPr marL="723900" indent="0">
              <a:buFont typeface="Arial" charset="0"/>
              <a:buChar char="•"/>
              <a:defRPr/>
            </a:pPr>
            <a:r>
              <a:rPr lang="en-US" altLang="en-US" dirty="0" smtClean="0">
                <a:latin typeface="+mj-lt"/>
              </a:rPr>
              <a:t>Renewal of immigration permission, citizenship</a:t>
            </a:r>
            <a:r>
              <a:rPr lang="en-US" altLang="en-US" dirty="0">
                <a:latin typeface="+mj-lt"/>
              </a:rPr>
              <a:t>, family reunification </a:t>
            </a:r>
          </a:p>
          <a:p>
            <a:pPr marL="723900" indent="0">
              <a:buFont typeface="Arial" charset="0"/>
              <a:buChar char="•"/>
              <a:defRPr/>
            </a:pPr>
            <a:r>
              <a:rPr lang="en-US" altLang="en-US" dirty="0">
                <a:latin typeface="+mj-lt"/>
              </a:rPr>
              <a:t>Change of immigration permission &amp; assistance to undocumented persons </a:t>
            </a:r>
          </a:p>
          <a:p>
            <a:pPr marL="723900" indent="0">
              <a:buFont typeface="Arial" charset="0"/>
              <a:buChar char="•"/>
              <a:defRPr/>
            </a:pPr>
            <a:r>
              <a:rPr lang="en-US" altLang="en-US" dirty="0" smtClean="0">
                <a:latin typeface="+mj-lt"/>
              </a:rPr>
              <a:t>Integration </a:t>
            </a:r>
            <a:r>
              <a:rPr lang="en-US" altLang="en-US" dirty="0">
                <a:latin typeface="+mj-lt"/>
              </a:rPr>
              <a:t>&amp; inclusion </a:t>
            </a:r>
          </a:p>
          <a:p>
            <a:pPr marL="0" indent="0">
              <a:buNone/>
              <a:defRPr/>
            </a:pPr>
            <a:endParaRPr lang="en-US" altLang="en-US" dirty="0">
              <a:latin typeface="+mj-lt"/>
            </a:endParaRPr>
          </a:p>
        </p:txBody>
      </p:sp>
    </p:spTree>
    <p:extLst>
      <p:ext uri="{BB962C8B-B14F-4D97-AF65-F5344CB8AC3E}">
        <p14:creationId xmlns:p14="http://schemas.microsoft.com/office/powerpoint/2010/main" val="116914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50000"/>
                  </a:schemeClr>
                </a:solidFill>
              </a:rPr>
              <a:t>Crosscare Migrant Project </a:t>
            </a:r>
            <a:endParaRPr lang="en-IE" dirty="0"/>
          </a:p>
        </p:txBody>
      </p:sp>
      <p:sp>
        <p:nvSpPr>
          <p:cNvPr id="3" name="Content Placeholder 2"/>
          <p:cNvSpPr>
            <a:spLocks noGrp="1"/>
          </p:cNvSpPr>
          <p:nvPr>
            <p:ph idx="1"/>
          </p:nvPr>
        </p:nvSpPr>
        <p:spPr/>
        <p:txBody>
          <a:bodyPr>
            <a:normAutofit/>
          </a:bodyPr>
          <a:lstStyle/>
          <a:p>
            <a:pPr marL="0" indent="0">
              <a:buNone/>
            </a:pPr>
            <a:r>
              <a:rPr lang="en-US" altLang="en-US" dirty="0">
                <a:latin typeface="+mj-lt"/>
              </a:rPr>
              <a:t>S</a:t>
            </a:r>
            <a:r>
              <a:rPr lang="en-US" altLang="en-US" dirty="0" smtClean="0">
                <a:latin typeface="+mj-lt"/>
              </a:rPr>
              <a:t>pecialised </a:t>
            </a:r>
            <a:r>
              <a:rPr lang="en-US" altLang="en-US" dirty="0">
                <a:latin typeface="+mj-lt"/>
              </a:rPr>
              <a:t>service dealing with Irish citizens </a:t>
            </a:r>
            <a:r>
              <a:rPr lang="en-US" altLang="en-US" dirty="0" smtClean="0">
                <a:latin typeface="+mj-lt"/>
              </a:rPr>
              <a:t>living away from home &amp; returning </a:t>
            </a:r>
            <a:r>
              <a:rPr lang="en-US" altLang="en-US" dirty="0">
                <a:latin typeface="+mj-lt"/>
              </a:rPr>
              <a:t>from </a:t>
            </a:r>
            <a:r>
              <a:rPr lang="en-US" altLang="en-US" dirty="0" smtClean="0">
                <a:latin typeface="+mj-lt"/>
              </a:rPr>
              <a:t>abroad</a:t>
            </a:r>
          </a:p>
          <a:p>
            <a:pPr marL="0" indent="0">
              <a:buNone/>
            </a:pPr>
            <a:r>
              <a:rPr lang="en-US" dirty="0" smtClean="0">
                <a:solidFill>
                  <a:schemeClr val="accent1">
                    <a:lumMod val="50000"/>
                  </a:schemeClr>
                </a:solidFill>
                <a:latin typeface="+mj-lt"/>
              </a:rPr>
              <a:t>Focus on most marginalised </a:t>
            </a:r>
          </a:p>
          <a:p>
            <a:pPr>
              <a:buFont typeface="Wingdings" panose="05000000000000000000" pitchFamily="2" charset="2"/>
              <a:buChar char="ü"/>
            </a:pPr>
            <a:r>
              <a:rPr lang="en-US" dirty="0" smtClean="0">
                <a:latin typeface="+mj-lt"/>
              </a:rPr>
              <a:t>Overseas prisoners </a:t>
            </a:r>
          </a:p>
          <a:p>
            <a:pPr>
              <a:buFont typeface="Wingdings" panose="05000000000000000000" pitchFamily="2" charset="2"/>
              <a:buChar char="ü"/>
            </a:pPr>
            <a:r>
              <a:rPr lang="en-US" dirty="0" smtClean="0">
                <a:latin typeface="+mj-lt"/>
              </a:rPr>
              <a:t>Deportees</a:t>
            </a:r>
          </a:p>
          <a:p>
            <a:pPr>
              <a:buFont typeface="Wingdings" panose="05000000000000000000" pitchFamily="2" charset="2"/>
              <a:buChar char="ü"/>
            </a:pPr>
            <a:r>
              <a:rPr lang="en-US" dirty="0" smtClean="0">
                <a:latin typeface="+mj-lt"/>
              </a:rPr>
              <a:t>Those returning in crisis – impact of Covid 19</a:t>
            </a:r>
          </a:p>
          <a:p>
            <a:pPr>
              <a:buFont typeface="Wingdings" panose="05000000000000000000" pitchFamily="2" charset="2"/>
              <a:buChar char="ü"/>
            </a:pPr>
            <a:r>
              <a:rPr lang="en-US" dirty="0" smtClean="0">
                <a:latin typeface="+mj-lt"/>
              </a:rPr>
              <a:t>Irish citizens returning to Ireland / coming to Ireland from conflict zones    </a:t>
            </a:r>
            <a:endParaRPr lang="en-US" dirty="0">
              <a:latin typeface="+mj-lt"/>
            </a:endParaRPr>
          </a:p>
          <a:p>
            <a:pPr marL="0" indent="0">
              <a:buNone/>
            </a:pPr>
            <a:r>
              <a:rPr lang="en-US" dirty="0" smtClean="0">
                <a:latin typeface="+mj-lt"/>
              </a:rPr>
              <a:t>Support to Irish support organisations abroad</a:t>
            </a:r>
            <a:endParaRPr lang="en-IE" dirty="0">
              <a:latin typeface="+mj-lt"/>
            </a:endParaRPr>
          </a:p>
        </p:txBody>
      </p:sp>
    </p:spTree>
    <p:extLst>
      <p:ext uri="{BB962C8B-B14F-4D97-AF65-F5344CB8AC3E}">
        <p14:creationId xmlns:p14="http://schemas.microsoft.com/office/powerpoint/2010/main" val="1959481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9899"/>
          </a:xfrm>
        </p:spPr>
        <p:txBody>
          <a:bodyPr>
            <a:normAutofit/>
          </a:bodyPr>
          <a:lstStyle/>
          <a:p>
            <a:r>
              <a:rPr lang="en-IE" dirty="0" smtClean="0">
                <a:solidFill>
                  <a:schemeClr val="accent1">
                    <a:lumMod val="50000"/>
                  </a:schemeClr>
                </a:solidFill>
              </a:rPr>
              <a:t>A few words on migrants</a:t>
            </a:r>
            <a:endParaRPr lang="en-IE" dirty="0">
              <a:solidFill>
                <a:schemeClr val="accent1">
                  <a:lumMod val="50000"/>
                </a:schemeClr>
              </a:solidFill>
            </a:endParaRPr>
          </a:p>
        </p:txBody>
      </p:sp>
      <p:sp>
        <p:nvSpPr>
          <p:cNvPr id="3" name="Content Placeholder 2"/>
          <p:cNvSpPr>
            <a:spLocks noGrp="1"/>
          </p:cNvSpPr>
          <p:nvPr>
            <p:ph idx="1"/>
          </p:nvPr>
        </p:nvSpPr>
        <p:spPr>
          <a:xfrm>
            <a:off x="838200" y="1327758"/>
            <a:ext cx="10515600" cy="5285984"/>
          </a:xfrm>
        </p:spPr>
        <p:txBody>
          <a:bodyPr>
            <a:normAutofit lnSpcReduction="10000"/>
          </a:bodyPr>
          <a:lstStyle/>
          <a:p>
            <a:pPr marL="0" indent="0">
              <a:buNone/>
            </a:pPr>
            <a:r>
              <a:rPr lang="en-IE" dirty="0" smtClean="0">
                <a:latin typeface="+mj-lt"/>
              </a:rPr>
              <a:t>Migrants make up approximately 12% of our population but the </a:t>
            </a:r>
            <a:r>
              <a:rPr lang="en-IE" altLang="en-US" dirty="0" smtClean="0">
                <a:latin typeface="+mj-lt"/>
              </a:rPr>
              <a:t>ESRI Monitoring Report on Integration 2018 reports 17% of population “born elsewhere”</a:t>
            </a:r>
          </a:p>
          <a:p>
            <a:pPr marL="0" indent="0">
              <a:buNone/>
            </a:pPr>
            <a:endParaRPr lang="en-IE" dirty="0" smtClean="0">
              <a:latin typeface="+mj-lt"/>
            </a:endParaRPr>
          </a:p>
          <a:p>
            <a:r>
              <a:rPr lang="en-IE" dirty="0" smtClean="0">
                <a:latin typeface="+mj-lt"/>
                <a:cs typeface="Arial" charset="0"/>
              </a:rPr>
              <a:t>‘no evidence of a large or systematic over-representation of non-Irish nationals among welfare recipients in Ireland”</a:t>
            </a:r>
          </a:p>
          <a:p>
            <a:pPr>
              <a:defRPr/>
            </a:pPr>
            <a:r>
              <a:rPr lang="en-IE" altLang="en-US" dirty="0" smtClean="0">
                <a:latin typeface="+mj-lt"/>
              </a:rPr>
              <a:t>Dublin</a:t>
            </a:r>
            <a:r>
              <a:rPr lang="en-IE" altLang="en-US" dirty="0">
                <a:latin typeface="+mj-lt"/>
              </a:rPr>
              <a:t>’ has 68% of all households accessing homeless services. </a:t>
            </a:r>
            <a:r>
              <a:rPr lang="en-IE" altLang="en-US" dirty="0">
                <a:solidFill>
                  <a:schemeClr val="accent1"/>
                </a:solidFill>
                <a:latin typeface="+mj-lt"/>
              </a:rPr>
              <a:t>Homeless families presenting in Dublin are; 67% Irish, 12% EU, 21% non-EU)</a:t>
            </a:r>
            <a:endParaRPr lang="en-IE" altLang="en-US" dirty="0">
              <a:latin typeface="+mj-lt"/>
            </a:endParaRPr>
          </a:p>
          <a:p>
            <a:pPr>
              <a:defRPr/>
            </a:pPr>
            <a:r>
              <a:rPr lang="en-IE" altLang="en-US" dirty="0" smtClean="0">
                <a:latin typeface="+mj-lt"/>
              </a:rPr>
              <a:t>In </a:t>
            </a:r>
            <a:r>
              <a:rPr lang="en-IE" altLang="en-US" dirty="0">
                <a:latin typeface="+mj-lt"/>
              </a:rPr>
              <a:t>the Dublin region in Q1 2018, “</a:t>
            </a:r>
            <a:r>
              <a:rPr lang="en-IE" dirty="0">
                <a:solidFill>
                  <a:schemeClr val="accent1"/>
                </a:solidFill>
                <a:latin typeface="+mj-lt"/>
              </a:rPr>
              <a:t>non Irish national families are over represented </a:t>
            </a:r>
            <a:r>
              <a:rPr lang="en-IE" dirty="0">
                <a:latin typeface="+mj-lt"/>
              </a:rPr>
              <a:t>amongst new families experiencing homelessness”</a:t>
            </a:r>
          </a:p>
          <a:p>
            <a:pPr>
              <a:defRPr/>
            </a:pPr>
            <a:r>
              <a:rPr lang="en-IE" dirty="0">
                <a:latin typeface="+mj-lt"/>
              </a:rPr>
              <a:t>Significant % </a:t>
            </a:r>
            <a:r>
              <a:rPr lang="en-IE" dirty="0">
                <a:solidFill>
                  <a:schemeClr val="accent1"/>
                </a:solidFill>
                <a:latin typeface="+mj-lt"/>
              </a:rPr>
              <a:t>of rough sleepers are foreign nationals</a:t>
            </a:r>
            <a:endParaRPr lang="en-IE" dirty="0">
              <a:latin typeface="+mj-lt"/>
            </a:endParaRPr>
          </a:p>
          <a:p>
            <a:pPr>
              <a:defRPr/>
            </a:pPr>
            <a:endParaRPr lang="en-IE" dirty="0"/>
          </a:p>
          <a:p>
            <a:endParaRPr lang="en-IE" dirty="0"/>
          </a:p>
        </p:txBody>
      </p:sp>
    </p:spTree>
    <p:extLst>
      <p:ext uri="{BB962C8B-B14F-4D97-AF65-F5344CB8AC3E}">
        <p14:creationId xmlns:p14="http://schemas.microsoft.com/office/powerpoint/2010/main" val="1734423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TotalTime>
  <Words>750</Words>
  <Application>Microsoft Office PowerPoint</Application>
  <PresentationFormat>Widescreen</PresentationFormat>
  <Paragraphs>119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Malgun Gothic Semilight</vt:lpstr>
      <vt:lpstr>Arial</vt:lpstr>
      <vt:lpstr>Calibri</vt:lpstr>
      <vt:lpstr>Calibri Light</vt:lpstr>
      <vt:lpstr>Trebuchet MS</vt:lpstr>
      <vt:lpstr>Wingdings</vt:lpstr>
      <vt:lpstr>Office Theme</vt:lpstr>
      <vt:lpstr>Service  Overview </vt:lpstr>
      <vt:lpstr>   </vt:lpstr>
      <vt:lpstr>Crosscare Information &amp; Advocacy Services </vt:lpstr>
      <vt:lpstr>Crosscare Information &amp; Advocacy Services </vt:lpstr>
      <vt:lpstr>Crosscare Housing &amp; Welfare  Information</vt:lpstr>
      <vt:lpstr>Crosscare Refugee Service</vt:lpstr>
      <vt:lpstr>Crosscare Migrant Project </vt:lpstr>
      <vt:lpstr>Crosscare Migrant Project </vt:lpstr>
      <vt:lpstr>A few words on migrants</vt:lpstr>
      <vt:lpstr>Fairness and Natural Justice  </vt:lpstr>
      <vt:lpstr>Challenges </vt:lpstr>
      <vt:lpstr>Covid and service delivery – some unintended consequences…</vt:lpstr>
      <vt:lpstr>Useful resources</vt:lpstr>
      <vt:lpstr>Contact Crosscare</vt:lpstr>
      <vt:lpstr>  Are you homeless or at risk of losing your home ?  Click this link for further information on services and supports.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McGrath</dc:creator>
  <cp:lastModifiedBy>Eileen ONeill</cp:lastModifiedBy>
  <cp:revision>19</cp:revision>
  <dcterms:created xsi:type="dcterms:W3CDTF">2021-03-03T14:46:58Z</dcterms:created>
  <dcterms:modified xsi:type="dcterms:W3CDTF">2021-03-23T21:05:57Z</dcterms:modified>
</cp:coreProperties>
</file>