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78" r:id="rId3"/>
    <p:sldId id="267" r:id="rId4"/>
    <p:sldId id="259" r:id="rId5"/>
    <p:sldId id="281" r:id="rId6"/>
    <p:sldId id="268" r:id="rId7"/>
    <p:sldId id="260" r:id="rId8"/>
    <p:sldId id="271" r:id="rId9"/>
    <p:sldId id="262" r:id="rId10"/>
    <p:sldId id="263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6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E0BB41-D8B6-489D-9743-B152E1D49FBF}" type="doc">
      <dgm:prSet loTypeId="urn:microsoft.com/office/officeart/2005/8/layout/default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1159248-BB5C-4811-A2B4-6E65C3361738}">
      <dgm:prSet phldrT="[Text]" custT="1"/>
      <dgm:spPr/>
      <dgm:t>
        <a:bodyPr/>
        <a:lstStyle/>
        <a:p>
          <a:r>
            <a:rPr lang="en-IE" sz="1800" dirty="0" smtClean="0">
              <a:latin typeface="+mn-lt"/>
              <a:cs typeface="Arial" pitchFamily="34" charset="0"/>
            </a:rPr>
            <a:t>Restorative Practices are about working WITH people rather than doing things TO or FOR them</a:t>
          </a:r>
          <a:endParaRPr lang="en-GB" sz="1800" dirty="0">
            <a:latin typeface="+mn-lt"/>
          </a:endParaRPr>
        </a:p>
      </dgm:t>
    </dgm:pt>
    <dgm:pt modelId="{CD5154BD-2334-454A-9F55-01D9A0D36477}" type="parTrans" cxnId="{4445EA97-B8BD-4B1A-BFC5-D83E6E4EB62B}">
      <dgm:prSet/>
      <dgm:spPr/>
      <dgm:t>
        <a:bodyPr/>
        <a:lstStyle/>
        <a:p>
          <a:endParaRPr lang="en-GB"/>
        </a:p>
      </dgm:t>
    </dgm:pt>
    <dgm:pt modelId="{ABC42F9A-CEBE-478E-A454-F6BA5FD1507A}" type="sibTrans" cxnId="{4445EA97-B8BD-4B1A-BFC5-D83E6E4EB62B}">
      <dgm:prSet/>
      <dgm:spPr/>
      <dgm:t>
        <a:bodyPr/>
        <a:lstStyle/>
        <a:p>
          <a:endParaRPr lang="en-GB"/>
        </a:p>
      </dgm:t>
    </dgm:pt>
    <dgm:pt modelId="{A4AF90E9-2531-466D-B72D-F52F96B9D756}">
      <dgm:prSet phldrT="[Text]" custT="1"/>
      <dgm:spPr/>
      <dgm:t>
        <a:bodyPr/>
        <a:lstStyle/>
        <a:p>
          <a:r>
            <a:rPr lang="en-IE" sz="1800" dirty="0" smtClean="0">
              <a:latin typeface="+mn-lt"/>
              <a:cs typeface="Arial" pitchFamily="34" charset="0"/>
            </a:rPr>
            <a:t>RP is about offering high levels of support, whilst challenging inappropriate behaviour and encouraging acceptance of responsibility</a:t>
          </a:r>
          <a:endParaRPr lang="en-GB" sz="1800" dirty="0">
            <a:latin typeface="+mn-lt"/>
          </a:endParaRPr>
        </a:p>
      </dgm:t>
    </dgm:pt>
    <dgm:pt modelId="{211659B5-6F50-438C-808B-23DE6375D40F}" type="parTrans" cxnId="{6E0E4A3E-7C77-463B-A9C1-2E02625DE772}">
      <dgm:prSet/>
      <dgm:spPr/>
      <dgm:t>
        <a:bodyPr/>
        <a:lstStyle/>
        <a:p>
          <a:endParaRPr lang="en-GB"/>
        </a:p>
      </dgm:t>
    </dgm:pt>
    <dgm:pt modelId="{F60DC037-48F1-4837-B030-16A48B4FB18C}" type="sibTrans" cxnId="{6E0E4A3E-7C77-463B-A9C1-2E02625DE772}">
      <dgm:prSet/>
      <dgm:spPr/>
      <dgm:t>
        <a:bodyPr/>
        <a:lstStyle/>
        <a:p>
          <a:endParaRPr lang="en-GB"/>
        </a:p>
      </dgm:t>
    </dgm:pt>
    <dgm:pt modelId="{9924E85C-8D49-4F99-AF90-9FC83A480358}" type="pres">
      <dgm:prSet presAssocID="{14E0BB41-D8B6-489D-9743-B152E1D49FB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6303A71-AC3A-43F0-A37D-986004819D33}" type="pres">
      <dgm:prSet presAssocID="{C1159248-BB5C-4811-A2B4-6E65C3361738}" presName="node" presStyleLbl="node1" presStyleIdx="0" presStyleCnt="2" custLinFactNeighborX="2300" custLinFactNeighborY="-212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76786F-4038-4AA0-B63B-93A96966BA7A}" type="pres">
      <dgm:prSet presAssocID="{ABC42F9A-CEBE-478E-A454-F6BA5FD1507A}" presName="sibTrans" presStyleCnt="0"/>
      <dgm:spPr/>
    </dgm:pt>
    <dgm:pt modelId="{013F8703-40EB-423F-BFF9-C846EF00A4D2}" type="pres">
      <dgm:prSet presAssocID="{A4AF90E9-2531-466D-B72D-F52F96B9D75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6C1C02B-01F2-4EF4-99EC-2AA808BFFB55}" type="presOf" srcId="{14E0BB41-D8B6-489D-9743-B152E1D49FBF}" destId="{9924E85C-8D49-4F99-AF90-9FC83A480358}" srcOrd="0" destOrd="0" presId="urn:microsoft.com/office/officeart/2005/8/layout/default#1"/>
    <dgm:cxn modelId="{38BD8957-0FAC-4614-B0A9-C7EC634916A0}" type="presOf" srcId="{C1159248-BB5C-4811-A2B4-6E65C3361738}" destId="{E6303A71-AC3A-43F0-A37D-986004819D33}" srcOrd="0" destOrd="0" presId="urn:microsoft.com/office/officeart/2005/8/layout/default#1"/>
    <dgm:cxn modelId="{4445EA97-B8BD-4B1A-BFC5-D83E6E4EB62B}" srcId="{14E0BB41-D8B6-489D-9743-B152E1D49FBF}" destId="{C1159248-BB5C-4811-A2B4-6E65C3361738}" srcOrd="0" destOrd="0" parTransId="{CD5154BD-2334-454A-9F55-01D9A0D36477}" sibTransId="{ABC42F9A-CEBE-478E-A454-F6BA5FD1507A}"/>
    <dgm:cxn modelId="{6E0E4A3E-7C77-463B-A9C1-2E02625DE772}" srcId="{14E0BB41-D8B6-489D-9743-B152E1D49FBF}" destId="{A4AF90E9-2531-466D-B72D-F52F96B9D756}" srcOrd="1" destOrd="0" parTransId="{211659B5-6F50-438C-808B-23DE6375D40F}" sibTransId="{F60DC037-48F1-4837-B030-16A48B4FB18C}"/>
    <dgm:cxn modelId="{3F58FDC5-6A53-4033-B555-217447069AB9}" type="presOf" srcId="{A4AF90E9-2531-466D-B72D-F52F96B9D756}" destId="{013F8703-40EB-423F-BFF9-C846EF00A4D2}" srcOrd="0" destOrd="0" presId="urn:microsoft.com/office/officeart/2005/8/layout/default#1"/>
    <dgm:cxn modelId="{D5FD0C37-9B9E-4F3B-8BE2-0BA9CDDA1A9A}" type="presParOf" srcId="{9924E85C-8D49-4F99-AF90-9FC83A480358}" destId="{E6303A71-AC3A-43F0-A37D-986004819D33}" srcOrd="0" destOrd="0" presId="urn:microsoft.com/office/officeart/2005/8/layout/default#1"/>
    <dgm:cxn modelId="{2AD50A78-EBF9-4FB1-83F6-2A893D53656E}" type="presParOf" srcId="{9924E85C-8D49-4F99-AF90-9FC83A480358}" destId="{AD76786F-4038-4AA0-B63B-93A96966BA7A}" srcOrd="1" destOrd="0" presId="urn:microsoft.com/office/officeart/2005/8/layout/default#1"/>
    <dgm:cxn modelId="{209D980B-586F-4B9D-915C-8B9553B7E8B4}" type="presParOf" srcId="{9924E85C-8D49-4F99-AF90-9FC83A480358}" destId="{013F8703-40EB-423F-BFF9-C846EF00A4D2}" srcOrd="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DCD2BB-ED49-4101-BDC1-DBA9E3E13D3A}" type="doc">
      <dgm:prSet loTypeId="urn:microsoft.com/office/officeart/2005/8/layout/venn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A3BCA12-2A13-4201-B7F4-B58FB976642C}">
      <dgm:prSet phldrT="[Text]" custT="1"/>
      <dgm:spPr/>
      <dgm:t>
        <a:bodyPr/>
        <a:lstStyle/>
        <a:p>
          <a:r>
            <a:rPr lang="en-IE" sz="2000" dirty="0" smtClean="0">
              <a:latin typeface="+mn-lt"/>
              <a:cs typeface="Arial" pitchFamily="34" charset="0"/>
            </a:rPr>
            <a:t>To create a Restorative Community in Tallaght West </a:t>
          </a:r>
          <a:endParaRPr lang="en-GB" sz="2000" b="0" dirty="0">
            <a:solidFill>
              <a:schemeClr val="bg1"/>
            </a:solidFill>
            <a:latin typeface="+mn-lt"/>
          </a:endParaRPr>
        </a:p>
      </dgm:t>
    </dgm:pt>
    <dgm:pt modelId="{A0EA74C1-C1F9-476A-98FB-96B0FFF07D9F}" type="parTrans" cxnId="{DB4B16AC-AEEC-448A-94AF-3B03C0391CC6}">
      <dgm:prSet/>
      <dgm:spPr/>
      <dgm:t>
        <a:bodyPr/>
        <a:lstStyle/>
        <a:p>
          <a:endParaRPr lang="en-GB"/>
        </a:p>
      </dgm:t>
    </dgm:pt>
    <dgm:pt modelId="{ED327C8B-32E7-4E9E-A5AF-BACDBA22CEA7}" type="sibTrans" cxnId="{DB4B16AC-AEEC-448A-94AF-3B03C0391CC6}">
      <dgm:prSet/>
      <dgm:spPr/>
      <dgm:t>
        <a:bodyPr/>
        <a:lstStyle/>
        <a:p>
          <a:endParaRPr lang="en-GB"/>
        </a:p>
      </dgm:t>
    </dgm:pt>
    <dgm:pt modelId="{1BA4E5DB-F2F7-43B8-B8C5-96CD739A7F63}">
      <dgm:prSet phldrT="[Text]" custT="1"/>
      <dgm:spPr/>
      <dgm:t>
        <a:bodyPr/>
        <a:lstStyle/>
        <a:p>
          <a:r>
            <a:rPr lang="en-IE" sz="2000" dirty="0" smtClean="0">
              <a:latin typeface="+mn-lt"/>
              <a:cs typeface="Arial" pitchFamily="34" charset="0"/>
            </a:rPr>
            <a:t>The delivery of training in RP to key stakeholders with responsibility for children and young people</a:t>
          </a:r>
          <a:endParaRPr lang="en-GB" sz="2000" dirty="0">
            <a:solidFill>
              <a:schemeClr val="bg1"/>
            </a:solidFill>
            <a:latin typeface="+mn-lt"/>
          </a:endParaRPr>
        </a:p>
      </dgm:t>
    </dgm:pt>
    <dgm:pt modelId="{3CF70EC8-CC97-4D21-854F-9B30DA897143}" type="parTrans" cxnId="{8AAC8CF8-A802-407F-B4D9-F11862FC55DC}">
      <dgm:prSet/>
      <dgm:spPr/>
      <dgm:t>
        <a:bodyPr/>
        <a:lstStyle/>
        <a:p>
          <a:endParaRPr lang="en-GB"/>
        </a:p>
      </dgm:t>
    </dgm:pt>
    <dgm:pt modelId="{D5B13874-EF2C-41B4-BAB0-9780F7007B00}" type="sibTrans" cxnId="{8AAC8CF8-A802-407F-B4D9-F11862FC55DC}">
      <dgm:prSet/>
      <dgm:spPr/>
      <dgm:t>
        <a:bodyPr/>
        <a:lstStyle/>
        <a:p>
          <a:endParaRPr lang="en-GB"/>
        </a:p>
      </dgm:t>
    </dgm:pt>
    <dgm:pt modelId="{298A6796-DCBB-4EEB-B5E6-8DDD554ADE63}">
      <dgm:prSet phldrT="[Text]" custT="1"/>
      <dgm:spPr/>
      <dgm:t>
        <a:bodyPr/>
        <a:lstStyle/>
        <a:p>
          <a:r>
            <a:rPr lang="en-IE" sz="1800" dirty="0" smtClean="0">
              <a:latin typeface="+mn-lt"/>
              <a:cs typeface="Arial" pitchFamily="34" charset="0"/>
            </a:rPr>
            <a:t>Accreditation of local trainers, and support to organisations and people seeking to work restoratively</a:t>
          </a:r>
          <a:endParaRPr lang="en-GB" sz="1800" dirty="0">
            <a:solidFill>
              <a:schemeClr val="bg1"/>
            </a:solidFill>
            <a:latin typeface="+mn-lt"/>
          </a:endParaRPr>
        </a:p>
      </dgm:t>
    </dgm:pt>
    <dgm:pt modelId="{4EFE0859-EBB2-4485-AC33-24942FFE5ECC}" type="parTrans" cxnId="{C382B73E-655D-46CF-A35E-095A8A18847A}">
      <dgm:prSet/>
      <dgm:spPr/>
      <dgm:t>
        <a:bodyPr/>
        <a:lstStyle/>
        <a:p>
          <a:endParaRPr lang="en-GB"/>
        </a:p>
      </dgm:t>
    </dgm:pt>
    <dgm:pt modelId="{2A08CFEC-F22F-4226-BD49-3594C8298526}" type="sibTrans" cxnId="{C382B73E-655D-46CF-A35E-095A8A18847A}">
      <dgm:prSet/>
      <dgm:spPr/>
      <dgm:t>
        <a:bodyPr/>
        <a:lstStyle/>
        <a:p>
          <a:endParaRPr lang="en-GB"/>
        </a:p>
      </dgm:t>
    </dgm:pt>
    <dgm:pt modelId="{FE28ADBB-6DAA-43B9-A018-150932E7F82E}" type="pres">
      <dgm:prSet presAssocID="{54DCD2BB-ED49-4101-BDC1-DBA9E3E13D3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1A62F69-9312-45DE-9849-5E99901AF26E}" type="pres">
      <dgm:prSet presAssocID="{3A3BCA12-2A13-4201-B7F4-B58FB976642C}" presName="Name5" presStyleLbl="vennNode1" presStyleIdx="0" presStyleCnt="3" custScaleX="119899" custScaleY="1125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F9AF0E-9F19-4548-8730-BE785B88A8C5}" type="pres">
      <dgm:prSet presAssocID="{ED327C8B-32E7-4E9E-A5AF-BACDBA22CEA7}" presName="space" presStyleCnt="0"/>
      <dgm:spPr/>
    </dgm:pt>
    <dgm:pt modelId="{BBEBF2C4-9432-415E-AD4F-C2FAFB016E85}" type="pres">
      <dgm:prSet presAssocID="{1BA4E5DB-F2F7-43B8-B8C5-96CD739A7F63}" presName="Name5" presStyleLbl="vennNode1" presStyleIdx="1" presStyleCnt="3" custScaleX="142203" custScaleY="12416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1C52C8-C71B-4AA5-95C3-3B81B7EA756F}" type="pres">
      <dgm:prSet presAssocID="{D5B13874-EF2C-41B4-BAB0-9780F7007B00}" presName="space" presStyleCnt="0"/>
      <dgm:spPr/>
    </dgm:pt>
    <dgm:pt modelId="{B00891D8-7728-4B61-8033-2827DE352E14}" type="pres">
      <dgm:prSet presAssocID="{298A6796-DCBB-4EEB-B5E6-8DDD554ADE63}" presName="Name5" presStyleLbl="vennNode1" presStyleIdx="2" presStyleCnt="3" custScaleX="119209" custScaleY="12089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382B73E-655D-46CF-A35E-095A8A18847A}" srcId="{54DCD2BB-ED49-4101-BDC1-DBA9E3E13D3A}" destId="{298A6796-DCBB-4EEB-B5E6-8DDD554ADE63}" srcOrd="2" destOrd="0" parTransId="{4EFE0859-EBB2-4485-AC33-24942FFE5ECC}" sibTransId="{2A08CFEC-F22F-4226-BD49-3594C8298526}"/>
    <dgm:cxn modelId="{F84165DF-277E-4D7C-99DA-BBF2DA789759}" type="presOf" srcId="{1BA4E5DB-F2F7-43B8-B8C5-96CD739A7F63}" destId="{BBEBF2C4-9432-415E-AD4F-C2FAFB016E85}" srcOrd="0" destOrd="0" presId="urn:microsoft.com/office/officeart/2005/8/layout/venn3"/>
    <dgm:cxn modelId="{2A4C3A38-401E-41FE-9F24-AD28C466ABD1}" type="presOf" srcId="{3A3BCA12-2A13-4201-B7F4-B58FB976642C}" destId="{A1A62F69-9312-45DE-9849-5E99901AF26E}" srcOrd="0" destOrd="0" presId="urn:microsoft.com/office/officeart/2005/8/layout/venn3"/>
    <dgm:cxn modelId="{1CCE1DFD-346C-4C96-B362-26416A603F12}" type="presOf" srcId="{54DCD2BB-ED49-4101-BDC1-DBA9E3E13D3A}" destId="{FE28ADBB-6DAA-43B9-A018-150932E7F82E}" srcOrd="0" destOrd="0" presId="urn:microsoft.com/office/officeart/2005/8/layout/venn3"/>
    <dgm:cxn modelId="{4EB099BC-5314-4461-B751-93AEB7F9C180}" type="presOf" srcId="{298A6796-DCBB-4EEB-B5E6-8DDD554ADE63}" destId="{B00891D8-7728-4B61-8033-2827DE352E14}" srcOrd="0" destOrd="0" presId="urn:microsoft.com/office/officeart/2005/8/layout/venn3"/>
    <dgm:cxn modelId="{DB4B16AC-AEEC-448A-94AF-3B03C0391CC6}" srcId="{54DCD2BB-ED49-4101-BDC1-DBA9E3E13D3A}" destId="{3A3BCA12-2A13-4201-B7F4-B58FB976642C}" srcOrd="0" destOrd="0" parTransId="{A0EA74C1-C1F9-476A-98FB-96B0FFF07D9F}" sibTransId="{ED327C8B-32E7-4E9E-A5AF-BACDBA22CEA7}"/>
    <dgm:cxn modelId="{8AAC8CF8-A802-407F-B4D9-F11862FC55DC}" srcId="{54DCD2BB-ED49-4101-BDC1-DBA9E3E13D3A}" destId="{1BA4E5DB-F2F7-43B8-B8C5-96CD739A7F63}" srcOrd="1" destOrd="0" parTransId="{3CF70EC8-CC97-4D21-854F-9B30DA897143}" sibTransId="{D5B13874-EF2C-41B4-BAB0-9780F7007B00}"/>
    <dgm:cxn modelId="{E8EBBEF9-A31D-4635-9F63-F5A1BB056F3C}" type="presParOf" srcId="{FE28ADBB-6DAA-43B9-A018-150932E7F82E}" destId="{A1A62F69-9312-45DE-9849-5E99901AF26E}" srcOrd="0" destOrd="0" presId="urn:microsoft.com/office/officeart/2005/8/layout/venn3"/>
    <dgm:cxn modelId="{403DD0E3-C8FB-45C4-8DE2-8D49B365336C}" type="presParOf" srcId="{FE28ADBB-6DAA-43B9-A018-150932E7F82E}" destId="{CAF9AF0E-9F19-4548-8730-BE785B88A8C5}" srcOrd="1" destOrd="0" presId="urn:microsoft.com/office/officeart/2005/8/layout/venn3"/>
    <dgm:cxn modelId="{676EE7CB-4619-47C5-912F-FB5B24C55558}" type="presParOf" srcId="{FE28ADBB-6DAA-43B9-A018-150932E7F82E}" destId="{BBEBF2C4-9432-415E-AD4F-C2FAFB016E85}" srcOrd="2" destOrd="0" presId="urn:microsoft.com/office/officeart/2005/8/layout/venn3"/>
    <dgm:cxn modelId="{4BE671C5-BD0C-4677-A1B0-1B84052F35A7}" type="presParOf" srcId="{FE28ADBB-6DAA-43B9-A018-150932E7F82E}" destId="{C31C52C8-C71B-4AA5-95C3-3B81B7EA756F}" srcOrd="3" destOrd="0" presId="urn:microsoft.com/office/officeart/2005/8/layout/venn3"/>
    <dgm:cxn modelId="{4FF186B7-D31C-4DE1-8BC7-DFE01E4EFC88}" type="presParOf" srcId="{FE28ADBB-6DAA-43B9-A018-150932E7F82E}" destId="{B00891D8-7728-4B61-8033-2827DE352E14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163EFE-BE07-4F89-8D0B-7EE80D2C09A7}" type="doc">
      <dgm:prSet loTypeId="urn:microsoft.com/office/officeart/2005/8/layout/vProcess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FB7A9C6-ECD2-4DEF-B779-E0657E08D143}">
      <dgm:prSet phldrT="[Text]" custT="1"/>
      <dgm:spPr/>
      <dgm:t>
        <a:bodyPr/>
        <a:lstStyle/>
        <a:p>
          <a:r>
            <a:rPr lang="en-IE" sz="1800" b="1" dirty="0" smtClean="0">
              <a:latin typeface="+mn-lt"/>
              <a:cs typeface="Arial" pitchFamily="34" charset="0"/>
            </a:rPr>
            <a:t>Frequent use of Restorative Practice</a:t>
          </a:r>
          <a:endParaRPr lang="en-GB" sz="1800" dirty="0">
            <a:latin typeface="+mn-lt"/>
          </a:endParaRPr>
        </a:p>
      </dgm:t>
    </dgm:pt>
    <dgm:pt modelId="{9F23991E-C92E-4225-A710-55B67477E14C}" type="parTrans" cxnId="{9F96DD74-7221-4FA0-94A2-2826AE56CC60}">
      <dgm:prSet/>
      <dgm:spPr/>
      <dgm:t>
        <a:bodyPr/>
        <a:lstStyle/>
        <a:p>
          <a:endParaRPr lang="en-GB"/>
        </a:p>
      </dgm:t>
    </dgm:pt>
    <dgm:pt modelId="{4BC3C85E-67D4-404C-962E-5A2E44F2E56E}" type="sibTrans" cxnId="{9F96DD74-7221-4FA0-94A2-2826AE56CC60}">
      <dgm:prSet/>
      <dgm:spPr/>
      <dgm:t>
        <a:bodyPr/>
        <a:lstStyle/>
        <a:p>
          <a:endParaRPr lang="en-GB"/>
        </a:p>
      </dgm:t>
    </dgm:pt>
    <dgm:pt modelId="{C13BF66E-10A8-40F6-AF71-89F283DD871A}">
      <dgm:prSet phldrT="[Text]" custT="1"/>
      <dgm:spPr/>
      <dgm:t>
        <a:bodyPr/>
        <a:lstStyle/>
        <a:p>
          <a:r>
            <a:rPr lang="en-IE" sz="1800" dirty="0" smtClean="0">
              <a:latin typeface="+mn-lt"/>
              <a:cs typeface="Arial" pitchFamily="34" charset="0"/>
            </a:rPr>
            <a:t>75% have experienced others using Restorative Practice in work, school and community</a:t>
          </a:r>
          <a:endParaRPr lang="en-GB" sz="1800" dirty="0">
            <a:latin typeface="+mn-lt"/>
          </a:endParaRPr>
        </a:p>
      </dgm:t>
    </dgm:pt>
    <dgm:pt modelId="{5BD29EB1-ECFC-4D4A-B84F-EE37D18366F2}" type="parTrans" cxnId="{ED20D22B-1DF8-41A5-A39A-6E3540FAF844}">
      <dgm:prSet/>
      <dgm:spPr/>
      <dgm:t>
        <a:bodyPr/>
        <a:lstStyle/>
        <a:p>
          <a:endParaRPr lang="en-GB"/>
        </a:p>
      </dgm:t>
    </dgm:pt>
    <dgm:pt modelId="{FE353EEB-3EEA-400D-9A79-B47A5908186E}" type="sibTrans" cxnId="{ED20D22B-1DF8-41A5-A39A-6E3540FAF844}">
      <dgm:prSet/>
      <dgm:spPr/>
      <dgm:t>
        <a:bodyPr/>
        <a:lstStyle/>
        <a:p>
          <a:endParaRPr lang="en-GB"/>
        </a:p>
      </dgm:t>
    </dgm:pt>
    <dgm:pt modelId="{4F3DC381-C706-49FC-9D95-603FA2BE911C}">
      <dgm:prSet phldrT="[Text]" custT="1"/>
      <dgm:spPr/>
      <dgm:t>
        <a:bodyPr/>
        <a:lstStyle/>
        <a:p>
          <a:r>
            <a:rPr lang="en-IE" sz="1800" dirty="0" smtClean="0">
              <a:latin typeface="+mn-lt"/>
              <a:cs typeface="Arial" pitchFamily="34" charset="0"/>
            </a:rPr>
            <a:t>87% better management of conflict</a:t>
          </a:r>
          <a:endParaRPr lang="en-GB" sz="1800" dirty="0">
            <a:latin typeface="+mn-lt"/>
          </a:endParaRPr>
        </a:p>
      </dgm:t>
    </dgm:pt>
    <dgm:pt modelId="{4F3C7E40-E552-4DD7-A9C7-715A62CFF88D}" type="parTrans" cxnId="{5391D941-498F-48D1-BF1D-8176B441778A}">
      <dgm:prSet/>
      <dgm:spPr/>
      <dgm:t>
        <a:bodyPr/>
        <a:lstStyle/>
        <a:p>
          <a:endParaRPr lang="en-GB"/>
        </a:p>
      </dgm:t>
    </dgm:pt>
    <dgm:pt modelId="{BF010513-90BA-46B7-936B-1280B5FC47BC}" type="sibTrans" cxnId="{5391D941-498F-48D1-BF1D-8176B441778A}">
      <dgm:prSet/>
      <dgm:spPr/>
      <dgm:t>
        <a:bodyPr/>
        <a:lstStyle/>
        <a:p>
          <a:endParaRPr lang="en-GB"/>
        </a:p>
      </dgm:t>
    </dgm:pt>
    <dgm:pt modelId="{698524D8-C4AB-447E-954C-3E7FAE812692}">
      <dgm:prSet custT="1"/>
      <dgm:spPr/>
      <dgm:t>
        <a:bodyPr/>
        <a:lstStyle/>
        <a:p>
          <a:r>
            <a:rPr lang="en-IE" sz="1600" dirty="0" smtClean="0">
              <a:latin typeface="+mn-lt"/>
              <a:cs typeface="Arial" pitchFamily="34" charset="0"/>
            </a:rPr>
            <a:t>55% work;              </a:t>
          </a:r>
          <a:endParaRPr lang="en-IE" sz="1600" dirty="0">
            <a:latin typeface="+mn-lt"/>
            <a:cs typeface="Arial" pitchFamily="34" charset="0"/>
          </a:endParaRPr>
        </a:p>
      </dgm:t>
    </dgm:pt>
    <dgm:pt modelId="{0564A678-37E4-404F-8F46-9386376D9151}" type="parTrans" cxnId="{BEDA817F-46BB-424A-941E-6507CFE796AA}">
      <dgm:prSet/>
      <dgm:spPr/>
      <dgm:t>
        <a:bodyPr/>
        <a:lstStyle/>
        <a:p>
          <a:endParaRPr lang="en-IE"/>
        </a:p>
      </dgm:t>
    </dgm:pt>
    <dgm:pt modelId="{CF5DA121-FB0D-41D9-BDF9-0841C2824D93}" type="sibTrans" cxnId="{BEDA817F-46BB-424A-941E-6507CFE796AA}">
      <dgm:prSet/>
      <dgm:spPr/>
      <dgm:t>
        <a:bodyPr/>
        <a:lstStyle/>
        <a:p>
          <a:endParaRPr lang="en-IE"/>
        </a:p>
      </dgm:t>
    </dgm:pt>
    <dgm:pt modelId="{0D47430F-A03D-4E74-879D-3C5AC4E0B65D}">
      <dgm:prSet custT="1"/>
      <dgm:spPr/>
      <dgm:t>
        <a:bodyPr/>
        <a:lstStyle/>
        <a:p>
          <a:r>
            <a:rPr lang="en-IE" sz="1600" dirty="0" smtClean="0">
              <a:latin typeface="+mn-lt"/>
              <a:cs typeface="Arial" pitchFamily="34" charset="0"/>
            </a:rPr>
            <a:t>46% School;                     </a:t>
          </a:r>
          <a:endParaRPr lang="en-IE" sz="1600" dirty="0">
            <a:latin typeface="+mn-lt"/>
            <a:cs typeface="Arial" pitchFamily="34" charset="0"/>
          </a:endParaRPr>
        </a:p>
      </dgm:t>
    </dgm:pt>
    <dgm:pt modelId="{B3473B58-A904-4EF5-9557-FB11E71922B6}" type="parTrans" cxnId="{D5F63201-6C1F-46DD-94B5-F48632E90EB2}">
      <dgm:prSet/>
      <dgm:spPr/>
      <dgm:t>
        <a:bodyPr/>
        <a:lstStyle/>
        <a:p>
          <a:endParaRPr lang="en-IE"/>
        </a:p>
      </dgm:t>
    </dgm:pt>
    <dgm:pt modelId="{00214D79-7DB6-483D-9980-F4C7A22840EA}" type="sibTrans" cxnId="{D5F63201-6C1F-46DD-94B5-F48632E90EB2}">
      <dgm:prSet/>
      <dgm:spPr/>
      <dgm:t>
        <a:bodyPr/>
        <a:lstStyle/>
        <a:p>
          <a:endParaRPr lang="en-IE"/>
        </a:p>
      </dgm:t>
    </dgm:pt>
    <dgm:pt modelId="{6841E92D-12A3-4863-B312-87D0B6A501EC}">
      <dgm:prSet custT="1"/>
      <dgm:spPr/>
      <dgm:t>
        <a:bodyPr/>
        <a:lstStyle/>
        <a:p>
          <a:r>
            <a:rPr lang="en-IE" sz="1600" dirty="0" smtClean="0">
              <a:latin typeface="+mn-lt"/>
              <a:cs typeface="Arial" pitchFamily="34" charset="0"/>
            </a:rPr>
            <a:t>41% community.</a:t>
          </a:r>
          <a:endParaRPr lang="en-IE" sz="1600" dirty="0">
            <a:latin typeface="+mn-lt"/>
          </a:endParaRPr>
        </a:p>
      </dgm:t>
    </dgm:pt>
    <dgm:pt modelId="{9DCE04A9-973C-4F91-8D62-72BF24D3F59D}" type="parTrans" cxnId="{E54F3BAA-66C5-4337-A249-CD70F9A8A2D2}">
      <dgm:prSet/>
      <dgm:spPr/>
      <dgm:t>
        <a:bodyPr/>
        <a:lstStyle/>
        <a:p>
          <a:endParaRPr lang="en-IE"/>
        </a:p>
      </dgm:t>
    </dgm:pt>
    <dgm:pt modelId="{E774D36A-F263-4C6F-B57D-0EDA2995B656}" type="sibTrans" cxnId="{E54F3BAA-66C5-4337-A249-CD70F9A8A2D2}">
      <dgm:prSet/>
      <dgm:spPr/>
      <dgm:t>
        <a:bodyPr/>
        <a:lstStyle/>
        <a:p>
          <a:endParaRPr lang="en-IE"/>
        </a:p>
      </dgm:t>
    </dgm:pt>
    <dgm:pt modelId="{E5A267D7-B264-4153-884B-28AA0A8C5545}" type="pres">
      <dgm:prSet presAssocID="{EC163EFE-BE07-4F89-8D0B-7EE80D2C09A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1B196C8-63AA-4C03-81FB-83F23BA9570B}" type="pres">
      <dgm:prSet presAssocID="{EC163EFE-BE07-4F89-8D0B-7EE80D2C09A7}" presName="dummyMaxCanvas" presStyleCnt="0">
        <dgm:presLayoutVars/>
      </dgm:prSet>
      <dgm:spPr/>
    </dgm:pt>
    <dgm:pt modelId="{DB575427-3F66-4B26-B287-94C8F4B5C307}" type="pres">
      <dgm:prSet presAssocID="{EC163EFE-BE07-4F89-8D0B-7EE80D2C09A7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3CAED50-51CB-45F8-89EC-A62FFC88D59E}" type="pres">
      <dgm:prSet presAssocID="{EC163EFE-BE07-4F89-8D0B-7EE80D2C09A7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9AA8D218-9467-4BDB-96A8-30B2FD32174E}" type="pres">
      <dgm:prSet presAssocID="{EC163EFE-BE07-4F89-8D0B-7EE80D2C09A7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98C74E8-6F04-435D-9C3F-286B8FE3D88A}" type="pres">
      <dgm:prSet presAssocID="{EC163EFE-BE07-4F89-8D0B-7EE80D2C09A7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AF0B2602-1160-4DC9-BDF4-5BD5FC7B67D4}" type="pres">
      <dgm:prSet presAssocID="{EC163EFE-BE07-4F89-8D0B-7EE80D2C09A7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6272D083-333B-44EB-89A0-033D8E7AB716}" type="pres">
      <dgm:prSet presAssocID="{EC163EFE-BE07-4F89-8D0B-7EE80D2C09A7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214A4E79-D4DD-43AB-AB95-9402B60A87A3}" type="pres">
      <dgm:prSet presAssocID="{EC163EFE-BE07-4F89-8D0B-7EE80D2C09A7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28CFB6E6-FA11-4642-ADA9-D0FCE8679C4C}" type="pres">
      <dgm:prSet presAssocID="{EC163EFE-BE07-4F89-8D0B-7EE80D2C09A7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8F6D9AC7-A509-42BA-8F3D-E4E0711DC23A}" type="presOf" srcId="{4F3DC381-C706-49FC-9D95-603FA2BE911C}" destId="{28CFB6E6-FA11-4642-ADA9-D0FCE8679C4C}" srcOrd="1" destOrd="0" presId="urn:microsoft.com/office/officeart/2005/8/layout/vProcess5"/>
    <dgm:cxn modelId="{8DE15107-9F04-4534-81E8-B09A07525E8C}" type="presOf" srcId="{3FB7A9C6-ECD2-4DEF-B779-E0657E08D143}" destId="{DB575427-3F66-4B26-B287-94C8F4B5C307}" srcOrd="0" destOrd="0" presId="urn:microsoft.com/office/officeart/2005/8/layout/vProcess5"/>
    <dgm:cxn modelId="{CF776AC0-94B0-437D-908A-57140FABB8C3}" type="presOf" srcId="{6841E92D-12A3-4863-B312-87D0B6A501EC}" destId="{6272D083-333B-44EB-89A0-033D8E7AB716}" srcOrd="1" destOrd="3" presId="urn:microsoft.com/office/officeart/2005/8/layout/vProcess5"/>
    <dgm:cxn modelId="{ED20D22B-1DF8-41A5-A39A-6E3540FAF844}" srcId="{EC163EFE-BE07-4F89-8D0B-7EE80D2C09A7}" destId="{C13BF66E-10A8-40F6-AF71-89F283DD871A}" srcOrd="1" destOrd="0" parTransId="{5BD29EB1-ECFC-4D4A-B84F-EE37D18366F2}" sibTransId="{FE353EEB-3EEA-400D-9A79-B47A5908186E}"/>
    <dgm:cxn modelId="{39654FD8-0D1E-470F-BB1F-E04639C837D1}" type="presOf" srcId="{698524D8-C4AB-447E-954C-3E7FAE812692}" destId="{DB575427-3F66-4B26-B287-94C8F4B5C307}" srcOrd="0" destOrd="1" presId="urn:microsoft.com/office/officeart/2005/8/layout/vProcess5"/>
    <dgm:cxn modelId="{757080EC-E462-470A-9A59-3319216118C2}" type="presOf" srcId="{C13BF66E-10A8-40F6-AF71-89F283DD871A}" destId="{214A4E79-D4DD-43AB-AB95-9402B60A87A3}" srcOrd="1" destOrd="0" presId="urn:microsoft.com/office/officeart/2005/8/layout/vProcess5"/>
    <dgm:cxn modelId="{32C664A0-F214-4F73-A68F-C9FC9418E11C}" type="presOf" srcId="{0D47430F-A03D-4E74-879D-3C5AC4E0B65D}" destId="{DB575427-3F66-4B26-B287-94C8F4B5C307}" srcOrd="0" destOrd="2" presId="urn:microsoft.com/office/officeart/2005/8/layout/vProcess5"/>
    <dgm:cxn modelId="{BF731E94-5135-4C7E-8F34-6ACF31FD5F7C}" type="presOf" srcId="{698524D8-C4AB-447E-954C-3E7FAE812692}" destId="{6272D083-333B-44EB-89A0-033D8E7AB716}" srcOrd="1" destOrd="1" presId="urn:microsoft.com/office/officeart/2005/8/layout/vProcess5"/>
    <dgm:cxn modelId="{15A3924D-9C5D-4350-9C02-F66208B3FB00}" type="presOf" srcId="{4BC3C85E-67D4-404C-962E-5A2E44F2E56E}" destId="{098C74E8-6F04-435D-9C3F-286B8FE3D88A}" srcOrd="0" destOrd="0" presId="urn:microsoft.com/office/officeart/2005/8/layout/vProcess5"/>
    <dgm:cxn modelId="{C202A453-EAA5-4F00-AC12-4AAB2F1EBEA8}" type="presOf" srcId="{EC163EFE-BE07-4F89-8D0B-7EE80D2C09A7}" destId="{E5A267D7-B264-4153-884B-28AA0A8C5545}" srcOrd="0" destOrd="0" presId="urn:microsoft.com/office/officeart/2005/8/layout/vProcess5"/>
    <dgm:cxn modelId="{5391D941-498F-48D1-BF1D-8176B441778A}" srcId="{EC163EFE-BE07-4F89-8D0B-7EE80D2C09A7}" destId="{4F3DC381-C706-49FC-9D95-603FA2BE911C}" srcOrd="2" destOrd="0" parTransId="{4F3C7E40-E552-4DD7-A9C7-715A62CFF88D}" sibTransId="{BF010513-90BA-46B7-936B-1280B5FC47BC}"/>
    <dgm:cxn modelId="{30C0EB73-BFAE-4DD4-A2DF-2BF215A9AC3C}" type="presOf" srcId="{C13BF66E-10A8-40F6-AF71-89F283DD871A}" destId="{03CAED50-51CB-45F8-89EC-A62FFC88D59E}" srcOrd="0" destOrd="0" presId="urn:microsoft.com/office/officeart/2005/8/layout/vProcess5"/>
    <dgm:cxn modelId="{1B85D0D7-0FA9-439C-B134-16A7C8EC75BA}" type="presOf" srcId="{0D47430F-A03D-4E74-879D-3C5AC4E0B65D}" destId="{6272D083-333B-44EB-89A0-033D8E7AB716}" srcOrd="1" destOrd="2" presId="urn:microsoft.com/office/officeart/2005/8/layout/vProcess5"/>
    <dgm:cxn modelId="{E63024A1-CCC2-43FD-82DF-02BF0B3CAD43}" type="presOf" srcId="{3FB7A9C6-ECD2-4DEF-B779-E0657E08D143}" destId="{6272D083-333B-44EB-89A0-033D8E7AB716}" srcOrd="1" destOrd="0" presId="urn:microsoft.com/office/officeart/2005/8/layout/vProcess5"/>
    <dgm:cxn modelId="{C979FB99-7656-4F96-9F78-3AB48CF43C0B}" type="presOf" srcId="{4F3DC381-C706-49FC-9D95-603FA2BE911C}" destId="{9AA8D218-9467-4BDB-96A8-30B2FD32174E}" srcOrd="0" destOrd="0" presId="urn:microsoft.com/office/officeart/2005/8/layout/vProcess5"/>
    <dgm:cxn modelId="{9F96DD74-7221-4FA0-94A2-2826AE56CC60}" srcId="{EC163EFE-BE07-4F89-8D0B-7EE80D2C09A7}" destId="{3FB7A9C6-ECD2-4DEF-B779-E0657E08D143}" srcOrd="0" destOrd="0" parTransId="{9F23991E-C92E-4225-A710-55B67477E14C}" sibTransId="{4BC3C85E-67D4-404C-962E-5A2E44F2E56E}"/>
    <dgm:cxn modelId="{BEDA817F-46BB-424A-941E-6507CFE796AA}" srcId="{3FB7A9C6-ECD2-4DEF-B779-E0657E08D143}" destId="{698524D8-C4AB-447E-954C-3E7FAE812692}" srcOrd="0" destOrd="0" parTransId="{0564A678-37E4-404F-8F46-9386376D9151}" sibTransId="{CF5DA121-FB0D-41D9-BDF9-0841C2824D93}"/>
    <dgm:cxn modelId="{A87745E4-FA48-4A57-B2EA-59576120FA22}" type="presOf" srcId="{6841E92D-12A3-4863-B312-87D0B6A501EC}" destId="{DB575427-3F66-4B26-B287-94C8F4B5C307}" srcOrd="0" destOrd="3" presId="urn:microsoft.com/office/officeart/2005/8/layout/vProcess5"/>
    <dgm:cxn modelId="{D5F63201-6C1F-46DD-94B5-F48632E90EB2}" srcId="{3FB7A9C6-ECD2-4DEF-B779-E0657E08D143}" destId="{0D47430F-A03D-4E74-879D-3C5AC4E0B65D}" srcOrd="1" destOrd="0" parTransId="{B3473B58-A904-4EF5-9557-FB11E71922B6}" sibTransId="{00214D79-7DB6-483D-9980-F4C7A22840EA}"/>
    <dgm:cxn modelId="{D1938998-91C8-483A-8F3F-865A2551CC83}" type="presOf" srcId="{FE353EEB-3EEA-400D-9A79-B47A5908186E}" destId="{AF0B2602-1160-4DC9-BDF4-5BD5FC7B67D4}" srcOrd="0" destOrd="0" presId="urn:microsoft.com/office/officeart/2005/8/layout/vProcess5"/>
    <dgm:cxn modelId="{E54F3BAA-66C5-4337-A249-CD70F9A8A2D2}" srcId="{3FB7A9C6-ECD2-4DEF-B779-E0657E08D143}" destId="{6841E92D-12A3-4863-B312-87D0B6A501EC}" srcOrd="2" destOrd="0" parTransId="{9DCE04A9-973C-4F91-8D62-72BF24D3F59D}" sibTransId="{E774D36A-F263-4C6F-B57D-0EDA2995B656}"/>
    <dgm:cxn modelId="{CBA320B2-59BC-4C61-A561-DBF67C5757CD}" type="presParOf" srcId="{E5A267D7-B264-4153-884B-28AA0A8C5545}" destId="{F1B196C8-63AA-4C03-81FB-83F23BA9570B}" srcOrd="0" destOrd="0" presId="urn:microsoft.com/office/officeart/2005/8/layout/vProcess5"/>
    <dgm:cxn modelId="{8E0A4309-1207-4BFD-BAF6-5166BF86044E}" type="presParOf" srcId="{E5A267D7-B264-4153-884B-28AA0A8C5545}" destId="{DB575427-3F66-4B26-B287-94C8F4B5C307}" srcOrd="1" destOrd="0" presId="urn:microsoft.com/office/officeart/2005/8/layout/vProcess5"/>
    <dgm:cxn modelId="{7650E523-5A08-4E36-B565-ACC9D9E2CB1D}" type="presParOf" srcId="{E5A267D7-B264-4153-884B-28AA0A8C5545}" destId="{03CAED50-51CB-45F8-89EC-A62FFC88D59E}" srcOrd="2" destOrd="0" presId="urn:microsoft.com/office/officeart/2005/8/layout/vProcess5"/>
    <dgm:cxn modelId="{D4D6E413-48B7-43CC-8418-FF0F26CA562D}" type="presParOf" srcId="{E5A267D7-B264-4153-884B-28AA0A8C5545}" destId="{9AA8D218-9467-4BDB-96A8-30B2FD32174E}" srcOrd="3" destOrd="0" presId="urn:microsoft.com/office/officeart/2005/8/layout/vProcess5"/>
    <dgm:cxn modelId="{BFDC41D5-69BB-4C6E-B622-7D2F90A0F2E5}" type="presParOf" srcId="{E5A267D7-B264-4153-884B-28AA0A8C5545}" destId="{098C74E8-6F04-435D-9C3F-286B8FE3D88A}" srcOrd="4" destOrd="0" presId="urn:microsoft.com/office/officeart/2005/8/layout/vProcess5"/>
    <dgm:cxn modelId="{C95C3029-4236-44B4-BA57-6134572907FA}" type="presParOf" srcId="{E5A267D7-B264-4153-884B-28AA0A8C5545}" destId="{AF0B2602-1160-4DC9-BDF4-5BD5FC7B67D4}" srcOrd="5" destOrd="0" presId="urn:microsoft.com/office/officeart/2005/8/layout/vProcess5"/>
    <dgm:cxn modelId="{62A6E707-9FA0-41FC-BEA5-7A0F10D09FE7}" type="presParOf" srcId="{E5A267D7-B264-4153-884B-28AA0A8C5545}" destId="{6272D083-333B-44EB-89A0-033D8E7AB716}" srcOrd="6" destOrd="0" presId="urn:microsoft.com/office/officeart/2005/8/layout/vProcess5"/>
    <dgm:cxn modelId="{849B6713-BA6A-412A-9ABB-520A5E82CDB1}" type="presParOf" srcId="{E5A267D7-B264-4153-884B-28AA0A8C5545}" destId="{214A4E79-D4DD-43AB-AB95-9402B60A87A3}" srcOrd="7" destOrd="0" presId="urn:microsoft.com/office/officeart/2005/8/layout/vProcess5"/>
    <dgm:cxn modelId="{F8316788-1C9D-4915-9AD3-AB5D411DB1E4}" type="presParOf" srcId="{E5A267D7-B264-4153-884B-28AA0A8C5545}" destId="{28CFB6E6-FA11-4642-ADA9-D0FCE8679C4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163EFE-BE07-4F89-8D0B-7EE80D2C09A7}" type="doc">
      <dgm:prSet loTypeId="urn:microsoft.com/office/officeart/2005/8/layout/vProcess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FB7A9C6-ECD2-4DEF-B779-E0657E08D143}">
      <dgm:prSet phldrT="[Text]"/>
      <dgm:spPr/>
      <dgm:t>
        <a:bodyPr/>
        <a:lstStyle/>
        <a:p>
          <a:r>
            <a:rPr lang="en-GB" dirty="0" smtClean="0">
              <a:latin typeface="Arial" pitchFamily="34" charset="0"/>
              <a:cs typeface="Arial" pitchFamily="34" charset="0"/>
            </a:rPr>
            <a:t>43% reduction in disputes with greatest gains made in the workplace</a:t>
          </a:r>
          <a:endParaRPr lang="en-GB" dirty="0"/>
        </a:p>
      </dgm:t>
    </dgm:pt>
    <dgm:pt modelId="{9F23991E-C92E-4225-A710-55B67477E14C}" type="parTrans" cxnId="{9F96DD74-7221-4FA0-94A2-2826AE56CC60}">
      <dgm:prSet/>
      <dgm:spPr/>
      <dgm:t>
        <a:bodyPr/>
        <a:lstStyle/>
        <a:p>
          <a:endParaRPr lang="en-GB"/>
        </a:p>
      </dgm:t>
    </dgm:pt>
    <dgm:pt modelId="{4BC3C85E-67D4-404C-962E-5A2E44F2E56E}" type="sibTrans" cxnId="{9F96DD74-7221-4FA0-94A2-2826AE56CC60}">
      <dgm:prSet/>
      <dgm:spPr/>
      <dgm:t>
        <a:bodyPr/>
        <a:lstStyle/>
        <a:p>
          <a:endParaRPr lang="en-GB"/>
        </a:p>
      </dgm:t>
    </dgm:pt>
    <dgm:pt modelId="{C13BF66E-10A8-40F6-AF71-89F283DD871A}">
      <dgm:prSet phldrT="[Text]" custT="1"/>
      <dgm:spPr/>
      <dgm:t>
        <a:bodyPr/>
        <a:lstStyle/>
        <a:p>
          <a:r>
            <a:rPr lang="en-GB" sz="2000" dirty="0" smtClean="0"/>
            <a:t>Significant improvement in people’s ability to manage conflict with greatest gains made in interagency work and between neighbours</a:t>
          </a:r>
          <a:endParaRPr lang="en-GB" sz="2000" dirty="0"/>
        </a:p>
      </dgm:t>
    </dgm:pt>
    <dgm:pt modelId="{5BD29EB1-ECFC-4D4A-B84F-EE37D18366F2}" type="parTrans" cxnId="{ED20D22B-1DF8-41A5-A39A-6E3540FAF844}">
      <dgm:prSet/>
      <dgm:spPr/>
      <dgm:t>
        <a:bodyPr/>
        <a:lstStyle/>
        <a:p>
          <a:endParaRPr lang="en-GB"/>
        </a:p>
      </dgm:t>
    </dgm:pt>
    <dgm:pt modelId="{FE353EEB-3EEA-400D-9A79-B47A5908186E}" type="sibTrans" cxnId="{ED20D22B-1DF8-41A5-A39A-6E3540FAF844}">
      <dgm:prSet/>
      <dgm:spPr/>
      <dgm:t>
        <a:bodyPr/>
        <a:lstStyle/>
        <a:p>
          <a:endParaRPr lang="en-GB"/>
        </a:p>
      </dgm:t>
    </dgm:pt>
    <dgm:pt modelId="{4F3DC381-C706-49FC-9D95-603FA2BE911C}">
      <dgm:prSet phldrT="[Text]"/>
      <dgm:spPr/>
      <dgm:t>
        <a:bodyPr/>
        <a:lstStyle/>
        <a:p>
          <a:r>
            <a:rPr lang="en-IE" dirty="0" smtClean="0"/>
            <a:t>Significant improvement in relationships with greatest gains between organisations and their service users</a:t>
          </a:r>
          <a:endParaRPr lang="en-GB" dirty="0"/>
        </a:p>
      </dgm:t>
    </dgm:pt>
    <dgm:pt modelId="{4F3C7E40-E552-4DD7-A9C7-715A62CFF88D}" type="parTrans" cxnId="{5391D941-498F-48D1-BF1D-8176B441778A}">
      <dgm:prSet/>
      <dgm:spPr/>
      <dgm:t>
        <a:bodyPr/>
        <a:lstStyle/>
        <a:p>
          <a:endParaRPr lang="en-GB"/>
        </a:p>
      </dgm:t>
    </dgm:pt>
    <dgm:pt modelId="{BF010513-90BA-46B7-936B-1280B5FC47BC}" type="sibTrans" cxnId="{5391D941-498F-48D1-BF1D-8176B441778A}">
      <dgm:prSet/>
      <dgm:spPr/>
      <dgm:t>
        <a:bodyPr/>
        <a:lstStyle/>
        <a:p>
          <a:endParaRPr lang="en-GB"/>
        </a:p>
      </dgm:t>
    </dgm:pt>
    <dgm:pt modelId="{E5A267D7-B264-4153-884B-28AA0A8C5545}" type="pres">
      <dgm:prSet presAssocID="{EC163EFE-BE07-4F89-8D0B-7EE80D2C09A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1B196C8-63AA-4C03-81FB-83F23BA9570B}" type="pres">
      <dgm:prSet presAssocID="{EC163EFE-BE07-4F89-8D0B-7EE80D2C09A7}" presName="dummyMaxCanvas" presStyleCnt="0">
        <dgm:presLayoutVars/>
      </dgm:prSet>
      <dgm:spPr/>
    </dgm:pt>
    <dgm:pt modelId="{DB575427-3F66-4B26-B287-94C8F4B5C307}" type="pres">
      <dgm:prSet presAssocID="{EC163EFE-BE07-4F89-8D0B-7EE80D2C09A7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3CAED50-51CB-45F8-89EC-A62FFC88D59E}" type="pres">
      <dgm:prSet presAssocID="{EC163EFE-BE07-4F89-8D0B-7EE80D2C09A7}" presName="ThreeNodes_2" presStyleLbl="node1" presStyleIdx="1" presStyleCnt="3" custScaleY="11059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9AA8D218-9467-4BDB-96A8-30B2FD32174E}" type="pres">
      <dgm:prSet presAssocID="{EC163EFE-BE07-4F89-8D0B-7EE80D2C09A7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98C74E8-6F04-435D-9C3F-286B8FE3D88A}" type="pres">
      <dgm:prSet presAssocID="{EC163EFE-BE07-4F89-8D0B-7EE80D2C09A7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AF0B2602-1160-4DC9-BDF4-5BD5FC7B67D4}" type="pres">
      <dgm:prSet presAssocID="{EC163EFE-BE07-4F89-8D0B-7EE80D2C09A7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6272D083-333B-44EB-89A0-033D8E7AB716}" type="pres">
      <dgm:prSet presAssocID="{EC163EFE-BE07-4F89-8D0B-7EE80D2C09A7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214A4E79-D4DD-43AB-AB95-9402B60A87A3}" type="pres">
      <dgm:prSet presAssocID="{EC163EFE-BE07-4F89-8D0B-7EE80D2C09A7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28CFB6E6-FA11-4642-ADA9-D0FCE8679C4C}" type="pres">
      <dgm:prSet presAssocID="{EC163EFE-BE07-4F89-8D0B-7EE80D2C09A7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ED20D22B-1DF8-41A5-A39A-6E3540FAF844}" srcId="{EC163EFE-BE07-4F89-8D0B-7EE80D2C09A7}" destId="{C13BF66E-10A8-40F6-AF71-89F283DD871A}" srcOrd="1" destOrd="0" parTransId="{5BD29EB1-ECFC-4D4A-B84F-EE37D18366F2}" sibTransId="{FE353EEB-3EEA-400D-9A79-B47A5908186E}"/>
    <dgm:cxn modelId="{21BFE7E2-C56F-4FFD-8B43-526967F523F1}" type="presOf" srcId="{4F3DC381-C706-49FC-9D95-603FA2BE911C}" destId="{9AA8D218-9467-4BDB-96A8-30B2FD32174E}" srcOrd="0" destOrd="0" presId="urn:microsoft.com/office/officeart/2005/8/layout/vProcess5"/>
    <dgm:cxn modelId="{BA3C8C25-4FEB-4E0A-BCD1-26F256C8B130}" type="presOf" srcId="{3FB7A9C6-ECD2-4DEF-B779-E0657E08D143}" destId="{DB575427-3F66-4B26-B287-94C8F4B5C307}" srcOrd="0" destOrd="0" presId="urn:microsoft.com/office/officeart/2005/8/layout/vProcess5"/>
    <dgm:cxn modelId="{0ED31C71-DED9-47A8-AC92-02D3B82EAF56}" type="presOf" srcId="{FE353EEB-3EEA-400D-9A79-B47A5908186E}" destId="{AF0B2602-1160-4DC9-BDF4-5BD5FC7B67D4}" srcOrd="0" destOrd="0" presId="urn:microsoft.com/office/officeart/2005/8/layout/vProcess5"/>
    <dgm:cxn modelId="{BD3A5633-874A-4788-8421-6984E2DF212A}" type="presOf" srcId="{4BC3C85E-67D4-404C-962E-5A2E44F2E56E}" destId="{098C74E8-6F04-435D-9C3F-286B8FE3D88A}" srcOrd="0" destOrd="0" presId="urn:microsoft.com/office/officeart/2005/8/layout/vProcess5"/>
    <dgm:cxn modelId="{5391D941-498F-48D1-BF1D-8176B441778A}" srcId="{EC163EFE-BE07-4F89-8D0B-7EE80D2C09A7}" destId="{4F3DC381-C706-49FC-9D95-603FA2BE911C}" srcOrd="2" destOrd="0" parTransId="{4F3C7E40-E552-4DD7-A9C7-715A62CFF88D}" sibTransId="{BF010513-90BA-46B7-936B-1280B5FC47BC}"/>
    <dgm:cxn modelId="{6F8058BD-A051-4838-800B-E8823383E833}" type="presOf" srcId="{C13BF66E-10A8-40F6-AF71-89F283DD871A}" destId="{03CAED50-51CB-45F8-89EC-A62FFC88D59E}" srcOrd="0" destOrd="0" presId="urn:microsoft.com/office/officeart/2005/8/layout/vProcess5"/>
    <dgm:cxn modelId="{767C5E94-1589-4622-B3D0-F4DE9C651FB8}" type="presOf" srcId="{4F3DC381-C706-49FC-9D95-603FA2BE911C}" destId="{28CFB6E6-FA11-4642-ADA9-D0FCE8679C4C}" srcOrd="1" destOrd="0" presId="urn:microsoft.com/office/officeart/2005/8/layout/vProcess5"/>
    <dgm:cxn modelId="{AC60C3FA-4C1B-463B-BAD9-5CCCBA78CA1E}" type="presOf" srcId="{EC163EFE-BE07-4F89-8D0B-7EE80D2C09A7}" destId="{E5A267D7-B264-4153-884B-28AA0A8C5545}" srcOrd="0" destOrd="0" presId="urn:microsoft.com/office/officeart/2005/8/layout/vProcess5"/>
    <dgm:cxn modelId="{9F96DD74-7221-4FA0-94A2-2826AE56CC60}" srcId="{EC163EFE-BE07-4F89-8D0B-7EE80D2C09A7}" destId="{3FB7A9C6-ECD2-4DEF-B779-E0657E08D143}" srcOrd="0" destOrd="0" parTransId="{9F23991E-C92E-4225-A710-55B67477E14C}" sibTransId="{4BC3C85E-67D4-404C-962E-5A2E44F2E56E}"/>
    <dgm:cxn modelId="{B916614A-A230-44EA-B4BE-498F1913C0A7}" type="presOf" srcId="{C13BF66E-10A8-40F6-AF71-89F283DD871A}" destId="{214A4E79-D4DD-43AB-AB95-9402B60A87A3}" srcOrd="1" destOrd="0" presId="urn:microsoft.com/office/officeart/2005/8/layout/vProcess5"/>
    <dgm:cxn modelId="{43D8EF10-6BA3-4069-ADB3-98FA86A264BC}" type="presOf" srcId="{3FB7A9C6-ECD2-4DEF-B779-E0657E08D143}" destId="{6272D083-333B-44EB-89A0-033D8E7AB716}" srcOrd="1" destOrd="0" presId="urn:microsoft.com/office/officeart/2005/8/layout/vProcess5"/>
    <dgm:cxn modelId="{717C9327-4228-4199-B010-0D37DD87FBEB}" type="presParOf" srcId="{E5A267D7-B264-4153-884B-28AA0A8C5545}" destId="{F1B196C8-63AA-4C03-81FB-83F23BA9570B}" srcOrd="0" destOrd="0" presId="urn:microsoft.com/office/officeart/2005/8/layout/vProcess5"/>
    <dgm:cxn modelId="{841643B7-28C0-43F4-9A4E-27C5F2C10B53}" type="presParOf" srcId="{E5A267D7-B264-4153-884B-28AA0A8C5545}" destId="{DB575427-3F66-4B26-B287-94C8F4B5C307}" srcOrd="1" destOrd="0" presId="urn:microsoft.com/office/officeart/2005/8/layout/vProcess5"/>
    <dgm:cxn modelId="{79D27E0B-E462-449F-BA48-F128ADFC5E5C}" type="presParOf" srcId="{E5A267D7-B264-4153-884B-28AA0A8C5545}" destId="{03CAED50-51CB-45F8-89EC-A62FFC88D59E}" srcOrd="2" destOrd="0" presId="urn:microsoft.com/office/officeart/2005/8/layout/vProcess5"/>
    <dgm:cxn modelId="{17007A40-8CB0-43BC-8BBE-5184F2627623}" type="presParOf" srcId="{E5A267D7-B264-4153-884B-28AA0A8C5545}" destId="{9AA8D218-9467-4BDB-96A8-30B2FD32174E}" srcOrd="3" destOrd="0" presId="urn:microsoft.com/office/officeart/2005/8/layout/vProcess5"/>
    <dgm:cxn modelId="{C9BF45A7-369C-4895-BD7A-89899AE00878}" type="presParOf" srcId="{E5A267D7-B264-4153-884B-28AA0A8C5545}" destId="{098C74E8-6F04-435D-9C3F-286B8FE3D88A}" srcOrd="4" destOrd="0" presId="urn:microsoft.com/office/officeart/2005/8/layout/vProcess5"/>
    <dgm:cxn modelId="{414A3734-C8C0-4E39-BD90-8F8EAB18CEC4}" type="presParOf" srcId="{E5A267D7-B264-4153-884B-28AA0A8C5545}" destId="{AF0B2602-1160-4DC9-BDF4-5BD5FC7B67D4}" srcOrd="5" destOrd="0" presId="urn:microsoft.com/office/officeart/2005/8/layout/vProcess5"/>
    <dgm:cxn modelId="{2EB5EA6A-244C-439D-9650-C2D11041E63C}" type="presParOf" srcId="{E5A267D7-B264-4153-884B-28AA0A8C5545}" destId="{6272D083-333B-44EB-89A0-033D8E7AB716}" srcOrd="6" destOrd="0" presId="urn:microsoft.com/office/officeart/2005/8/layout/vProcess5"/>
    <dgm:cxn modelId="{A10000F1-D948-4B35-9CAF-9BB5E171F6C2}" type="presParOf" srcId="{E5A267D7-B264-4153-884B-28AA0A8C5545}" destId="{214A4E79-D4DD-43AB-AB95-9402B60A87A3}" srcOrd="7" destOrd="0" presId="urn:microsoft.com/office/officeart/2005/8/layout/vProcess5"/>
    <dgm:cxn modelId="{04C6AAE9-AF32-412C-BD0F-F6BFB7E4450E}" type="presParOf" srcId="{E5A267D7-B264-4153-884B-28AA0A8C5545}" destId="{28CFB6E6-FA11-4642-ADA9-D0FCE8679C4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303A71-AC3A-43F0-A37D-986004819D33}">
      <dsp:nvSpPr>
        <dsp:cNvPr id="0" name=""/>
        <dsp:cNvSpPr/>
      </dsp:nvSpPr>
      <dsp:spPr>
        <a:xfrm>
          <a:off x="1643328" y="0"/>
          <a:ext cx="3372878" cy="20237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kern="1200" dirty="0" smtClean="0">
              <a:latin typeface="+mn-lt"/>
              <a:cs typeface="Arial" pitchFamily="34" charset="0"/>
            </a:rPr>
            <a:t>Restorative Practices are about working WITH people rather than doing things TO or FOR them</a:t>
          </a:r>
          <a:endParaRPr lang="en-GB" sz="1800" kern="1200" dirty="0">
            <a:latin typeface="+mn-lt"/>
          </a:endParaRPr>
        </a:p>
      </dsp:txBody>
      <dsp:txXfrm>
        <a:off x="1643328" y="0"/>
        <a:ext cx="3372878" cy="2023727"/>
      </dsp:txXfrm>
    </dsp:sp>
    <dsp:sp modelId="{013F8703-40EB-423F-BFF9-C846EF00A4D2}">
      <dsp:nvSpPr>
        <dsp:cNvPr id="0" name=""/>
        <dsp:cNvSpPr/>
      </dsp:nvSpPr>
      <dsp:spPr>
        <a:xfrm>
          <a:off x="1565752" y="2364887"/>
          <a:ext cx="3372878" cy="20237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kern="1200" dirty="0" smtClean="0">
              <a:latin typeface="+mn-lt"/>
              <a:cs typeface="Arial" pitchFamily="34" charset="0"/>
            </a:rPr>
            <a:t>RP is about offering high levels of support, whilst challenging inappropriate behaviour and encouraging acceptance of responsibility</a:t>
          </a:r>
          <a:endParaRPr lang="en-GB" sz="1800" kern="1200" dirty="0">
            <a:latin typeface="+mn-lt"/>
          </a:endParaRPr>
        </a:p>
      </dsp:txBody>
      <dsp:txXfrm>
        <a:off x="1565752" y="2364887"/>
        <a:ext cx="3372878" cy="20237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62F69-9312-45DE-9849-5E99901AF26E}">
      <dsp:nvSpPr>
        <dsp:cNvPr id="0" name=""/>
        <dsp:cNvSpPr/>
      </dsp:nvSpPr>
      <dsp:spPr>
        <a:xfrm>
          <a:off x="275" y="894937"/>
          <a:ext cx="2959398" cy="277818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alpha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alpha val="50000"/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35836" tIns="25400" rIns="135836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kern="1200" dirty="0" smtClean="0">
              <a:latin typeface="+mn-lt"/>
              <a:cs typeface="Arial" pitchFamily="34" charset="0"/>
            </a:rPr>
            <a:t>To create a Restorative Community in Tallaght West </a:t>
          </a:r>
          <a:endParaRPr lang="en-GB" sz="2000" b="0" kern="1200" dirty="0">
            <a:solidFill>
              <a:schemeClr val="bg1"/>
            </a:solidFill>
            <a:latin typeface="+mn-lt"/>
          </a:endParaRPr>
        </a:p>
      </dsp:txBody>
      <dsp:txXfrm>
        <a:off x="433669" y="1301792"/>
        <a:ext cx="2092610" cy="1964470"/>
      </dsp:txXfrm>
    </dsp:sp>
    <dsp:sp modelId="{BBEBF2C4-9432-415E-AD4F-C2FAFB016E85}">
      <dsp:nvSpPr>
        <dsp:cNvPr id="0" name=""/>
        <dsp:cNvSpPr/>
      </dsp:nvSpPr>
      <dsp:spPr>
        <a:xfrm>
          <a:off x="2466025" y="751631"/>
          <a:ext cx="3509915" cy="306479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alpha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alpha val="50000"/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35836" tIns="25400" rIns="135836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kern="1200" dirty="0" smtClean="0">
              <a:latin typeface="+mn-lt"/>
              <a:cs typeface="Arial" pitchFamily="34" charset="0"/>
            </a:rPr>
            <a:t>The delivery of training in RP to key stakeholders with responsibility for children and young people</a:t>
          </a:r>
          <a:endParaRPr lang="en-GB" sz="2000" kern="1200" dirty="0">
            <a:solidFill>
              <a:schemeClr val="bg1"/>
            </a:solidFill>
            <a:latin typeface="+mn-lt"/>
          </a:endParaRPr>
        </a:p>
      </dsp:txBody>
      <dsp:txXfrm>
        <a:off x="2980040" y="1200459"/>
        <a:ext cx="2481885" cy="2167136"/>
      </dsp:txXfrm>
    </dsp:sp>
    <dsp:sp modelId="{B00891D8-7728-4B61-8033-2827DE352E14}">
      <dsp:nvSpPr>
        <dsp:cNvPr id="0" name=""/>
        <dsp:cNvSpPr/>
      </dsp:nvSpPr>
      <dsp:spPr>
        <a:xfrm>
          <a:off x="5482292" y="792086"/>
          <a:ext cx="2942367" cy="298388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alpha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alpha val="50000"/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35836" tIns="22860" rIns="13583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kern="1200" dirty="0" smtClean="0">
              <a:latin typeface="+mn-lt"/>
              <a:cs typeface="Arial" pitchFamily="34" charset="0"/>
            </a:rPr>
            <a:t>Accreditation of local trainers, and support to organisations and people seeking to work restoratively</a:t>
          </a:r>
          <a:endParaRPr lang="en-GB" sz="1800" kern="1200" dirty="0">
            <a:solidFill>
              <a:schemeClr val="bg1"/>
            </a:solidFill>
            <a:latin typeface="+mn-lt"/>
          </a:endParaRPr>
        </a:p>
      </dsp:txBody>
      <dsp:txXfrm>
        <a:off x="5913192" y="1229066"/>
        <a:ext cx="2080567" cy="21099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575427-3F66-4B26-B287-94C8F4B5C307}">
      <dsp:nvSpPr>
        <dsp:cNvPr id="0" name=""/>
        <dsp:cNvSpPr/>
      </dsp:nvSpPr>
      <dsp:spPr>
        <a:xfrm>
          <a:off x="0" y="0"/>
          <a:ext cx="6995160" cy="1357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b="1" kern="1200" dirty="0" smtClean="0">
              <a:latin typeface="+mn-lt"/>
              <a:cs typeface="Arial" pitchFamily="34" charset="0"/>
            </a:rPr>
            <a:t>Frequent use of Restorative Practice</a:t>
          </a:r>
          <a:endParaRPr lang="en-GB" sz="1800" kern="1200" dirty="0"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600" kern="1200" dirty="0" smtClean="0">
              <a:latin typeface="+mn-lt"/>
              <a:cs typeface="Arial" pitchFamily="34" charset="0"/>
            </a:rPr>
            <a:t>55% work;              </a:t>
          </a:r>
          <a:endParaRPr lang="en-IE" sz="1600" kern="1200" dirty="0">
            <a:latin typeface="+mn-lt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600" kern="1200" dirty="0" smtClean="0">
              <a:latin typeface="+mn-lt"/>
              <a:cs typeface="Arial" pitchFamily="34" charset="0"/>
            </a:rPr>
            <a:t>46% School;                     </a:t>
          </a:r>
          <a:endParaRPr lang="en-IE" sz="1600" kern="1200" dirty="0">
            <a:latin typeface="+mn-lt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600" kern="1200" dirty="0" smtClean="0">
              <a:latin typeface="+mn-lt"/>
              <a:cs typeface="Arial" pitchFamily="34" charset="0"/>
            </a:rPr>
            <a:t>41% community.</a:t>
          </a:r>
          <a:endParaRPr lang="en-IE" sz="1600" kern="1200" dirty="0">
            <a:latin typeface="+mn-lt"/>
          </a:endParaRPr>
        </a:p>
      </dsp:txBody>
      <dsp:txXfrm>
        <a:off x="39768" y="39768"/>
        <a:ext cx="5530000" cy="1278252"/>
      </dsp:txXfrm>
    </dsp:sp>
    <dsp:sp modelId="{03CAED50-51CB-45F8-89EC-A62FFC88D59E}">
      <dsp:nvSpPr>
        <dsp:cNvPr id="0" name=""/>
        <dsp:cNvSpPr/>
      </dsp:nvSpPr>
      <dsp:spPr>
        <a:xfrm>
          <a:off x="617219" y="1584086"/>
          <a:ext cx="6995160" cy="1357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kern="1200" dirty="0" smtClean="0">
              <a:latin typeface="+mn-lt"/>
              <a:cs typeface="Arial" pitchFamily="34" charset="0"/>
            </a:rPr>
            <a:t>75% have experienced others using Restorative Practice in work, school and community</a:t>
          </a:r>
          <a:endParaRPr lang="en-GB" sz="1800" kern="1200" dirty="0">
            <a:latin typeface="+mn-lt"/>
          </a:endParaRPr>
        </a:p>
      </dsp:txBody>
      <dsp:txXfrm>
        <a:off x="656987" y="1623854"/>
        <a:ext cx="5415841" cy="1278252"/>
      </dsp:txXfrm>
    </dsp:sp>
    <dsp:sp modelId="{9AA8D218-9467-4BDB-96A8-30B2FD32174E}">
      <dsp:nvSpPr>
        <dsp:cNvPr id="0" name=""/>
        <dsp:cNvSpPr/>
      </dsp:nvSpPr>
      <dsp:spPr>
        <a:xfrm>
          <a:off x="1234439" y="3168173"/>
          <a:ext cx="6995160" cy="1357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kern="1200" dirty="0" smtClean="0">
              <a:latin typeface="+mn-lt"/>
              <a:cs typeface="Arial" pitchFamily="34" charset="0"/>
            </a:rPr>
            <a:t>87% better management of conflict</a:t>
          </a:r>
          <a:endParaRPr lang="en-GB" sz="1800" kern="1200" dirty="0">
            <a:latin typeface="+mn-lt"/>
          </a:endParaRPr>
        </a:p>
      </dsp:txBody>
      <dsp:txXfrm>
        <a:off x="1274207" y="3207941"/>
        <a:ext cx="5415841" cy="1278252"/>
      </dsp:txXfrm>
    </dsp:sp>
    <dsp:sp modelId="{098C74E8-6F04-435D-9C3F-286B8FE3D88A}">
      <dsp:nvSpPr>
        <dsp:cNvPr id="0" name=""/>
        <dsp:cNvSpPr/>
      </dsp:nvSpPr>
      <dsp:spPr>
        <a:xfrm>
          <a:off x="6112597" y="1029656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200" kern="1200"/>
        </a:p>
      </dsp:txBody>
      <dsp:txXfrm>
        <a:off x="6311173" y="1029656"/>
        <a:ext cx="485410" cy="664128"/>
      </dsp:txXfrm>
    </dsp:sp>
    <dsp:sp modelId="{AF0B2602-1160-4DC9-BDF4-5BD5FC7B67D4}">
      <dsp:nvSpPr>
        <dsp:cNvPr id="0" name=""/>
        <dsp:cNvSpPr/>
      </dsp:nvSpPr>
      <dsp:spPr>
        <a:xfrm>
          <a:off x="6729817" y="2604691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200" kern="1200"/>
        </a:p>
      </dsp:txBody>
      <dsp:txXfrm>
        <a:off x="6928393" y="2604691"/>
        <a:ext cx="485410" cy="6641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575427-3F66-4B26-B287-94C8F4B5C307}">
      <dsp:nvSpPr>
        <dsp:cNvPr id="0" name=""/>
        <dsp:cNvSpPr/>
      </dsp:nvSpPr>
      <dsp:spPr>
        <a:xfrm>
          <a:off x="0" y="0"/>
          <a:ext cx="6995160" cy="1357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latin typeface="Arial" pitchFamily="34" charset="0"/>
              <a:cs typeface="Arial" pitchFamily="34" charset="0"/>
            </a:rPr>
            <a:t>43% reduction in disputes with greatest gains made in the workplace</a:t>
          </a:r>
          <a:endParaRPr lang="en-GB" sz="2100" kern="1200" dirty="0"/>
        </a:p>
      </dsp:txBody>
      <dsp:txXfrm>
        <a:off x="39768" y="39768"/>
        <a:ext cx="5530000" cy="1278252"/>
      </dsp:txXfrm>
    </dsp:sp>
    <dsp:sp modelId="{03CAED50-51CB-45F8-89EC-A62FFC88D59E}">
      <dsp:nvSpPr>
        <dsp:cNvPr id="0" name=""/>
        <dsp:cNvSpPr/>
      </dsp:nvSpPr>
      <dsp:spPr>
        <a:xfrm>
          <a:off x="617219" y="1512171"/>
          <a:ext cx="6995160" cy="15016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Significant improvement in people’s ability to manage conflict with greatest gains made in interagency work and between neighbours</a:t>
          </a:r>
          <a:endParaRPr lang="en-GB" sz="2000" kern="1200" dirty="0"/>
        </a:p>
      </dsp:txBody>
      <dsp:txXfrm>
        <a:off x="661200" y="1556152"/>
        <a:ext cx="5407415" cy="1413657"/>
      </dsp:txXfrm>
    </dsp:sp>
    <dsp:sp modelId="{9AA8D218-9467-4BDB-96A8-30B2FD32174E}">
      <dsp:nvSpPr>
        <dsp:cNvPr id="0" name=""/>
        <dsp:cNvSpPr/>
      </dsp:nvSpPr>
      <dsp:spPr>
        <a:xfrm>
          <a:off x="1234439" y="3168173"/>
          <a:ext cx="6995160" cy="1357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100" kern="1200" dirty="0" smtClean="0"/>
            <a:t>Significant improvement in relationships with greatest gains between organisations and their service users</a:t>
          </a:r>
          <a:endParaRPr lang="en-GB" sz="2100" kern="1200" dirty="0"/>
        </a:p>
      </dsp:txBody>
      <dsp:txXfrm>
        <a:off x="1274207" y="3207941"/>
        <a:ext cx="5415841" cy="1278252"/>
      </dsp:txXfrm>
    </dsp:sp>
    <dsp:sp modelId="{098C74E8-6F04-435D-9C3F-286B8FE3D88A}">
      <dsp:nvSpPr>
        <dsp:cNvPr id="0" name=""/>
        <dsp:cNvSpPr/>
      </dsp:nvSpPr>
      <dsp:spPr>
        <a:xfrm>
          <a:off x="6112597" y="1029656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200" kern="1200"/>
        </a:p>
      </dsp:txBody>
      <dsp:txXfrm>
        <a:off x="6311173" y="1029656"/>
        <a:ext cx="485410" cy="664128"/>
      </dsp:txXfrm>
    </dsp:sp>
    <dsp:sp modelId="{AF0B2602-1160-4DC9-BDF4-5BD5FC7B67D4}">
      <dsp:nvSpPr>
        <dsp:cNvPr id="0" name=""/>
        <dsp:cNvSpPr/>
      </dsp:nvSpPr>
      <dsp:spPr>
        <a:xfrm>
          <a:off x="6729817" y="2604691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200" kern="1200"/>
        </a:p>
      </dsp:txBody>
      <dsp:txXfrm>
        <a:off x="6928393" y="2604691"/>
        <a:ext cx="485410" cy="664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BAAFF-26DD-4E8F-ADAC-ED3BAD969FA3}" type="datetimeFigureOut">
              <a:rPr lang="en-IE" smtClean="0"/>
              <a:t>04/04/2014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EFDEF5-B960-4B1E-B8E4-CCE8E3CFA97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48274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5D8A4C1-E2D9-4B6B-A34A-B1148653C3E3}" type="slidenum">
              <a:rPr lang="en-GB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63431-9DE2-48D0-A0EA-1BE4E75354C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D9CAF4-96C5-47FC-B8B1-6D299CE2F5D6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FADBD5-F0ED-4292-BA2A-F0C543B5DA9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A127BD-FAF5-479A-A96A-0A4390A9B69F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A127BD-FAF5-479A-A96A-0A4390A9B69F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DA36A7-908A-4BF1-B801-572D6AF567F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FA8882-A804-4853-AD8F-32B791516F80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FA8882-A804-4853-AD8F-32B791516F80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9108074 w 5760"/>
                <a:gd name="T3" fmla="*/ 0 h 528"/>
                <a:gd name="T4" fmla="*/ 9108074 w 5760"/>
                <a:gd name="T5" fmla="*/ 838869 h 528"/>
                <a:gd name="T6" fmla="*/ 7590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23A8AAE-BEBB-4438-8C02-F0F6A4049AD3}" type="datetimeFigureOut">
              <a:rPr lang="en-GB"/>
              <a:pPr>
                <a:defRPr/>
              </a:pPr>
              <a:t>04/04/2014</a:t>
            </a:fld>
            <a:endParaRPr lang="en-GB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GB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2A733FD-7D0E-468F-9A64-0C5ECF0830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616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13028-9BFF-49AD-AE59-A0CF9A22FD78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04/04/2014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724B2-FCF3-49A1-86F0-2186C5D0D1F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477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E476F-15A7-43BF-BECD-7D05C3FF453B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04/04/2014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1F82B-E101-4335-AC93-CA19051E0BF9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02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F5292-2B10-47F9-BBD2-ED9EA704B4CD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04/04/2014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B0AF2-7F65-4B89-B6E6-F4A63F8F4FE2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865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86E510-A4A0-496B-84BC-ADA09570AF51}" type="datetimeFigureOut">
              <a:rPr lang="en-GB">
                <a:solidFill>
                  <a:prstClr val="white"/>
                </a:solidFill>
              </a:rPr>
              <a:pPr>
                <a:defRPr/>
              </a:pPr>
              <a:t>04/04/2014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53BAC35-1EB3-4F64-AB0A-2EAFCD70230F}" type="slidenum">
              <a:rPr lang="en-GB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076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337408-C3FE-4CF3-9D56-F0F340CC2904}" type="datetimeFigureOut">
              <a:rPr lang="en-GB">
                <a:solidFill>
                  <a:prstClr val="white"/>
                </a:solidFill>
              </a:rPr>
              <a:pPr>
                <a:defRPr/>
              </a:pPr>
              <a:t>04/04/2014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24FCC4-D517-4F2E-A03D-19640D53E93D}" type="slidenum">
              <a:rPr lang="en-GB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482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E26BAB-406F-42F7-BC91-097F00E4A082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04/04/2014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14BAE9F-BB1E-4F4B-9E5D-39513408A171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702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F407948-AC6F-47A4-96EA-117BD0A99ECB}" type="datetimeFigureOut">
              <a:rPr lang="en-GB">
                <a:solidFill>
                  <a:prstClr val="white"/>
                </a:solidFill>
              </a:rPr>
              <a:pPr>
                <a:defRPr/>
              </a:pPr>
              <a:t>04/04/2014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61F6FC6-0146-43BB-98EE-1063F0FE024F}" type="slidenum">
              <a:rPr lang="en-GB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800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9508F-232C-4B67-854A-54B3BA80A7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04/04/2014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E0A4D-17BE-4996-BD44-0BC5B42C1C6E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354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180BEAE-BB6D-4828-B7F6-F8E34DA38F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04/04/2014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C63018-9E07-4D6B-ADE1-C2931F4D0E6C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172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E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4D162FB-8F45-4C8C-AE7B-01A9D1A34B0D}" type="datetimeFigureOut">
              <a:rPr lang="en-GB">
                <a:solidFill>
                  <a:prstClr val="white"/>
                </a:solidFill>
              </a:rPr>
              <a:pPr>
                <a:defRPr/>
              </a:pPr>
              <a:t>04/04/2014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93700C5-B8E6-45C1-87E5-1FB32BFB440F}" type="slidenum">
              <a:rPr lang="en-GB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402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FADE67D6-0294-438A-B590-1114158C93E9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04/04/2014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C1B010B-741A-42BC-9FDB-CFAB8007768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684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cebook.com/ChildhoodDevelopmentInitiative" TargetMode="External"/><Relationship Id="rId3" Type="http://schemas.openxmlformats.org/officeDocument/2006/relationships/image" Target="../media/image18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witter.com/twcdi" TargetMode="External"/><Relationship Id="rId5" Type="http://schemas.openxmlformats.org/officeDocument/2006/relationships/hyperlink" Target="http://www.twcdi.ie/" TargetMode="External"/><Relationship Id="rId4" Type="http://schemas.openxmlformats.org/officeDocument/2006/relationships/image" Target="../media/image19.jpe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829761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200" dirty="0" smtClean="0"/>
              <a:t>Restorative Practices In Action:</a:t>
            </a:r>
            <a:br>
              <a:rPr lang="en-GB" sz="3200" dirty="0" smtClean="0"/>
            </a:br>
            <a:r>
              <a:rPr lang="en-GB" sz="2400" dirty="0" smtClean="0"/>
              <a:t>A Practical Approach for Conflict Resolution in Organisations</a:t>
            </a:r>
            <a:endParaRPr lang="en-GB" sz="2400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4293095"/>
            <a:ext cx="7772400" cy="518617"/>
          </a:xfrm>
        </p:spPr>
        <p:txBody>
          <a:bodyPr/>
          <a:lstStyle/>
          <a:p>
            <a:pPr marR="0" eaLnBrk="1" hangingPunct="1"/>
            <a:r>
              <a:rPr lang="en-GB" sz="2000" b="1" dirty="0" smtClean="0"/>
              <a:t>LGMA Annual Equality Officer Seminar</a:t>
            </a:r>
          </a:p>
          <a:p>
            <a:pPr marR="0" eaLnBrk="1" hangingPunct="1"/>
            <a:r>
              <a:rPr lang="en-GB" sz="2000" b="1" dirty="0" smtClean="0"/>
              <a:t>2</a:t>
            </a:r>
            <a:r>
              <a:rPr lang="en-GB" sz="2000" b="1" baseline="30000" dirty="0" smtClean="0"/>
              <a:t>nd</a:t>
            </a:r>
            <a:r>
              <a:rPr lang="en-GB" sz="2000" b="1" dirty="0" smtClean="0"/>
              <a:t> October 2013</a:t>
            </a:r>
          </a:p>
        </p:txBody>
      </p:sp>
      <p:pic>
        <p:nvPicPr>
          <p:cNvPr id="9220" name="Picture 3" descr="CDI Complete Logo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88913"/>
            <a:ext cx="4859338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5443538"/>
            <a:ext cx="3071813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5500688"/>
            <a:ext cx="3459162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83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Main Impact Outcomes</a:t>
            </a:r>
            <a:endParaRPr lang="en-IE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5825559"/>
              </p:ext>
            </p:extLst>
          </p:nvPr>
        </p:nvGraphicFramePr>
        <p:xfrm>
          <a:off x="467544" y="134076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412" name="Picture 3" descr="CDI Complete Logo1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6026150"/>
            <a:ext cx="2416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27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575427-3F66-4B26-B287-94C8F4B5C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DB575427-3F66-4B26-B287-94C8F4B5C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DB575427-3F66-4B26-B287-94C8F4B5C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8C74E8-6F04-435D-9C3F-286B8FE3D8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098C74E8-6F04-435D-9C3F-286B8FE3D8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098C74E8-6F04-435D-9C3F-286B8FE3D8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CAED50-51CB-45F8-89EC-A62FFC88D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03CAED50-51CB-45F8-89EC-A62FFC88D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03CAED50-51CB-45F8-89EC-A62FFC88D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F0B2602-1160-4DC9-BDF4-5BD5FC7B67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AF0B2602-1160-4DC9-BDF4-5BD5FC7B67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AF0B2602-1160-4DC9-BDF4-5BD5FC7B67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A8D218-9467-4BDB-96A8-30B2FD321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9AA8D218-9467-4BDB-96A8-30B2FD321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9AA8D218-9467-4BDB-96A8-30B2FD321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323528" y="571500"/>
            <a:ext cx="8248972" cy="1435100"/>
          </a:xfrm>
        </p:spPr>
        <p:txBody>
          <a:bodyPr lIns="0" tIns="0" rIns="1785" bIns="0">
            <a:normAutofit/>
          </a:bodyPr>
          <a:lstStyle/>
          <a:p>
            <a:pPr marL="36513" algn="ctr"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Restorative Practices Continuum</a:t>
            </a:r>
          </a:p>
        </p:txBody>
      </p:sp>
      <p:sp>
        <p:nvSpPr>
          <p:cNvPr id="13315" name="Rectangle 2"/>
          <p:cNvSpPr>
            <a:spLocks/>
          </p:cNvSpPr>
          <p:nvPr/>
        </p:nvSpPr>
        <p:spPr bwMode="auto">
          <a:xfrm>
            <a:off x="585788" y="2060575"/>
            <a:ext cx="815865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8574" bIns="0"/>
          <a:lstStyle/>
          <a:p>
            <a:pPr marL="26988">
              <a:spcBef>
                <a:spcPts val="1300"/>
              </a:spcBef>
            </a:pPr>
            <a:r>
              <a:rPr lang="en-US" b="1" dirty="0">
                <a:solidFill>
                  <a:srgbClr val="800000"/>
                </a:solidFill>
                <a:latin typeface="Baskerville" charset="0"/>
                <a:ea typeface="Baskerville" charset="0"/>
                <a:cs typeface="Baskerville" charset="0"/>
                <a:sym typeface="Baskerville" charset="0"/>
              </a:rPr>
              <a:t>Informal		        	      	      </a:t>
            </a:r>
            <a:r>
              <a:rPr lang="en-US" b="1" dirty="0" smtClean="0">
                <a:solidFill>
                  <a:srgbClr val="800000"/>
                </a:solidFill>
                <a:latin typeface="Baskerville" charset="0"/>
                <a:ea typeface="Baskerville" charset="0"/>
                <a:cs typeface="Baskerville" charset="0"/>
                <a:sym typeface="Baskerville" charset="0"/>
              </a:rPr>
              <a:t>			Formal</a:t>
            </a:r>
            <a:endParaRPr lang="en-US" b="1" dirty="0">
              <a:solidFill>
                <a:srgbClr val="800000"/>
              </a:solidFill>
              <a:latin typeface="Baskerville" charset="0"/>
              <a:ea typeface="Baskerville" charset="0"/>
              <a:cs typeface="Baskerville" charset="0"/>
              <a:sym typeface="Baskerville" charset="0"/>
            </a:endParaRPr>
          </a:p>
        </p:txBody>
      </p:sp>
      <p:grpSp>
        <p:nvGrpSpPr>
          <p:cNvPr id="13316" name="Group 6"/>
          <p:cNvGrpSpPr>
            <a:grpSpLocks/>
          </p:cNvGrpSpPr>
          <p:nvPr/>
        </p:nvGrpSpPr>
        <p:grpSpPr bwMode="auto">
          <a:xfrm>
            <a:off x="585788" y="2633662"/>
            <a:ext cx="8162675" cy="358775"/>
            <a:chOff x="0" y="0"/>
            <a:chExt cx="3864" cy="191"/>
          </a:xfrm>
        </p:grpSpPr>
        <p:sp>
          <p:nvSpPr>
            <p:cNvPr id="13332" name="Line 3"/>
            <p:cNvSpPr>
              <a:spLocks noChangeShapeType="1"/>
            </p:cNvSpPr>
            <p:nvPr/>
          </p:nvSpPr>
          <p:spPr bwMode="auto">
            <a:xfrm>
              <a:off x="0" y="189"/>
              <a:ext cx="3862" cy="2"/>
            </a:xfrm>
            <a:prstGeom prst="line">
              <a:avLst/>
            </a:prstGeom>
            <a:noFill/>
            <a:ln w="762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IE"/>
            </a:p>
          </p:txBody>
        </p:sp>
        <p:sp>
          <p:nvSpPr>
            <p:cNvPr id="13333" name="Line 4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0" cy="189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IE"/>
            </a:p>
          </p:txBody>
        </p:sp>
        <p:sp>
          <p:nvSpPr>
            <p:cNvPr id="13334" name="Line 5"/>
            <p:cNvSpPr>
              <a:spLocks noChangeShapeType="1"/>
            </p:cNvSpPr>
            <p:nvPr/>
          </p:nvSpPr>
          <p:spPr bwMode="auto">
            <a:xfrm rot="10800000" flipH="1">
              <a:off x="3862" y="0"/>
              <a:ext cx="2" cy="189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IE"/>
            </a:p>
          </p:txBody>
        </p:sp>
      </p:grpSp>
      <p:grpSp>
        <p:nvGrpSpPr>
          <p:cNvPr id="26633" name="Group 9"/>
          <p:cNvGrpSpPr>
            <a:grpSpLocks/>
          </p:cNvGrpSpPr>
          <p:nvPr/>
        </p:nvGrpSpPr>
        <p:grpSpPr bwMode="auto">
          <a:xfrm>
            <a:off x="313588" y="2982569"/>
            <a:ext cx="1536700" cy="1993900"/>
            <a:chOff x="-70" y="0"/>
            <a:chExt cx="968" cy="1255"/>
          </a:xfrm>
        </p:grpSpPr>
        <p:sp>
          <p:nvSpPr>
            <p:cNvPr id="13330" name="Rectangle 7"/>
            <p:cNvSpPr>
              <a:spLocks/>
            </p:cNvSpPr>
            <p:nvPr/>
          </p:nvSpPr>
          <p:spPr bwMode="auto">
            <a:xfrm>
              <a:off x="-70" y="983"/>
              <a:ext cx="968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28574" bIns="0"/>
            <a:lstStyle/>
            <a:p>
              <a:pPr marL="26988" algn="ctr">
                <a:lnSpc>
                  <a:spcPct val="80000"/>
                </a:lnSpc>
              </a:pPr>
              <a:r>
                <a:rPr lang="en-US" sz="2000" dirty="0" smtClean="0">
                  <a:solidFill>
                    <a:srgbClr val="800000"/>
                  </a:solidFill>
                  <a:latin typeface="Arial Rounded MT Bold" pitchFamily="34" charset="0"/>
                  <a:ea typeface="Arial Rounded MT Bold" pitchFamily="34" charset="0"/>
                  <a:cs typeface="Arial Rounded MT Bold" pitchFamily="34" charset="0"/>
                  <a:sym typeface="Arial Rounded MT Bold" pitchFamily="34" charset="0"/>
                </a:rPr>
                <a:t>Affirmative language &amp; affective</a:t>
              </a:r>
              <a:endParaRPr lang="en-US" sz="2000" dirty="0">
                <a:solidFill>
                  <a:srgbClr val="800000"/>
                </a:solidFill>
                <a:latin typeface="Arial Rounded MT Bold" pitchFamily="34" charset="0"/>
                <a:ea typeface="Arial Rounded MT Bold" pitchFamily="34" charset="0"/>
                <a:cs typeface="Arial Rounded MT Bold" pitchFamily="34" charset="0"/>
                <a:sym typeface="Arial Rounded MT Bold" pitchFamily="34" charset="0"/>
              </a:endParaRPr>
            </a:p>
            <a:p>
              <a:pPr marL="26988" algn="ctr">
                <a:lnSpc>
                  <a:spcPct val="80000"/>
                </a:lnSpc>
              </a:pPr>
              <a:r>
                <a:rPr lang="en-US" sz="2000" dirty="0">
                  <a:solidFill>
                    <a:srgbClr val="800000"/>
                  </a:solidFill>
                  <a:latin typeface="Arial Rounded MT Bold" pitchFamily="34" charset="0"/>
                  <a:ea typeface="Arial Rounded MT Bold" pitchFamily="34" charset="0"/>
                  <a:cs typeface="Arial Rounded MT Bold" pitchFamily="34" charset="0"/>
                  <a:sym typeface="Arial Rounded MT Bold" pitchFamily="34" charset="0"/>
                </a:rPr>
                <a:t>statements </a:t>
              </a:r>
            </a:p>
          </p:txBody>
        </p:sp>
        <p:sp>
          <p:nvSpPr>
            <p:cNvPr id="13331" name="AutoShape 8"/>
            <p:cNvSpPr>
              <a:spLocks/>
            </p:cNvSpPr>
            <p:nvPr/>
          </p:nvSpPr>
          <p:spPr bwMode="auto">
            <a:xfrm>
              <a:off x="231" y="0"/>
              <a:ext cx="480" cy="7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IE"/>
            </a:p>
          </p:txBody>
        </p:sp>
      </p:grpSp>
      <p:grpSp>
        <p:nvGrpSpPr>
          <p:cNvPr id="26636" name="Group 12"/>
          <p:cNvGrpSpPr>
            <a:grpSpLocks/>
          </p:cNvGrpSpPr>
          <p:nvPr/>
        </p:nvGrpSpPr>
        <p:grpSpPr bwMode="auto">
          <a:xfrm>
            <a:off x="7380862" y="2994866"/>
            <a:ext cx="1587500" cy="1865285"/>
            <a:chOff x="426" y="0"/>
            <a:chExt cx="1000" cy="1174"/>
          </a:xfrm>
        </p:grpSpPr>
        <p:sp>
          <p:nvSpPr>
            <p:cNvPr id="13328" name="Rectangle 10"/>
            <p:cNvSpPr>
              <a:spLocks/>
            </p:cNvSpPr>
            <p:nvPr/>
          </p:nvSpPr>
          <p:spPr bwMode="auto">
            <a:xfrm>
              <a:off x="426" y="886"/>
              <a:ext cx="10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28574" bIns="0"/>
            <a:lstStyle/>
            <a:p>
              <a:pPr marL="26988" algn="ctr"/>
              <a:r>
                <a:rPr lang="en-US" sz="2000" dirty="0" smtClean="0">
                  <a:solidFill>
                    <a:srgbClr val="800000"/>
                  </a:solidFill>
                  <a:latin typeface="Arial Rounded MT Bold" pitchFamily="34" charset="0"/>
                  <a:ea typeface="Arial Rounded MT Bold" pitchFamily="34" charset="0"/>
                  <a:cs typeface="Arial Rounded MT Bold" pitchFamily="34" charset="0"/>
                  <a:sym typeface="Arial Rounded MT Bold" pitchFamily="34" charset="0"/>
                </a:rPr>
                <a:t>Formal</a:t>
              </a:r>
              <a:endParaRPr lang="en-US" sz="2000" dirty="0">
                <a:solidFill>
                  <a:srgbClr val="800000"/>
                </a:solidFill>
                <a:latin typeface="Arial Rounded MT Bold" pitchFamily="34" charset="0"/>
                <a:ea typeface="Arial Rounded MT Bold" pitchFamily="34" charset="0"/>
                <a:cs typeface="Arial Rounded MT Bold" pitchFamily="34" charset="0"/>
                <a:sym typeface="Arial Rounded MT Bold" pitchFamily="34" charset="0"/>
              </a:endParaRPr>
            </a:p>
            <a:p>
              <a:pPr marL="26988" algn="ctr"/>
              <a:r>
                <a:rPr lang="en-US" sz="2000" dirty="0">
                  <a:solidFill>
                    <a:srgbClr val="800000"/>
                  </a:solidFill>
                  <a:latin typeface="Arial Rounded MT Bold" pitchFamily="34" charset="0"/>
                  <a:ea typeface="Arial Rounded MT Bold" pitchFamily="34" charset="0"/>
                  <a:cs typeface="Arial Rounded MT Bold" pitchFamily="34" charset="0"/>
                  <a:sym typeface="Arial Rounded MT Bold" pitchFamily="34" charset="0"/>
                </a:rPr>
                <a:t>conference</a:t>
              </a:r>
            </a:p>
          </p:txBody>
        </p:sp>
        <p:sp>
          <p:nvSpPr>
            <p:cNvPr id="13329" name="AutoShape 11"/>
            <p:cNvSpPr>
              <a:spLocks/>
            </p:cNvSpPr>
            <p:nvPr/>
          </p:nvSpPr>
          <p:spPr bwMode="auto">
            <a:xfrm>
              <a:off x="793" y="0"/>
              <a:ext cx="480" cy="73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IE"/>
            </a:p>
          </p:txBody>
        </p:sp>
      </p:grpSp>
      <p:grpSp>
        <p:nvGrpSpPr>
          <p:cNvPr id="26639" name="Group 15"/>
          <p:cNvGrpSpPr>
            <a:grpSpLocks/>
          </p:cNvGrpSpPr>
          <p:nvPr/>
        </p:nvGrpSpPr>
        <p:grpSpPr bwMode="auto">
          <a:xfrm>
            <a:off x="5753100" y="2967005"/>
            <a:ext cx="1219200" cy="1857375"/>
            <a:chOff x="-62" y="-75"/>
            <a:chExt cx="768" cy="1170"/>
          </a:xfrm>
        </p:grpSpPr>
        <p:sp>
          <p:nvSpPr>
            <p:cNvPr id="13326" name="Rectangle 13"/>
            <p:cNvSpPr>
              <a:spLocks/>
            </p:cNvSpPr>
            <p:nvPr/>
          </p:nvSpPr>
          <p:spPr bwMode="auto">
            <a:xfrm>
              <a:off x="-62" y="807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28574" bIns="0"/>
            <a:lstStyle/>
            <a:p>
              <a:pPr marL="26988" algn="ctr"/>
              <a:r>
                <a:rPr lang="en-US" sz="2000" dirty="0" smtClean="0">
                  <a:solidFill>
                    <a:srgbClr val="800000"/>
                  </a:solidFill>
                  <a:latin typeface="Arial Rounded MT Bold" pitchFamily="34" charset="0"/>
                  <a:ea typeface="Arial Rounded MT Bold" pitchFamily="34" charset="0"/>
                  <a:cs typeface="Arial Rounded MT Bold" pitchFamily="34" charset="0"/>
                  <a:sym typeface="Arial Rounded MT Bold" pitchFamily="34" charset="0"/>
                </a:rPr>
                <a:t>Group</a:t>
              </a:r>
              <a:endParaRPr lang="en-US" sz="2000" dirty="0">
                <a:solidFill>
                  <a:srgbClr val="800000"/>
                </a:solidFill>
                <a:latin typeface="Arial Rounded MT Bold" pitchFamily="34" charset="0"/>
                <a:ea typeface="Arial Rounded MT Bold" pitchFamily="34" charset="0"/>
                <a:cs typeface="Arial Rounded MT Bold" pitchFamily="34" charset="0"/>
                <a:sym typeface="Arial Rounded MT Bold" pitchFamily="34" charset="0"/>
              </a:endParaRPr>
            </a:p>
            <a:p>
              <a:pPr marL="26988" algn="ctr"/>
              <a:r>
                <a:rPr lang="en-US" sz="2000" dirty="0">
                  <a:solidFill>
                    <a:srgbClr val="800000"/>
                  </a:solidFill>
                  <a:latin typeface="Arial Rounded MT Bold" pitchFamily="34" charset="0"/>
                  <a:ea typeface="Arial Rounded MT Bold" pitchFamily="34" charset="0"/>
                  <a:cs typeface="Arial Rounded MT Bold" pitchFamily="34" charset="0"/>
                  <a:sym typeface="Arial Rounded MT Bold" pitchFamily="34" charset="0"/>
                </a:rPr>
                <a:t>or circle</a:t>
              </a:r>
            </a:p>
          </p:txBody>
        </p:sp>
        <p:sp>
          <p:nvSpPr>
            <p:cNvPr id="13327" name="AutoShape 14"/>
            <p:cNvSpPr>
              <a:spLocks/>
            </p:cNvSpPr>
            <p:nvPr/>
          </p:nvSpPr>
          <p:spPr bwMode="auto">
            <a:xfrm>
              <a:off x="82" y="-75"/>
              <a:ext cx="480" cy="73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IE"/>
            </a:p>
          </p:txBody>
        </p:sp>
      </p:grpSp>
      <p:grpSp>
        <p:nvGrpSpPr>
          <p:cNvPr id="26642" name="Group 18"/>
          <p:cNvGrpSpPr>
            <a:grpSpLocks/>
          </p:cNvGrpSpPr>
          <p:nvPr/>
        </p:nvGrpSpPr>
        <p:grpSpPr bwMode="auto">
          <a:xfrm>
            <a:off x="3912049" y="2965506"/>
            <a:ext cx="1587500" cy="1866900"/>
            <a:chOff x="0" y="0"/>
            <a:chExt cx="1000" cy="1176"/>
          </a:xfrm>
        </p:grpSpPr>
        <p:sp>
          <p:nvSpPr>
            <p:cNvPr id="13324" name="Rectangle 16"/>
            <p:cNvSpPr>
              <a:spLocks/>
            </p:cNvSpPr>
            <p:nvPr/>
          </p:nvSpPr>
          <p:spPr bwMode="auto">
            <a:xfrm>
              <a:off x="0" y="888"/>
              <a:ext cx="10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28574" bIns="0"/>
            <a:lstStyle/>
            <a:p>
              <a:pPr marL="26988" algn="ctr"/>
              <a:r>
                <a:rPr lang="en-US" sz="2000" dirty="0" smtClean="0">
                  <a:solidFill>
                    <a:srgbClr val="800000"/>
                  </a:solidFill>
                  <a:latin typeface="Arial Rounded MT Bold" pitchFamily="34" charset="0"/>
                  <a:ea typeface="Arial Rounded MT Bold" pitchFamily="34" charset="0"/>
                  <a:cs typeface="Arial Rounded MT Bold" pitchFamily="34" charset="0"/>
                  <a:sym typeface="Arial Rounded MT Bold" pitchFamily="34" charset="0"/>
                </a:rPr>
                <a:t>Small </a:t>
              </a:r>
              <a:r>
                <a:rPr lang="en-US" sz="2000" dirty="0">
                  <a:solidFill>
                    <a:srgbClr val="800000"/>
                  </a:solidFill>
                  <a:latin typeface="Arial Rounded MT Bold" pitchFamily="34" charset="0"/>
                  <a:ea typeface="Arial Rounded MT Bold" pitchFamily="34" charset="0"/>
                  <a:cs typeface="Arial Rounded MT Bold" pitchFamily="34" charset="0"/>
                  <a:sym typeface="Arial Rounded MT Bold" pitchFamily="34" charset="0"/>
                </a:rPr>
                <a:t>impromptu</a:t>
              </a:r>
            </a:p>
            <a:p>
              <a:pPr marL="26988" algn="ctr"/>
              <a:r>
                <a:rPr lang="en-US" sz="2000" dirty="0">
                  <a:solidFill>
                    <a:srgbClr val="800000"/>
                  </a:solidFill>
                  <a:latin typeface="Arial Rounded MT Bold" pitchFamily="34" charset="0"/>
                  <a:ea typeface="Arial Rounded MT Bold" pitchFamily="34" charset="0"/>
                  <a:cs typeface="Arial Rounded MT Bold" pitchFamily="34" charset="0"/>
                  <a:sym typeface="Arial Rounded MT Bold" pitchFamily="34" charset="0"/>
                </a:rPr>
                <a:t>conference</a:t>
              </a:r>
            </a:p>
          </p:txBody>
        </p:sp>
        <p:sp>
          <p:nvSpPr>
            <p:cNvPr id="13325" name="AutoShape 17"/>
            <p:cNvSpPr>
              <a:spLocks/>
            </p:cNvSpPr>
            <p:nvPr/>
          </p:nvSpPr>
          <p:spPr bwMode="auto">
            <a:xfrm>
              <a:off x="267" y="0"/>
              <a:ext cx="480" cy="73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IE"/>
            </a:p>
          </p:txBody>
        </p:sp>
      </p:grpSp>
      <p:grpSp>
        <p:nvGrpSpPr>
          <p:cNvPr id="26645" name="Group 21"/>
          <p:cNvGrpSpPr>
            <a:grpSpLocks/>
          </p:cNvGrpSpPr>
          <p:nvPr/>
        </p:nvGrpSpPr>
        <p:grpSpPr bwMode="auto">
          <a:xfrm>
            <a:off x="2210249" y="2951483"/>
            <a:ext cx="1701800" cy="1952625"/>
            <a:chOff x="-6" y="0"/>
            <a:chExt cx="1072" cy="1229"/>
          </a:xfrm>
        </p:grpSpPr>
        <p:sp>
          <p:nvSpPr>
            <p:cNvPr id="13322" name="Rectangle 19"/>
            <p:cNvSpPr>
              <a:spLocks/>
            </p:cNvSpPr>
            <p:nvPr/>
          </p:nvSpPr>
          <p:spPr bwMode="auto">
            <a:xfrm>
              <a:off x="-6" y="957"/>
              <a:ext cx="1072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28574" bIns="0"/>
            <a:lstStyle/>
            <a:p>
              <a:pPr marL="26988" algn="ctr">
                <a:lnSpc>
                  <a:spcPct val="80000"/>
                </a:lnSpc>
              </a:pPr>
              <a:r>
                <a:rPr lang="en-US" sz="2000" dirty="0" smtClean="0">
                  <a:solidFill>
                    <a:srgbClr val="800000"/>
                  </a:solidFill>
                  <a:latin typeface="Arial Rounded MT Bold" pitchFamily="34" charset="0"/>
                  <a:ea typeface="Arial Rounded MT Bold" pitchFamily="34" charset="0"/>
                  <a:cs typeface="Arial Rounded MT Bold" pitchFamily="34" charset="0"/>
                  <a:sym typeface="Arial Rounded MT Bold" pitchFamily="34" charset="0"/>
                </a:rPr>
                <a:t>Affective </a:t>
              </a:r>
              <a:endParaRPr lang="en-US" sz="2000" dirty="0">
                <a:solidFill>
                  <a:srgbClr val="800000"/>
                </a:solidFill>
                <a:latin typeface="Arial Rounded MT Bold" pitchFamily="34" charset="0"/>
                <a:ea typeface="Arial Rounded MT Bold" pitchFamily="34" charset="0"/>
                <a:cs typeface="Arial Rounded MT Bold" pitchFamily="34" charset="0"/>
                <a:sym typeface="Arial Rounded MT Bold" pitchFamily="34" charset="0"/>
              </a:endParaRPr>
            </a:p>
            <a:p>
              <a:pPr marL="26988" algn="ctr">
                <a:lnSpc>
                  <a:spcPct val="80000"/>
                </a:lnSpc>
              </a:pPr>
              <a:r>
                <a:rPr lang="en-US" sz="2000" dirty="0">
                  <a:solidFill>
                    <a:srgbClr val="800000"/>
                  </a:solidFill>
                  <a:latin typeface="Arial Rounded MT Bold" pitchFamily="34" charset="0"/>
                  <a:ea typeface="Arial Rounded MT Bold" pitchFamily="34" charset="0"/>
                  <a:cs typeface="Arial Rounded MT Bold" pitchFamily="34" charset="0"/>
                  <a:sym typeface="Arial Rounded MT Bold" pitchFamily="34" charset="0"/>
                </a:rPr>
                <a:t>questions</a:t>
              </a:r>
            </a:p>
          </p:txBody>
        </p:sp>
        <p:sp>
          <p:nvSpPr>
            <p:cNvPr id="13323" name="AutoShape 20"/>
            <p:cNvSpPr>
              <a:spLocks/>
            </p:cNvSpPr>
            <p:nvPr/>
          </p:nvSpPr>
          <p:spPr bwMode="auto">
            <a:xfrm>
              <a:off x="267" y="0"/>
              <a:ext cx="479" cy="73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val="127051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755576" y="260648"/>
            <a:ext cx="7772400" cy="1143000"/>
          </a:xfrm>
        </p:spPr>
        <p:txBody>
          <a:bodyPr rIns="132080">
            <a:normAutofit/>
          </a:bodyPr>
          <a:lstStyle/>
          <a:p>
            <a:pPr indent="0" algn="ctr" eaLnBrk="1" hangingPunct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RP Processes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8077200" cy="4419600"/>
          </a:xfrm>
        </p:spPr>
        <p:txBody>
          <a:bodyPr rIns="132080"/>
          <a:lstStyle/>
          <a:p>
            <a:pPr eaLnBrk="1" hangingPunct="1">
              <a:lnSpc>
                <a:spcPct val="120000"/>
              </a:lnSpc>
              <a:buFont typeface="Arial Rounded MT Bold" pitchFamily="34" charset="0"/>
              <a:buChar char="•"/>
            </a:pPr>
            <a:r>
              <a:rPr lang="en-US" dirty="0" smtClean="0"/>
              <a:t>Use of </a:t>
            </a:r>
            <a:r>
              <a:rPr lang="en-US" dirty="0" smtClean="0">
                <a:solidFill>
                  <a:srgbClr val="00B0F0"/>
                </a:solidFill>
              </a:rPr>
              <a:t>affective (feeling) statements and questions;</a:t>
            </a:r>
          </a:p>
          <a:p>
            <a:pPr eaLnBrk="1" hangingPunct="1">
              <a:lnSpc>
                <a:spcPct val="120000"/>
              </a:lnSpc>
              <a:buFont typeface="Arial Rounded MT Bold" pitchFamily="34" charset="0"/>
              <a:buChar char="•"/>
            </a:pPr>
            <a:r>
              <a:rPr lang="en-US" dirty="0" smtClean="0"/>
              <a:t>Use of </a:t>
            </a:r>
            <a:r>
              <a:rPr lang="en-US" dirty="0" smtClean="0">
                <a:solidFill>
                  <a:srgbClr val="00B0F0"/>
                </a:solidFill>
              </a:rPr>
              <a:t>circles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-</a:t>
            </a:r>
            <a:r>
              <a:rPr lang="en-US" dirty="0" smtClean="0">
                <a:solidFill>
                  <a:srgbClr val="9B2C01"/>
                </a:solidFill>
              </a:rPr>
              <a:t> </a:t>
            </a:r>
            <a:r>
              <a:rPr lang="en-US" dirty="0" smtClean="0"/>
              <a:t>to build relationships, educationally, to solve conflict;</a:t>
            </a:r>
          </a:p>
          <a:p>
            <a:pPr eaLnBrk="1" hangingPunct="1">
              <a:lnSpc>
                <a:spcPct val="120000"/>
              </a:lnSpc>
              <a:buFont typeface="Arial Rounded MT Bold" pitchFamily="34" charset="0"/>
              <a:buChar char="•"/>
            </a:pPr>
            <a:r>
              <a:rPr lang="en-US" dirty="0" smtClean="0"/>
              <a:t>Use of impromptu (informal) </a:t>
            </a:r>
            <a:r>
              <a:rPr lang="en-US" dirty="0" smtClean="0">
                <a:solidFill>
                  <a:srgbClr val="00B0F0"/>
                </a:solidFill>
              </a:rPr>
              <a:t>conferences;</a:t>
            </a:r>
          </a:p>
          <a:p>
            <a:pPr eaLnBrk="1" hangingPunct="1">
              <a:lnSpc>
                <a:spcPct val="120000"/>
              </a:lnSpc>
              <a:buFont typeface="Arial Rounded MT Bold" pitchFamily="34" charset="0"/>
              <a:buChar char="•"/>
            </a:pPr>
            <a:r>
              <a:rPr lang="en-US" dirty="0" smtClean="0"/>
              <a:t>Formal conferences for serious breaches of </a:t>
            </a:r>
            <a:r>
              <a:rPr lang="en-US" dirty="0" err="1" smtClean="0"/>
              <a:t>behaviour</a:t>
            </a:r>
            <a:r>
              <a:rPr lang="en-US" dirty="0" smtClean="0"/>
              <a:t> / serious conflicts.</a:t>
            </a:r>
          </a:p>
        </p:txBody>
      </p:sp>
    </p:spTree>
    <p:extLst>
      <p:ext uri="{BB962C8B-B14F-4D97-AF65-F5344CB8AC3E}">
        <p14:creationId xmlns:p14="http://schemas.microsoft.com/office/powerpoint/2010/main" val="283516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7772400" cy="1752600"/>
          </a:xfrm>
        </p:spPr>
        <p:txBody>
          <a:bodyPr rIns="132080">
            <a:normAutofit/>
          </a:bodyPr>
          <a:lstStyle/>
          <a:p>
            <a:pPr indent="0" algn="ctr">
              <a:defRPr/>
            </a:pPr>
            <a:r>
              <a:rPr lang="en-US" sz="4600" dirty="0">
                <a:solidFill>
                  <a:schemeClr val="accent1">
                    <a:lumMod val="75000"/>
                  </a:schemeClr>
                </a:solidFill>
              </a:rPr>
              <a:t>RP Can….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idx="1"/>
          </p:nvPr>
        </p:nvSpPr>
        <p:spPr>
          <a:xfrm>
            <a:off x="755576" y="1484784"/>
            <a:ext cx="7696200" cy="4876800"/>
          </a:xfrm>
        </p:spPr>
        <p:txBody>
          <a:bodyPr rIns="132080"/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dirty="0" smtClean="0"/>
              <a:t>Build </a:t>
            </a:r>
            <a:r>
              <a:rPr lang="en-US" dirty="0" smtClean="0">
                <a:solidFill>
                  <a:srgbClr val="00B0F0"/>
                </a:solidFill>
              </a:rPr>
              <a:t>trust, understanding and mutual respect;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dirty="0" smtClean="0"/>
              <a:t>Encourage </a:t>
            </a:r>
            <a:r>
              <a:rPr lang="en-US" dirty="0" smtClean="0">
                <a:solidFill>
                  <a:srgbClr val="00B0F0"/>
                </a:solidFill>
              </a:rPr>
              <a:t>empathy;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dirty="0" smtClean="0"/>
              <a:t>Promote a sense of </a:t>
            </a:r>
            <a:r>
              <a:rPr lang="en-US" dirty="0" smtClean="0">
                <a:solidFill>
                  <a:srgbClr val="00B0F0"/>
                </a:solidFill>
              </a:rPr>
              <a:t>responsibility and ownership;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dirty="0" smtClean="0"/>
              <a:t>Help to focus on </a:t>
            </a:r>
            <a:r>
              <a:rPr lang="en-US" dirty="0" smtClean="0">
                <a:solidFill>
                  <a:srgbClr val="00B0F0"/>
                </a:solidFill>
              </a:rPr>
              <a:t>solutions </a:t>
            </a:r>
            <a:r>
              <a:rPr lang="en-US" dirty="0" smtClean="0"/>
              <a:t>and ways to repair harm- move from the past to the future;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B0F0"/>
                </a:solidFill>
              </a:rPr>
              <a:t>Pre-empt</a:t>
            </a:r>
            <a:r>
              <a:rPr lang="en-US" dirty="0" smtClean="0">
                <a:solidFill>
                  <a:srgbClr val="9B2C01"/>
                </a:solidFill>
              </a:rPr>
              <a:t> </a:t>
            </a:r>
            <a:r>
              <a:rPr lang="en-US" dirty="0" smtClean="0"/>
              <a:t>conflicts and difficulties. </a:t>
            </a:r>
          </a:p>
        </p:txBody>
      </p:sp>
    </p:spTree>
    <p:extLst>
      <p:ext uri="{BB962C8B-B14F-4D97-AF65-F5344CB8AC3E}">
        <p14:creationId xmlns:p14="http://schemas.microsoft.com/office/powerpoint/2010/main" val="126222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>
            <a:normAutofit/>
          </a:bodyPr>
          <a:lstStyle/>
          <a:p>
            <a:pPr algn="ctr">
              <a:defRPr/>
            </a:pPr>
            <a:r>
              <a:rPr lang="en-US" sz="4600" dirty="0">
                <a:solidFill>
                  <a:schemeClr val="accent1">
                    <a:lumMod val="75000"/>
                  </a:schemeClr>
                </a:solidFill>
              </a:rPr>
              <a:t>RP is not……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086600" cy="4876800"/>
          </a:xfrm>
        </p:spPr>
        <p:txBody>
          <a:bodyPr rIns="132080"/>
          <a:lstStyle/>
          <a:p>
            <a:pPr eaLnBrk="1" hangingPunct="1">
              <a:lnSpc>
                <a:spcPct val="130000"/>
              </a:lnSpc>
              <a:buFont typeface="Arial Rounded MT Bold" pitchFamily="34" charset="0"/>
              <a:buChar char="•"/>
            </a:pPr>
            <a:r>
              <a:rPr lang="en-US" sz="3600" dirty="0" smtClean="0"/>
              <a:t>Abolishing or reducing consequences and responsibility;</a:t>
            </a:r>
          </a:p>
          <a:p>
            <a:pPr eaLnBrk="1" hangingPunct="1">
              <a:lnSpc>
                <a:spcPct val="130000"/>
              </a:lnSpc>
              <a:buFont typeface="Arial Rounded MT Bold" pitchFamily="34" charset="0"/>
              <a:buChar char="•"/>
            </a:pPr>
            <a:r>
              <a:rPr lang="en-US" sz="3600" dirty="0" smtClean="0"/>
              <a:t>Rocket science!!!</a:t>
            </a:r>
          </a:p>
        </p:txBody>
      </p:sp>
    </p:spTree>
    <p:extLst>
      <p:ext uri="{BB962C8B-B14F-4D97-AF65-F5344CB8AC3E}">
        <p14:creationId xmlns:p14="http://schemas.microsoft.com/office/powerpoint/2010/main" val="13610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IE" sz="4600" dirty="0">
                <a:solidFill>
                  <a:schemeClr val="accent1">
                    <a:lumMod val="75000"/>
                  </a:schemeClr>
                </a:solidFill>
              </a:rPr>
              <a:t>Affirmative Language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51297" y="1628800"/>
            <a:ext cx="8496944" cy="655638"/>
          </a:xfrm>
        </p:spPr>
        <p:txBody>
          <a:bodyPr/>
          <a:lstStyle/>
          <a:p>
            <a:pPr marL="39688" indent="0" algn="ctr">
              <a:buFont typeface="Helvetica" charset="0"/>
              <a:buNone/>
              <a:defRPr/>
            </a:pPr>
            <a:r>
              <a:rPr lang="en-IE" sz="3600" dirty="0" smtClean="0"/>
              <a:t>Drop the “why” and the “but”!!!</a:t>
            </a:r>
          </a:p>
          <a:p>
            <a:pPr>
              <a:buFont typeface="Arial" pitchFamily="34" charset="0"/>
              <a:buChar char="•"/>
              <a:defRPr/>
            </a:pPr>
            <a:endParaRPr lang="en-IE" dirty="0" smtClean="0"/>
          </a:p>
        </p:txBody>
      </p:sp>
      <p:pic>
        <p:nvPicPr>
          <p:cNvPr id="15365" name="Picture 5" descr="C:\Users\claire.casey\AppData\Local\Microsoft\Windows\Temporary Internet Files\Content.IE5\D0C623L9\MP90042303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348880"/>
            <a:ext cx="3744912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8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1573880"/>
            <a:ext cx="2851432" cy="394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436" name="Rectangle 4"/>
          <p:cNvSpPr>
            <a:spLocks/>
          </p:cNvSpPr>
          <p:nvPr/>
        </p:nvSpPr>
        <p:spPr bwMode="auto">
          <a:xfrm>
            <a:off x="3491879" y="876300"/>
            <a:ext cx="5123483" cy="496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This means trying to express  ourselves using emotions/feelings.</a:t>
            </a:r>
          </a:p>
          <a:p>
            <a:pPr algn="ctr"/>
            <a:endParaRPr lang="en-US" sz="3200" dirty="0" smtClean="0">
              <a:solidFill>
                <a:schemeClr val="tx1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Examples</a:t>
            </a:r>
            <a:r>
              <a:rPr lang="en-US" sz="32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: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 </a:t>
            </a:r>
            <a:r>
              <a:rPr lang="en-US" sz="3200" b="1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am delighted that ….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 am disappointed that …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 am upset because…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 am very happy to see that you are ….</a:t>
            </a:r>
          </a:p>
        </p:txBody>
      </p:sp>
      <p:sp>
        <p:nvSpPr>
          <p:cNvPr id="16388" name="Rectangle 5"/>
          <p:cNvSpPr>
            <a:spLocks/>
          </p:cNvSpPr>
          <p:nvPr/>
        </p:nvSpPr>
        <p:spPr bwMode="auto">
          <a:xfrm>
            <a:off x="525463" y="0"/>
            <a:ext cx="80899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ctr"/>
            <a:r>
              <a:rPr lang="en-US" sz="5400" b="1">
                <a:solidFill>
                  <a:srgbClr val="5289CB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Affective Statements</a:t>
            </a:r>
          </a:p>
        </p:txBody>
      </p:sp>
    </p:spTree>
    <p:extLst>
      <p:ext uri="{BB962C8B-B14F-4D97-AF65-F5344CB8AC3E}">
        <p14:creationId xmlns:p14="http://schemas.microsoft.com/office/powerpoint/2010/main" val="353369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9" name="Group 3"/>
          <p:cNvGrpSpPr>
            <a:grpSpLocks/>
          </p:cNvGrpSpPr>
          <p:nvPr/>
        </p:nvGrpSpPr>
        <p:grpSpPr bwMode="auto">
          <a:xfrm>
            <a:off x="5867400" y="5264150"/>
            <a:ext cx="3146425" cy="1519238"/>
            <a:chOff x="0" y="0"/>
            <a:chExt cx="1913" cy="1066"/>
          </a:xfrm>
        </p:grpSpPr>
        <p:sp>
          <p:nvSpPr>
            <p:cNvPr id="17424" name="AutoShape 1"/>
            <p:cNvSpPr>
              <a:spLocks/>
            </p:cNvSpPr>
            <p:nvPr/>
          </p:nvSpPr>
          <p:spPr bwMode="auto">
            <a:xfrm>
              <a:off x="0" y="0"/>
              <a:ext cx="1907" cy="106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3600" y="0"/>
                  </a:lnTo>
                  <a:lnTo>
                    <a:pt x="9000" y="0"/>
                  </a:lnTo>
                  <a:lnTo>
                    <a:pt x="21600" y="0"/>
                  </a:lnTo>
                  <a:lnTo>
                    <a:pt x="21600" y="11200"/>
                  </a:lnTo>
                  <a:lnTo>
                    <a:pt x="21600" y="16000"/>
                  </a:lnTo>
                  <a:lnTo>
                    <a:pt x="21600" y="19200"/>
                  </a:lnTo>
                  <a:lnTo>
                    <a:pt x="9000" y="19200"/>
                  </a:lnTo>
                  <a:lnTo>
                    <a:pt x="6300" y="21600"/>
                  </a:lnTo>
                  <a:lnTo>
                    <a:pt x="3600" y="19200"/>
                  </a:lnTo>
                  <a:lnTo>
                    <a:pt x="0" y="19200"/>
                  </a:lnTo>
                  <a:lnTo>
                    <a:pt x="0" y="16000"/>
                  </a:lnTo>
                  <a:lnTo>
                    <a:pt x="0" y="112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chemeClr val="accent1"/>
            </a:solidFill>
            <a:ln w="25400" cap="flat">
              <a:solidFill>
                <a:srgbClr val="395E8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IE"/>
            </a:p>
          </p:txBody>
        </p:sp>
        <p:sp>
          <p:nvSpPr>
            <p:cNvPr id="17425" name="Rectangle 2"/>
            <p:cNvSpPr>
              <a:spLocks/>
            </p:cNvSpPr>
            <p:nvPr/>
          </p:nvSpPr>
          <p:spPr bwMode="auto">
            <a:xfrm>
              <a:off x="1" y="29"/>
              <a:ext cx="1912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pPr algn="ctr"/>
              <a:r>
                <a:rPr lang="en-US" sz="1800" b="1" dirty="0">
                  <a:solidFill>
                    <a:srgbClr val="FFFFFF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Well done </a:t>
              </a:r>
              <a:r>
                <a:rPr lang="en-US" sz="1800" dirty="0">
                  <a:solidFill>
                    <a:srgbClr val="FFFFFF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on the </a:t>
              </a:r>
              <a:r>
                <a:rPr lang="en-US" sz="1800" dirty="0" smtClean="0">
                  <a:solidFill>
                    <a:srgbClr val="FFFFFF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project.</a:t>
              </a:r>
              <a:endParaRPr lang="en-US" sz="1800" dirty="0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endParaRPr>
            </a:p>
            <a:p>
              <a:pPr algn="ctr"/>
              <a:r>
                <a:rPr lang="en-US" sz="1800" dirty="0">
                  <a:solidFill>
                    <a:srgbClr val="FFFFFF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V’s</a:t>
              </a:r>
            </a:p>
            <a:p>
              <a:pPr algn="ctr"/>
              <a:r>
                <a:rPr lang="en-US" sz="1800" b="1" dirty="0">
                  <a:solidFill>
                    <a:srgbClr val="FFFFFF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I’m delighted </a:t>
              </a:r>
              <a:r>
                <a:rPr lang="en-US" sz="1800" dirty="0">
                  <a:solidFill>
                    <a:srgbClr val="FFFFFF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to see you </a:t>
              </a:r>
              <a:r>
                <a:rPr lang="en-US" sz="1800" dirty="0" smtClean="0">
                  <a:solidFill>
                    <a:srgbClr val="FFFFFF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being so creative.</a:t>
              </a:r>
              <a:endParaRPr lang="en-US" sz="1800" dirty="0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endParaRPr>
            </a:p>
          </p:txBody>
        </p:sp>
      </p:grpSp>
      <p:grpSp>
        <p:nvGrpSpPr>
          <p:cNvPr id="19462" name="Group 6"/>
          <p:cNvGrpSpPr>
            <a:grpSpLocks/>
          </p:cNvGrpSpPr>
          <p:nvPr/>
        </p:nvGrpSpPr>
        <p:grpSpPr bwMode="auto">
          <a:xfrm>
            <a:off x="3965575" y="1012825"/>
            <a:ext cx="4284663" cy="2735263"/>
            <a:chOff x="-5" y="30"/>
            <a:chExt cx="2816" cy="1847"/>
          </a:xfrm>
        </p:grpSpPr>
        <p:sp>
          <p:nvSpPr>
            <p:cNvPr id="17422" name="AutoShape 4"/>
            <p:cNvSpPr>
              <a:spLocks/>
            </p:cNvSpPr>
            <p:nvPr/>
          </p:nvSpPr>
          <p:spPr bwMode="auto">
            <a:xfrm>
              <a:off x="-5" y="30"/>
              <a:ext cx="2816" cy="1847"/>
            </a:xfrm>
            <a:custGeom>
              <a:avLst/>
              <a:gdLst>
                <a:gd name="T0" fmla="*/ 0 w 18912"/>
                <a:gd name="T1" fmla="*/ 0 h 20316"/>
                <a:gd name="T2" fmla="*/ 0 w 18912"/>
                <a:gd name="T3" fmla="*/ 0 h 20316"/>
                <a:gd name="T4" fmla="*/ 0 w 18912"/>
                <a:gd name="T5" fmla="*/ 0 h 20316"/>
                <a:gd name="T6" fmla="*/ 0 w 18912"/>
                <a:gd name="T7" fmla="*/ 0 h 20316"/>
                <a:gd name="T8" fmla="*/ 0 w 18912"/>
                <a:gd name="T9" fmla="*/ 0 h 20316"/>
                <a:gd name="T10" fmla="*/ 0 w 18912"/>
                <a:gd name="T11" fmla="*/ 0 h 20316"/>
                <a:gd name="T12" fmla="*/ 0 w 18912"/>
                <a:gd name="T13" fmla="*/ 0 h 20316"/>
                <a:gd name="T14" fmla="*/ 0 w 18912"/>
                <a:gd name="T15" fmla="*/ 0 h 203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912" h="20316">
                  <a:moveTo>
                    <a:pt x="5517" y="20316"/>
                  </a:moveTo>
                  <a:lnTo>
                    <a:pt x="4810" y="16893"/>
                  </a:lnTo>
                  <a:cubicBezTo>
                    <a:pt x="262" y="14443"/>
                    <a:pt x="-1344" y="8936"/>
                    <a:pt x="1222" y="4593"/>
                  </a:cubicBezTo>
                  <a:cubicBezTo>
                    <a:pt x="3788" y="250"/>
                    <a:pt x="9555" y="-1284"/>
                    <a:pt x="14102" y="1167"/>
                  </a:cubicBezTo>
                  <a:cubicBezTo>
                    <a:pt x="18650" y="3617"/>
                    <a:pt x="20256" y="9124"/>
                    <a:pt x="17690" y="13467"/>
                  </a:cubicBezTo>
                  <a:cubicBezTo>
                    <a:pt x="15796" y="16672"/>
                    <a:pt x="12054" y="18459"/>
                    <a:pt x="8233" y="17983"/>
                  </a:cubicBezTo>
                  <a:lnTo>
                    <a:pt x="5517" y="20316"/>
                  </a:lnTo>
                  <a:close/>
                  <a:moveTo>
                    <a:pt x="5517" y="20316"/>
                  </a:moveTo>
                </a:path>
              </a:pathLst>
            </a:custGeom>
            <a:solidFill>
              <a:schemeClr val="accent1"/>
            </a:solidFill>
            <a:ln w="25400" cap="flat">
              <a:solidFill>
                <a:srgbClr val="395E8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IE"/>
            </a:p>
          </p:txBody>
        </p:sp>
        <p:sp>
          <p:nvSpPr>
            <p:cNvPr id="17423" name="Rectangle 5"/>
            <p:cNvSpPr>
              <a:spLocks/>
            </p:cNvSpPr>
            <p:nvPr/>
          </p:nvSpPr>
          <p:spPr bwMode="auto">
            <a:xfrm>
              <a:off x="216" y="200"/>
              <a:ext cx="2509" cy="1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pPr algn="ctr"/>
              <a:r>
                <a:rPr lang="en-US" sz="1800" dirty="0">
                  <a:solidFill>
                    <a:srgbClr val="FFFFFF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How dare you arrive late again. It’s absolutely ridiculous. </a:t>
              </a:r>
            </a:p>
            <a:p>
              <a:pPr algn="ctr"/>
              <a:r>
                <a:rPr lang="en-US" sz="1800" dirty="0">
                  <a:solidFill>
                    <a:srgbClr val="FFFFFF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V’s</a:t>
              </a:r>
            </a:p>
            <a:p>
              <a:pPr algn="ctr"/>
              <a:r>
                <a:rPr lang="en-US" sz="1800" b="1" dirty="0">
                  <a:solidFill>
                    <a:srgbClr val="FFFFFF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I’m disappointed </a:t>
              </a:r>
              <a:r>
                <a:rPr lang="en-US" sz="1800" dirty="0">
                  <a:solidFill>
                    <a:srgbClr val="FFFFFF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that you are late again. </a:t>
              </a:r>
              <a:r>
                <a:rPr lang="en-US" sz="1800" b="1" dirty="0">
                  <a:solidFill>
                    <a:srgbClr val="FFFFFF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I feel frustrated </a:t>
              </a:r>
              <a:r>
                <a:rPr lang="en-US" sz="1800" dirty="0">
                  <a:solidFill>
                    <a:srgbClr val="FFFFFF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that the </a:t>
              </a:r>
              <a:r>
                <a:rPr lang="en-US" sz="1800" dirty="0" smtClean="0">
                  <a:solidFill>
                    <a:srgbClr val="FFFFFF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group has </a:t>
              </a:r>
              <a:r>
                <a:rPr lang="en-US" sz="1800" dirty="0">
                  <a:solidFill>
                    <a:srgbClr val="FFFFFF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been disturbed.</a:t>
              </a:r>
            </a:p>
          </p:txBody>
        </p:sp>
      </p:grpSp>
      <p:grpSp>
        <p:nvGrpSpPr>
          <p:cNvPr id="19465" name="Group 9"/>
          <p:cNvGrpSpPr>
            <a:grpSpLocks/>
          </p:cNvGrpSpPr>
          <p:nvPr/>
        </p:nvGrpSpPr>
        <p:grpSpPr bwMode="auto">
          <a:xfrm>
            <a:off x="42863" y="2809875"/>
            <a:ext cx="4351337" cy="3822700"/>
            <a:chOff x="24" y="0"/>
            <a:chExt cx="2528" cy="2420"/>
          </a:xfrm>
        </p:grpSpPr>
        <p:sp>
          <p:nvSpPr>
            <p:cNvPr id="17420" name="AutoShape 7"/>
            <p:cNvSpPr>
              <a:spLocks/>
            </p:cNvSpPr>
            <p:nvPr/>
          </p:nvSpPr>
          <p:spPr bwMode="auto">
            <a:xfrm>
              <a:off x="24" y="0"/>
              <a:ext cx="2528" cy="242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600" h="21600">
                  <a:moveTo>
                    <a:pt x="0" y="3200"/>
                  </a:moveTo>
                  <a:cubicBezTo>
                    <a:pt x="0" y="1433"/>
                    <a:pt x="1441" y="0"/>
                    <a:pt x="3219" y="0"/>
                  </a:cubicBezTo>
                  <a:lnTo>
                    <a:pt x="3600" y="0"/>
                  </a:lnTo>
                  <a:lnTo>
                    <a:pt x="9000" y="0"/>
                  </a:lnTo>
                  <a:lnTo>
                    <a:pt x="18381" y="0"/>
                  </a:lnTo>
                  <a:cubicBezTo>
                    <a:pt x="20159" y="0"/>
                    <a:pt x="21600" y="1433"/>
                    <a:pt x="21600" y="3200"/>
                  </a:cubicBezTo>
                  <a:lnTo>
                    <a:pt x="21600" y="11200"/>
                  </a:lnTo>
                  <a:lnTo>
                    <a:pt x="21600" y="16000"/>
                  </a:lnTo>
                  <a:cubicBezTo>
                    <a:pt x="21600" y="17767"/>
                    <a:pt x="20159" y="19200"/>
                    <a:pt x="18381" y="19200"/>
                  </a:cubicBezTo>
                  <a:lnTo>
                    <a:pt x="9000" y="19200"/>
                  </a:lnTo>
                  <a:lnTo>
                    <a:pt x="6300" y="21600"/>
                  </a:lnTo>
                  <a:lnTo>
                    <a:pt x="3600" y="19200"/>
                  </a:lnTo>
                  <a:lnTo>
                    <a:pt x="3219" y="19200"/>
                  </a:lnTo>
                  <a:cubicBezTo>
                    <a:pt x="1441" y="19200"/>
                    <a:pt x="0" y="17767"/>
                    <a:pt x="0" y="16000"/>
                  </a:cubicBezTo>
                  <a:lnTo>
                    <a:pt x="0" y="11200"/>
                  </a:lnTo>
                  <a:lnTo>
                    <a:pt x="0" y="3200"/>
                  </a:lnTo>
                  <a:close/>
                  <a:moveTo>
                    <a:pt x="0" y="3200"/>
                  </a:moveTo>
                </a:path>
              </a:pathLst>
            </a:custGeom>
            <a:solidFill>
              <a:schemeClr val="accent1"/>
            </a:solidFill>
            <a:ln w="25400" cap="flat">
              <a:solidFill>
                <a:srgbClr val="395E8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IE"/>
            </a:p>
          </p:txBody>
        </p:sp>
        <p:sp>
          <p:nvSpPr>
            <p:cNvPr id="17421" name="Rectangle 8"/>
            <p:cNvSpPr>
              <a:spLocks/>
            </p:cNvSpPr>
            <p:nvPr/>
          </p:nvSpPr>
          <p:spPr bwMode="auto">
            <a:xfrm>
              <a:off x="145" y="0"/>
              <a:ext cx="2345" cy="1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pPr algn="ctr"/>
              <a:r>
                <a:rPr lang="en-US" sz="1800" dirty="0">
                  <a:solidFill>
                    <a:srgbClr val="FFFFFF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Be quiet I said. </a:t>
              </a:r>
              <a:r>
                <a:rPr lang="en-US" dirty="0" smtClean="0">
                  <a:solidFill>
                    <a:srgbClr val="FFFFFF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Listen </a:t>
              </a:r>
              <a:r>
                <a:rPr lang="en-US" sz="1800" dirty="0" smtClean="0">
                  <a:solidFill>
                    <a:srgbClr val="FFFFFF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or </a:t>
              </a:r>
              <a:r>
                <a:rPr lang="en-US" sz="1800" dirty="0">
                  <a:solidFill>
                    <a:srgbClr val="FFFFFF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you’ll be in big trouble. Do you hear me?</a:t>
              </a:r>
            </a:p>
            <a:p>
              <a:pPr algn="ctr"/>
              <a:r>
                <a:rPr lang="en-US" sz="1800" dirty="0">
                  <a:solidFill>
                    <a:srgbClr val="FFFFFF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V’s</a:t>
              </a:r>
            </a:p>
            <a:p>
              <a:pPr algn="ctr"/>
              <a:r>
                <a:rPr lang="en-US" sz="1800" dirty="0">
                  <a:solidFill>
                    <a:srgbClr val="FFFFFF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I </a:t>
              </a:r>
              <a:r>
                <a:rPr lang="en-US" sz="1800" b="1" dirty="0">
                  <a:solidFill>
                    <a:srgbClr val="FFFFFF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feel frustrated </a:t>
              </a:r>
              <a:r>
                <a:rPr lang="en-US" sz="1800" dirty="0">
                  <a:solidFill>
                    <a:srgbClr val="FFFFFF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that you are still talking. How many times have I asked you to be quiet? How many times do you think is reasonable yourself? What can we do next to help/fix this situation?........ Well </a:t>
              </a:r>
              <a:r>
                <a:rPr lang="en-US" sz="1800" b="1" dirty="0">
                  <a:solidFill>
                    <a:srgbClr val="FFFFFF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I’d feel very happy </a:t>
              </a:r>
              <a:r>
                <a:rPr lang="en-US" sz="1800" dirty="0">
                  <a:solidFill>
                    <a:srgbClr val="FFFFFF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if we could make that work.</a:t>
              </a:r>
            </a:p>
          </p:txBody>
        </p:sp>
      </p:grpSp>
      <p:grpSp>
        <p:nvGrpSpPr>
          <p:cNvPr id="19468" name="Group 12"/>
          <p:cNvGrpSpPr>
            <a:grpSpLocks/>
          </p:cNvGrpSpPr>
          <p:nvPr/>
        </p:nvGrpSpPr>
        <p:grpSpPr bwMode="auto">
          <a:xfrm>
            <a:off x="4691063" y="3713163"/>
            <a:ext cx="2960687" cy="1555750"/>
            <a:chOff x="0" y="0"/>
            <a:chExt cx="1865" cy="980"/>
          </a:xfrm>
        </p:grpSpPr>
        <p:sp>
          <p:nvSpPr>
            <p:cNvPr id="17418" name="AutoShape 10"/>
            <p:cNvSpPr>
              <a:spLocks/>
            </p:cNvSpPr>
            <p:nvPr/>
          </p:nvSpPr>
          <p:spPr bwMode="auto">
            <a:xfrm>
              <a:off x="0" y="15"/>
              <a:ext cx="1859" cy="96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3600" y="0"/>
                  </a:lnTo>
                  <a:lnTo>
                    <a:pt x="9000" y="0"/>
                  </a:lnTo>
                  <a:lnTo>
                    <a:pt x="21600" y="0"/>
                  </a:lnTo>
                  <a:lnTo>
                    <a:pt x="21600" y="11200"/>
                  </a:lnTo>
                  <a:lnTo>
                    <a:pt x="21600" y="16000"/>
                  </a:lnTo>
                  <a:lnTo>
                    <a:pt x="21600" y="19200"/>
                  </a:lnTo>
                  <a:lnTo>
                    <a:pt x="9000" y="19200"/>
                  </a:lnTo>
                  <a:lnTo>
                    <a:pt x="6300" y="21600"/>
                  </a:lnTo>
                  <a:lnTo>
                    <a:pt x="3600" y="19200"/>
                  </a:lnTo>
                  <a:lnTo>
                    <a:pt x="0" y="19200"/>
                  </a:lnTo>
                  <a:lnTo>
                    <a:pt x="0" y="16000"/>
                  </a:lnTo>
                  <a:lnTo>
                    <a:pt x="0" y="112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chemeClr val="accent1"/>
            </a:solidFill>
            <a:ln w="25400" cap="flat">
              <a:solidFill>
                <a:srgbClr val="395E8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IE"/>
            </a:p>
          </p:txBody>
        </p:sp>
        <p:sp>
          <p:nvSpPr>
            <p:cNvPr id="17419" name="Rectangle 11"/>
            <p:cNvSpPr>
              <a:spLocks/>
            </p:cNvSpPr>
            <p:nvPr/>
          </p:nvSpPr>
          <p:spPr bwMode="auto">
            <a:xfrm>
              <a:off x="1" y="0"/>
              <a:ext cx="1864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pPr algn="ctr"/>
              <a:r>
                <a:rPr lang="en-US" sz="1800">
                  <a:solidFill>
                    <a:srgbClr val="FFFFFF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Who do you think you are talking to?</a:t>
              </a:r>
            </a:p>
            <a:p>
              <a:pPr algn="ctr"/>
              <a:r>
                <a:rPr lang="en-US" sz="1800">
                  <a:solidFill>
                    <a:srgbClr val="FFFFFF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V’s</a:t>
              </a:r>
            </a:p>
            <a:p>
              <a:pPr algn="ctr"/>
              <a:r>
                <a:rPr lang="en-US" sz="1800" b="1">
                  <a:solidFill>
                    <a:srgbClr val="FFFFFF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I’m upset </a:t>
              </a:r>
              <a:r>
                <a:rPr lang="en-US" sz="1800">
                  <a:solidFill>
                    <a:srgbClr val="FFFFFF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that you have spoken to me that way. </a:t>
              </a:r>
            </a:p>
          </p:txBody>
        </p:sp>
      </p:grpSp>
      <p:sp>
        <p:nvSpPr>
          <p:cNvPr id="17414" name="Rectangle 13"/>
          <p:cNvSpPr>
            <a:spLocks/>
          </p:cNvSpPr>
          <p:nvPr/>
        </p:nvSpPr>
        <p:spPr bwMode="auto">
          <a:xfrm>
            <a:off x="401638" y="52388"/>
            <a:ext cx="7770812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  <a:sym typeface="Lucida Grande" charset="0"/>
              </a:rPr>
              <a:t>Compare the reactions that</a:t>
            </a:r>
          </a:p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  <a:sym typeface="Lucida Grande" charset="0"/>
              </a:rPr>
              <a:t> the following statements may inspire?</a:t>
            </a:r>
          </a:p>
        </p:txBody>
      </p:sp>
      <p:grpSp>
        <p:nvGrpSpPr>
          <p:cNvPr id="19472" name="Group 16"/>
          <p:cNvGrpSpPr>
            <a:grpSpLocks/>
          </p:cNvGrpSpPr>
          <p:nvPr/>
        </p:nvGrpSpPr>
        <p:grpSpPr bwMode="auto">
          <a:xfrm>
            <a:off x="395288" y="1063625"/>
            <a:ext cx="2379662" cy="1730375"/>
            <a:chOff x="1" y="-97"/>
            <a:chExt cx="1592" cy="1174"/>
          </a:xfrm>
        </p:grpSpPr>
        <p:sp>
          <p:nvSpPr>
            <p:cNvPr id="17416" name="AutoShape 14"/>
            <p:cNvSpPr>
              <a:spLocks/>
            </p:cNvSpPr>
            <p:nvPr/>
          </p:nvSpPr>
          <p:spPr bwMode="auto">
            <a:xfrm>
              <a:off x="5" y="-97"/>
              <a:ext cx="1588" cy="117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3600" y="0"/>
                  </a:lnTo>
                  <a:lnTo>
                    <a:pt x="9000" y="0"/>
                  </a:lnTo>
                  <a:lnTo>
                    <a:pt x="21600" y="0"/>
                  </a:lnTo>
                  <a:lnTo>
                    <a:pt x="21600" y="11200"/>
                  </a:lnTo>
                  <a:lnTo>
                    <a:pt x="21600" y="16000"/>
                  </a:lnTo>
                  <a:lnTo>
                    <a:pt x="21600" y="19200"/>
                  </a:lnTo>
                  <a:lnTo>
                    <a:pt x="9000" y="19200"/>
                  </a:lnTo>
                  <a:lnTo>
                    <a:pt x="6300" y="21600"/>
                  </a:lnTo>
                  <a:lnTo>
                    <a:pt x="3600" y="19200"/>
                  </a:lnTo>
                  <a:lnTo>
                    <a:pt x="0" y="19200"/>
                  </a:lnTo>
                  <a:lnTo>
                    <a:pt x="0" y="16000"/>
                  </a:lnTo>
                  <a:lnTo>
                    <a:pt x="0" y="112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chemeClr val="accent1"/>
            </a:solidFill>
            <a:ln w="25400" cap="flat">
              <a:solidFill>
                <a:srgbClr val="395E8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IE"/>
            </a:p>
          </p:txBody>
        </p:sp>
        <p:sp>
          <p:nvSpPr>
            <p:cNvPr id="17417" name="Rectangle 15"/>
            <p:cNvSpPr>
              <a:spLocks/>
            </p:cNvSpPr>
            <p:nvPr/>
          </p:nvSpPr>
          <p:spPr bwMode="auto">
            <a:xfrm>
              <a:off x="1" y="140"/>
              <a:ext cx="1592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pPr algn="ctr"/>
              <a:r>
                <a:rPr lang="en-US" sz="1800" dirty="0">
                  <a:solidFill>
                    <a:srgbClr val="FFFFFF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That looks good.</a:t>
              </a:r>
            </a:p>
            <a:p>
              <a:pPr algn="ctr"/>
              <a:r>
                <a:rPr lang="en-US" sz="1800" dirty="0">
                  <a:solidFill>
                    <a:srgbClr val="FFFFFF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V’s</a:t>
              </a:r>
            </a:p>
            <a:p>
              <a:pPr algn="ctr"/>
              <a:r>
                <a:rPr lang="en-US" sz="1800" b="1" dirty="0">
                  <a:solidFill>
                    <a:srgbClr val="FFFFFF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I’m thrilled </a:t>
              </a:r>
              <a:r>
                <a:rPr lang="en-US" sz="1800" dirty="0">
                  <a:solidFill>
                    <a:srgbClr val="FFFFFF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with that.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133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161925" y="1557338"/>
            <a:ext cx="7866063" cy="4751387"/>
          </a:xfrm>
        </p:spPr>
        <p:txBody>
          <a:bodyPr/>
          <a:lstStyle/>
          <a:p>
            <a:pPr marL="368300" indent="-368300" eaLnBrk="1" hangingPunct="1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buSzPct val="125000"/>
              <a:buFont typeface="Arial" pitchFamily="34" charset="0"/>
              <a:buChar char="•"/>
            </a:pPr>
            <a:r>
              <a:rPr lang="en-US" sz="2800" b="1" smtClean="0">
                <a:solidFill>
                  <a:srgbClr val="000000"/>
                </a:solidFill>
                <a:ea typeface="Lucida Grande" charset="0"/>
                <a:cs typeface="Lucida Grande" charset="0"/>
              </a:rPr>
              <a:t>Develops emotional literacy skills </a:t>
            </a:r>
            <a:r>
              <a:rPr lang="en-US" sz="2800" smtClean="0">
                <a:solidFill>
                  <a:srgbClr val="000000"/>
                </a:solidFill>
                <a:ea typeface="Lucida Grande" charset="0"/>
                <a:cs typeface="Lucida Grande" charset="0"/>
              </a:rPr>
              <a:t>– identify, express and share how we/others feel.</a:t>
            </a:r>
            <a:endParaRPr lang="en-US" sz="2800" smtClean="0">
              <a:solidFill>
                <a:srgbClr val="000000"/>
              </a:solidFill>
            </a:endParaRPr>
          </a:p>
          <a:p>
            <a:pPr marL="368300" indent="-368300" eaLnBrk="1" hangingPunct="1">
              <a:lnSpc>
                <a:spcPct val="90000"/>
              </a:lnSpc>
              <a:buClr>
                <a:srgbClr val="000000"/>
              </a:buClr>
              <a:buSzPct val="125000"/>
              <a:buFont typeface="Arial" pitchFamily="34" charset="0"/>
              <a:buChar char="•"/>
            </a:pPr>
            <a:r>
              <a:rPr lang="en-US" sz="2800" b="1" smtClean="0">
                <a:solidFill>
                  <a:srgbClr val="000000"/>
                </a:solidFill>
                <a:ea typeface="Lucida Grande" charset="0"/>
                <a:cs typeface="Lucida Grande" charset="0"/>
              </a:rPr>
              <a:t>Develops empathy</a:t>
            </a:r>
            <a:r>
              <a:rPr lang="en-US" sz="2800" smtClean="0">
                <a:solidFill>
                  <a:srgbClr val="000000"/>
                </a:solidFill>
                <a:ea typeface="Lucida Grande" charset="0"/>
                <a:cs typeface="Lucida Grande" charset="0"/>
              </a:rPr>
              <a:t> - people can understand the impact of their behaviour. </a:t>
            </a:r>
            <a:endParaRPr lang="en-US" sz="2800" smtClean="0">
              <a:solidFill>
                <a:srgbClr val="000000"/>
              </a:solidFill>
            </a:endParaRPr>
          </a:p>
          <a:p>
            <a:pPr marL="368300" indent="-368300" eaLnBrk="1" hangingPunct="1">
              <a:lnSpc>
                <a:spcPct val="90000"/>
              </a:lnSpc>
              <a:buClr>
                <a:srgbClr val="000000"/>
              </a:buClr>
              <a:buSzPct val="125000"/>
              <a:buFont typeface="Arial" pitchFamily="34" charset="0"/>
              <a:buChar char="•"/>
            </a:pPr>
            <a:r>
              <a:rPr lang="en-US" sz="2800" smtClean="0">
                <a:solidFill>
                  <a:srgbClr val="000000"/>
                </a:solidFill>
                <a:ea typeface="Lucida Grande" charset="0"/>
                <a:cs typeface="Lucida Grande" charset="0"/>
              </a:rPr>
              <a:t>They may then be more likely to </a:t>
            </a:r>
            <a:r>
              <a:rPr lang="en-US" sz="2800" b="1" smtClean="0">
                <a:solidFill>
                  <a:srgbClr val="000000"/>
                </a:solidFill>
                <a:ea typeface="Lucida Grande" charset="0"/>
                <a:cs typeface="Lucida Grande" charset="0"/>
              </a:rPr>
              <a:t>choose</a:t>
            </a:r>
            <a:r>
              <a:rPr lang="en-US" sz="2800" smtClean="0">
                <a:solidFill>
                  <a:srgbClr val="000000"/>
                </a:solidFill>
                <a:ea typeface="Lucida Grande" charset="0"/>
                <a:cs typeface="Lucida Grande" charset="0"/>
              </a:rPr>
              <a:t> to change negative behaviour. </a:t>
            </a:r>
            <a:endParaRPr lang="en-US" sz="2800" smtClean="0">
              <a:solidFill>
                <a:srgbClr val="000000"/>
              </a:solidFill>
            </a:endParaRPr>
          </a:p>
          <a:p>
            <a:pPr marL="368300" indent="-368300" eaLnBrk="1" hangingPunct="1">
              <a:lnSpc>
                <a:spcPct val="90000"/>
              </a:lnSpc>
              <a:buClr>
                <a:srgbClr val="000000"/>
              </a:buClr>
              <a:buSzPct val="125000"/>
              <a:buFont typeface="Arial" pitchFamily="34" charset="0"/>
              <a:buChar char="•"/>
            </a:pPr>
            <a:r>
              <a:rPr lang="en-US" sz="2800" smtClean="0">
                <a:solidFill>
                  <a:srgbClr val="000000"/>
                </a:solidFill>
                <a:ea typeface="Lucida Grande" charset="0"/>
                <a:cs typeface="Lucida Grande" charset="0"/>
              </a:rPr>
              <a:t>Working “</a:t>
            </a:r>
            <a:r>
              <a:rPr lang="en-US" sz="2800" b="1" smtClean="0">
                <a:solidFill>
                  <a:srgbClr val="000000"/>
                </a:solidFill>
                <a:ea typeface="Lucida Grande" charset="0"/>
                <a:cs typeface="Lucida Grande" charset="0"/>
              </a:rPr>
              <a:t>with</a:t>
            </a:r>
            <a:r>
              <a:rPr lang="en-US" sz="2800" smtClean="0">
                <a:solidFill>
                  <a:srgbClr val="000000"/>
                </a:solidFill>
                <a:ea typeface="Lucida Grande" charset="0"/>
                <a:cs typeface="Lucida Grande" charset="0"/>
              </a:rPr>
              <a:t>” - instead of “to”, “for” or “not” </a:t>
            </a:r>
          </a:p>
          <a:p>
            <a:pPr marL="368300" indent="-368300" eaLnBrk="1" hangingPunct="1">
              <a:lnSpc>
                <a:spcPct val="90000"/>
              </a:lnSpc>
              <a:buClr>
                <a:srgbClr val="000000"/>
              </a:buClr>
              <a:buSzPct val="125000"/>
              <a:buFont typeface="Arial" pitchFamily="34" charset="0"/>
              <a:buChar char="•"/>
            </a:pPr>
            <a:r>
              <a:rPr lang="en-US" sz="2800" b="1" smtClean="0">
                <a:solidFill>
                  <a:srgbClr val="000000"/>
                </a:solidFill>
                <a:ea typeface="Lucida Grande" charset="0"/>
                <a:cs typeface="Lucida Grande" charset="0"/>
              </a:rPr>
              <a:t>Ability to separate the deed from the doer- </a:t>
            </a:r>
            <a:r>
              <a:rPr lang="en-US" sz="2800" smtClean="0">
                <a:solidFill>
                  <a:srgbClr val="000000"/>
                </a:solidFill>
                <a:ea typeface="Lucida Grande" charset="0"/>
                <a:cs typeface="Lucida Grande" charset="0"/>
              </a:rPr>
              <a:t>promotes less reactive/defensive responses.</a:t>
            </a:r>
            <a:endParaRPr lang="en-US" sz="2800" smtClean="0">
              <a:solidFill>
                <a:srgbClr val="000000"/>
              </a:solidFill>
            </a:endParaRPr>
          </a:p>
        </p:txBody>
      </p:sp>
      <p:sp>
        <p:nvSpPr>
          <p:cNvPr id="18435" name="Rectangle 2"/>
          <p:cNvSpPr>
            <a:spLocks/>
          </p:cNvSpPr>
          <p:nvPr/>
        </p:nvSpPr>
        <p:spPr bwMode="auto">
          <a:xfrm>
            <a:off x="1588" y="293688"/>
            <a:ext cx="88900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ctr"/>
            <a:r>
              <a:rPr lang="en-US" sz="4000" b="1">
                <a:solidFill>
                  <a:srgbClr val="5289CB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The Why of Affective Statements</a:t>
            </a:r>
          </a:p>
        </p:txBody>
      </p:sp>
      <p:pic>
        <p:nvPicPr>
          <p:cNvPr id="18436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050" y="2597150"/>
            <a:ext cx="86677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37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062038"/>
            <a:ext cx="1204913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38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025" y="4673600"/>
            <a:ext cx="8128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585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61144" y="764704"/>
            <a:ext cx="8623300" cy="5018087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Font typeface="Hoefler Text"/>
              <a:buNone/>
            </a:pPr>
            <a:r>
              <a:rPr lang="en-US" sz="2800" dirty="0" smtClean="0">
                <a:solidFill>
                  <a:srgbClr val="000000"/>
                </a:solidFill>
                <a:ea typeface="Lucida Grande" charset="0"/>
                <a:cs typeface="Lucida Grande" charset="0"/>
              </a:rPr>
              <a:t>1. Think of examples of situations in your daily life (work or home) that may benefit from the use of affective statements. </a:t>
            </a:r>
            <a:endParaRPr lang="en-US" sz="2800" dirty="0" smtClean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130000"/>
              </a:lnSpc>
              <a:buFont typeface="Hoefler Text"/>
              <a:buNone/>
            </a:pPr>
            <a:r>
              <a:rPr lang="en-US" sz="2800" dirty="0" smtClean="0">
                <a:solidFill>
                  <a:srgbClr val="000000"/>
                </a:solidFill>
                <a:ea typeface="Lucida Grande" charset="0"/>
                <a:cs typeface="Lucida Grande" charset="0"/>
              </a:rPr>
              <a:t>2. Consider how you/others may normally react.</a:t>
            </a:r>
            <a:endParaRPr lang="en-US" sz="2800" dirty="0" smtClean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130000"/>
              </a:lnSpc>
              <a:buFont typeface="Hoefler Text"/>
              <a:buNone/>
            </a:pPr>
            <a:r>
              <a:rPr lang="en-US" sz="2800" dirty="0" smtClean="0">
                <a:solidFill>
                  <a:srgbClr val="000000"/>
                </a:solidFill>
                <a:ea typeface="Lucida Grande" charset="0"/>
                <a:cs typeface="Lucida Grande" charset="0"/>
              </a:rPr>
              <a:t>3. Compare this to the use of an affective statement (if different).</a:t>
            </a:r>
            <a:endParaRPr lang="en-US" sz="2800" dirty="0" smtClean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130000"/>
              </a:lnSpc>
              <a:buFont typeface="Hoefler Text"/>
              <a:buNone/>
            </a:pPr>
            <a:r>
              <a:rPr lang="en-US" sz="2800" dirty="0" smtClean="0">
                <a:solidFill>
                  <a:srgbClr val="000000"/>
                </a:solidFill>
                <a:ea typeface="Lucida Grande" charset="0"/>
                <a:cs typeface="Lucida Grande" charset="0"/>
              </a:rPr>
              <a:t>4. Share your examples and the impact you’d expect the affective statement to have (pair work).</a:t>
            </a:r>
            <a:endParaRPr 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19459" name="Rectangle 2"/>
          <p:cNvSpPr>
            <a:spLocks/>
          </p:cNvSpPr>
          <p:nvPr/>
        </p:nvSpPr>
        <p:spPr bwMode="auto">
          <a:xfrm>
            <a:off x="1373188" y="0"/>
            <a:ext cx="639921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ctr"/>
            <a:r>
              <a:rPr lang="en-US" sz="5400" b="1" dirty="0">
                <a:solidFill>
                  <a:srgbClr val="5289CB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Think. Pair. Share.</a:t>
            </a:r>
          </a:p>
        </p:txBody>
      </p:sp>
    </p:spTree>
    <p:extLst>
      <p:ext uri="{BB962C8B-B14F-4D97-AF65-F5344CB8AC3E}">
        <p14:creationId xmlns:p14="http://schemas.microsoft.com/office/powerpoint/2010/main" val="93309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IE" dirty="0" smtClean="0"/>
              <a:t>2007: Prevention and Early Intervention Programme, funded by DYCA and The Atlantic Philanthropies;</a:t>
            </a:r>
          </a:p>
          <a:p>
            <a:pPr>
              <a:buFont typeface="Wingdings" pitchFamily="2" charset="2"/>
              <a:buChar char="Ø"/>
            </a:pPr>
            <a:r>
              <a:rPr lang="en-IE" dirty="0" smtClean="0"/>
              <a:t>Tasked to design, deliver and evaluate services to improve outcomes for children and families in </a:t>
            </a:r>
            <a:r>
              <a:rPr lang="en-IE" dirty="0" err="1" smtClean="0"/>
              <a:t>Tallaght</a:t>
            </a:r>
            <a:r>
              <a:rPr lang="en-IE" dirty="0" smtClean="0"/>
              <a:t> West and inform policy and practice;</a:t>
            </a:r>
          </a:p>
          <a:p>
            <a:pPr>
              <a:buFont typeface="Wingdings" pitchFamily="2" charset="2"/>
              <a:buChar char="Ø"/>
            </a:pPr>
            <a:r>
              <a:rPr lang="en-IE" dirty="0" smtClean="0"/>
              <a:t>Seven independent evaluations published;</a:t>
            </a:r>
          </a:p>
          <a:p>
            <a:pPr>
              <a:buFont typeface="Wingdings" pitchFamily="2" charset="2"/>
              <a:buChar char="Ø"/>
            </a:pPr>
            <a:r>
              <a:rPr lang="en-IE" dirty="0" smtClean="0"/>
              <a:t>2013: Area Based Response to Child Poverty: integrate proven models into mainstream services.  </a:t>
            </a: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dirty="0">
                <a:solidFill>
                  <a:schemeClr val="accent1">
                    <a:lumMod val="75000"/>
                  </a:schemeClr>
                </a:solidFill>
              </a:rPr>
              <a:t>About </a:t>
            </a:r>
            <a:r>
              <a:rPr lang="en-IE" dirty="0" smtClean="0">
                <a:solidFill>
                  <a:schemeClr val="accent1">
                    <a:lumMod val="75000"/>
                  </a:schemeClr>
                </a:solidFill>
              </a:rPr>
              <a:t>CDI</a:t>
            </a:r>
            <a:endParaRPr lang="en-IE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3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IE" sz="4600" dirty="0" smtClean="0">
                <a:solidFill>
                  <a:schemeClr val="accent1">
                    <a:lumMod val="75000"/>
                  </a:schemeClr>
                </a:solidFill>
              </a:rPr>
              <a:t>Any Questions?</a:t>
            </a:r>
            <a:endParaRPr lang="en-US" dirty="0">
              <a:effectLst/>
            </a:endParaRPr>
          </a:p>
        </p:txBody>
      </p:sp>
      <p:pic>
        <p:nvPicPr>
          <p:cNvPr id="28676" name="Picture 4" descr="CDI Complete Logo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976938"/>
            <a:ext cx="1766888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238246" y="5301208"/>
            <a:ext cx="2592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latin typeface="+mn-lt"/>
              </a:rPr>
              <a:t>Canoeing Circle 2012</a:t>
            </a:r>
            <a:endParaRPr lang="en-GB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778" y="1844824"/>
            <a:ext cx="5377148" cy="3384376"/>
          </a:xfrm>
        </p:spPr>
      </p:pic>
      <p:sp>
        <p:nvSpPr>
          <p:cNvPr id="7" name="Rectangle 6"/>
          <p:cNvSpPr/>
          <p:nvPr/>
        </p:nvSpPr>
        <p:spPr>
          <a:xfrm>
            <a:off x="19472" y="3501008"/>
            <a:ext cx="2663825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Wingdings 3" pitchFamily="18" charset="2"/>
              <a:buNone/>
              <a:defRPr/>
            </a:pPr>
            <a:r>
              <a:rPr lang="en-IE" sz="2800" b="1" dirty="0">
                <a:latin typeface="+mn-lt"/>
                <a:hlinkClick r:id="rId5"/>
              </a:rPr>
              <a:t>www.twcdi.ie</a:t>
            </a:r>
            <a:endParaRPr lang="en-IE" sz="2800" b="1" dirty="0">
              <a:latin typeface="+mn-lt"/>
            </a:endParaRPr>
          </a:p>
        </p:txBody>
      </p:sp>
      <p:pic>
        <p:nvPicPr>
          <p:cNvPr id="8" name="Picture 5" descr="cid:image002.png@01CDAD21.FDA4BB90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72" y="4362450"/>
            <a:ext cx="4381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29541" y="4544060"/>
            <a:ext cx="338455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E" sz="1200" b="1" dirty="0">
                <a:solidFill>
                  <a:schemeClr val="accent5">
                    <a:lumMod val="75000"/>
                  </a:schemeClr>
                </a:solidFill>
              </a:rPr>
              <a:t>http://twitter.com/twcdi</a:t>
            </a:r>
          </a:p>
        </p:txBody>
      </p:sp>
      <p:pic>
        <p:nvPicPr>
          <p:cNvPr id="10" name="Picture 4" descr="cid:image001.png@01CDAD21.FDA4BB90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47" y="5259940"/>
            <a:ext cx="4857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20822" y="5502828"/>
            <a:ext cx="61214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E" sz="1200" b="1" dirty="0">
                <a:solidFill>
                  <a:schemeClr val="accent5">
                    <a:lumMod val="75000"/>
                  </a:schemeClr>
                </a:solidFill>
              </a:rPr>
              <a:t>http://www.facebook.com/ChildhoodDevelopmentInitiative</a:t>
            </a:r>
          </a:p>
        </p:txBody>
      </p:sp>
    </p:spTree>
    <p:extLst>
      <p:ext uri="{BB962C8B-B14F-4D97-AF65-F5344CB8AC3E}">
        <p14:creationId xmlns:p14="http://schemas.microsoft.com/office/powerpoint/2010/main" val="214302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What is Restorative Practice?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43" name="Picture 3" descr="CDI Complete Logo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516" y="5733256"/>
            <a:ext cx="28797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85546791"/>
              </p:ext>
            </p:extLst>
          </p:nvPr>
        </p:nvGraphicFramePr>
        <p:xfrm>
          <a:off x="2843808" y="1197100"/>
          <a:ext cx="650438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3744416" cy="326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6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6303A71-AC3A-43F0-A37D-986004819D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E6303A71-AC3A-43F0-A37D-986004819D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E6303A71-AC3A-43F0-A37D-986004819D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3F8703-40EB-423F-BFF9-C846EF00A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013F8703-40EB-423F-BFF9-C846EF00A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013F8703-40EB-423F-BFF9-C846EF00A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CDI Complete Logo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5229225"/>
            <a:ext cx="3816350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71472" y="428604"/>
            <a:ext cx="8229600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1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CDI’s RP </a:t>
            </a:r>
            <a:r>
              <a:rPr lang="en-US" sz="41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Programme</a:t>
            </a:r>
            <a:r>
              <a:rPr lang="en-US" sz="36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Objectives</a:t>
            </a:r>
            <a:endParaRPr lang="en-US" sz="4100" b="1" dirty="0"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398468025"/>
              </p:ext>
            </p:extLst>
          </p:nvPr>
        </p:nvGraphicFramePr>
        <p:xfrm>
          <a:off x="323528" y="1196752"/>
          <a:ext cx="8424936" cy="4568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9022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1A62F69-9312-45DE-9849-5E99901AF2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graphicEl>
                                              <a:dgm id="{A1A62F69-9312-45DE-9849-5E99901AF2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BEBF2C4-9432-415E-AD4F-C2FAFB016E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graphicEl>
                                              <a:dgm id="{BBEBF2C4-9432-415E-AD4F-C2FAFB016E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00891D8-7728-4B61-8033-2827DE352E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>
                                            <p:graphicEl>
                                              <a:dgm id="{B00891D8-7728-4B61-8033-2827DE352E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068960"/>
            <a:ext cx="4320480" cy="32403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924944"/>
            <a:ext cx="3744416" cy="32607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4624"/>
            <a:ext cx="3648406" cy="27363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6631"/>
            <a:ext cx="4248472" cy="283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129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RP Programme Aims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392488"/>
          </a:xfrm>
        </p:spPr>
        <p:txBody>
          <a:bodyPr/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en-GB" sz="1800" dirty="0">
                <a:cs typeface="Arial" pitchFamily="34" charset="0"/>
              </a:rPr>
              <a:t>Improved interagency collaboration amongst frontline staff;</a:t>
            </a:r>
            <a:endParaRPr lang="en-IE" sz="1800" dirty="0"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IE" sz="1800" dirty="0">
                <a:cs typeface="Arial" pitchFamily="34" charset="0"/>
              </a:rPr>
              <a:t>Improved relationships between service providers and residents;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GB" sz="1800" dirty="0">
                <a:cs typeface="Arial" pitchFamily="34" charset="0"/>
              </a:rPr>
              <a:t>Increase in use of a common approach across sectors and disciplines;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IE" sz="1800" dirty="0">
                <a:cs typeface="Arial" pitchFamily="34" charset="0"/>
              </a:rPr>
              <a:t>Increased confidence of frontline staff in dealing with conflict situations;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IE" sz="1800" dirty="0">
                <a:cs typeface="Arial" pitchFamily="34" charset="0"/>
              </a:rPr>
              <a:t>Improved staff morale within participating organisations;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IE" sz="1800" dirty="0">
                <a:cs typeface="Arial" pitchFamily="34" charset="0"/>
              </a:rPr>
              <a:t>Increased satisfactory resolution of neighbourhood disputes in the Community Safety Initiative (CSI) Pilot Sites;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IE" sz="1800" dirty="0">
                <a:cs typeface="Arial" pitchFamily="34" charset="0"/>
              </a:rPr>
              <a:t>Increased reporting of anti-social behaviour and crime in the CSI Pilot Sites;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IE" sz="1800" dirty="0" smtClean="0">
                <a:cs typeface="Arial" pitchFamily="34" charset="0"/>
              </a:rPr>
              <a:t>Increased </a:t>
            </a:r>
            <a:r>
              <a:rPr lang="en-IE" sz="1800" dirty="0">
                <a:cs typeface="Arial" pitchFamily="34" charset="0"/>
              </a:rPr>
              <a:t>confidence amongst participating parents in </a:t>
            </a:r>
            <a:r>
              <a:rPr lang="en-IE" sz="1800" dirty="0" smtClean="0">
                <a:cs typeface="Arial" pitchFamily="34" charset="0"/>
              </a:rPr>
              <a:t>managing their </a:t>
            </a:r>
            <a:r>
              <a:rPr lang="en-IE" sz="1800" dirty="0">
                <a:cs typeface="Arial" pitchFamily="34" charset="0"/>
              </a:rPr>
              <a:t>children’s behaviour and being solution focused; </a:t>
            </a:r>
            <a:r>
              <a:rPr lang="en-IE" sz="1800" dirty="0" smtClean="0">
                <a:cs typeface="Arial" pitchFamily="34" charset="0"/>
              </a:rPr>
              <a:t>and</a:t>
            </a:r>
            <a:endParaRPr lang="en-IE" sz="1800" dirty="0"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IE" sz="1800" dirty="0">
                <a:cs typeface="Arial" pitchFamily="34" charset="0"/>
              </a:rPr>
              <a:t>Improved capacity amongst participating children and young people for dealing with conflict and managing problems</a:t>
            </a:r>
            <a:r>
              <a:rPr lang="en-IE" sz="1800" dirty="0" smtClean="0">
                <a:cs typeface="Arial" pitchFamily="34" charset="0"/>
              </a:rPr>
              <a:t>.</a:t>
            </a:r>
            <a:endParaRPr lang="en-IE" sz="1800" dirty="0" smtClean="0"/>
          </a:p>
          <a:p>
            <a:endParaRPr lang="en-IE" sz="1800" dirty="0" smtClean="0"/>
          </a:p>
        </p:txBody>
      </p:sp>
    </p:spTree>
    <p:extLst>
      <p:ext uri="{BB962C8B-B14F-4D97-AF65-F5344CB8AC3E}">
        <p14:creationId xmlns:p14="http://schemas.microsoft.com/office/powerpoint/2010/main" val="35553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What Did The RP Programme Do?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43" name="Picture 3" descr="CDI Complete Logo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589588"/>
            <a:ext cx="28797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46088" y="1576959"/>
            <a:ext cx="8229600" cy="4536504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IE" sz="2000" dirty="0">
                <a:cs typeface="Arial" pitchFamily="34" charset="0"/>
              </a:rPr>
              <a:t>RP training began in 2010 (as part of our CSI</a:t>
            </a:r>
            <a:r>
              <a:rPr lang="en-IE" sz="2000" dirty="0" smtClean="0">
                <a:cs typeface="Arial" pitchFamily="34" charset="0"/>
              </a:rPr>
              <a:t>);</a:t>
            </a:r>
            <a:endParaRPr lang="en-IE" sz="2000" dirty="0"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IE" sz="2000" dirty="0">
                <a:cs typeface="Arial" pitchFamily="34" charset="0"/>
              </a:rPr>
              <a:t>Training provided monthly;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IE" sz="2000" dirty="0">
                <a:cs typeface="Arial" pitchFamily="34" charset="0"/>
              </a:rPr>
              <a:t>Trainees drawn from all agencies working with children and young people as well as residents and young people themselves;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IE" sz="2000" dirty="0">
                <a:cs typeface="Arial" pitchFamily="34" charset="0"/>
              </a:rPr>
              <a:t>To </a:t>
            </a:r>
            <a:r>
              <a:rPr lang="en-IE" sz="2000" dirty="0" smtClean="0">
                <a:cs typeface="Arial" pitchFamily="34" charset="0"/>
              </a:rPr>
              <a:t>date (September 2013), just over 1,000 people trained, </a:t>
            </a:r>
            <a:r>
              <a:rPr lang="en-IE" sz="2000" dirty="0" smtClean="0"/>
              <a:t>including 1</a:t>
            </a:r>
            <a:r>
              <a:rPr lang="en-IE" sz="2000" b="1" dirty="0" smtClean="0"/>
              <a:t>09</a:t>
            </a:r>
            <a:r>
              <a:rPr lang="en-IE" sz="2000" dirty="0" smtClean="0"/>
              <a:t> </a:t>
            </a:r>
            <a:r>
              <a:rPr lang="en-IE" sz="2000" dirty="0"/>
              <a:t>young </a:t>
            </a:r>
            <a:r>
              <a:rPr lang="en-IE" sz="2000" dirty="0" smtClean="0"/>
              <a:t>people</a:t>
            </a:r>
            <a:r>
              <a:rPr lang="en-IE" sz="2000" dirty="0" smtClean="0">
                <a:cs typeface="Arial" pitchFamily="34" charset="0"/>
              </a:rPr>
              <a:t>;</a:t>
            </a:r>
            <a:endParaRPr lang="en-IE" sz="2000" dirty="0"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IE" sz="2000" dirty="0">
                <a:cs typeface="Arial" pitchFamily="34" charset="0"/>
              </a:rPr>
              <a:t>16 local trainers accredited;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IE" sz="2000" dirty="0" smtClean="0">
                <a:cs typeface="Arial" pitchFamily="34" charset="0"/>
              </a:rPr>
              <a:t>St</a:t>
            </a:r>
            <a:r>
              <a:rPr lang="en-IE" sz="2000" dirty="0">
                <a:cs typeface="Arial" pitchFamily="34" charset="0"/>
              </a:rPr>
              <a:t>. Marks Community School became the 1st RP organisation in Tallaght in October </a:t>
            </a:r>
            <a:r>
              <a:rPr lang="en-IE" sz="2000" dirty="0" smtClean="0">
                <a:cs typeface="Arial" pitchFamily="34" charset="0"/>
              </a:rPr>
              <a:t>2012;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IE" sz="2000" dirty="0" smtClean="0">
                <a:cs typeface="Arial" pitchFamily="34" charset="0"/>
              </a:rPr>
              <a:t>5 more RP organisations by December 2013;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IE" sz="2000" dirty="0" smtClean="0">
                <a:cs typeface="Arial" pitchFamily="34" charset="0"/>
              </a:rPr>
              <a:t>All Ireland Restorative Practice Strategic </a:t>
            </a:r>
            <a:r>
              <a:rPr lang="en-IE" sz="2000" dirty="0">
                <a:cs typeface="Arial" pitchFamily="34" charset="0"/>
              </a:rPr>
              <a:t>F</a:t>
            </a:r>
            <a:r>
              <a:rPr lang="en-IE" sz="2000" dirty="0" smtClean="0">
                <a:cs typeface="Arial" pitchFamily="34" charset="0"/>
              </a:rPr>
              <a:t>orum established.</a:t>
            </a:r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val="426568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34136" y="1196752"/>
            <a:ext cx="6009864" cy="1577200"/>
          </a:xfrm>
        </p:spPr>
        <p:txBody>
          <a:bodyPr/>
          <a:lstStyle/>
          <a:p>
            <a:pPr algn="ctr">
              <a:defRPr/>
            </a:pPr>
            <a:r>
              <a:rPr lang="en-IE" dirty="0" smtClean="0">
                <a:solidFill>
                  <a:srgbClr val="002060"/>
                </a:solidFill>
                <a:effectLst/>
              </a:rPr>
              <a:t>Evaluation</a:t>
            </a:r>
            <a:br>
              <a:rPr lang="en-IE" dirty="0" smtClean="0">
                <a:solidFill>
                  <a:srgbClr val="002060"/>
                </a:solidFill>
                <a:effectLst/>
              </a:rPr>
            </a:br>
            <a:r>
              <a:rPr lang="en-IE" dirty="0" smtClean="0">
                <a:solidFill>
                  <a:srgbClr val="002060"/>
                </a:solidFill>
                <a:effectLst/>
              </a:rPr>
              <a:t>2010-2012:</a:t>
            </a:r>
            <a:endParaRPr lang="en-US" dirty="0">
              <a:solidFill>
                <a:srgbClr val="002060"/>
              </a:solidFill>
              <a:effectLst/>
            </a:endParaRPr>
          </a:p>
        </p:txBody>
      </p:sp>
      <p:sp>
        <p:nvSpPr>
          <p:cNvPr id="12291" name="Content Placeholder 1"/>
          <p:cNvSpPr>
            <a:spLocks noGrp="1"/>
          </p:cNvSpPr>
          <p:nvPr>
            <p:ph type="body" idx="1"/>
          </p:nvPr>
        </p:nvSpPr>
        <p:spPr>
          <a:xfrm>
            <a:off x="4356100" y="2924175"/>
            <a:ext cx="4572000" cy="1800225"/>
          </a:xfrm>
        </p:spPr>
        <p:txBody>
          <a:bodyPr/>
          <a:lstStyle/>
          <a:p>
            <a:r>
              <a:rPr lang="en-IE" sz="2400" dirty="0" smtClean="0">
                <a:cs typeface="Arial" charset="0"/>
              </a:rPr>
              <a:t>By the Child and Family Research Centre,</a:t>
            </a:r>
          </a:p>
          <a:p>
            <a:r>
              <a:rPr lang="en-IE" sz="2400" dirty="0" smtClean="0">
                <a:cs typeface="Arial" charset="0"/>
              </a:rPr>
              <a:t>National University of Ireland, Galway.</a:t>
            </a:r>
          </a:p>
          <a:p>
            <a:endParaRPr lang="en-IE" dirty="0" smtClean="0">
              <a:latin typeface="Arial" charset="0"/>
              <a:cs typeface="Arial" charset="0"/>
            </a:endParaRPr>
          </a:p>
          <a:p>
            <a:endParaRPr lang="en-US" dirty="0" smtClean="0"/>
          </a:p>
        </p:txBody>
      </p:sp>
      <p:pic>
        <p:nvPicPr>
          <p:cNvPr id="12293" name="Picture 3" descr="CDI Complete Logo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654675"/>
            <a:ext cx="252095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68533"/>
            <a:ext cx="3240732" cy="46035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23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Main Impact Outcomes</a:t>
            </a:r>
            <a:endParaRPr lang="en-IE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1640152"/>
              </p:ext>
            </p:extLst>
          </p:nvPr>
        </p:nvGraphicFramePr>
        <p:xfrm>
          <a:off x="467544" y="134076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412" name="Picture 3" descr="CDI Complete Logo1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6026150"/>
            <a:ext cx="2416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99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575427-3F66-4B26-B287-94C8F4B5C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DB575427-3F66-4B26-B287-94C8F4B5C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DB575427-3F66-4B26-B287-94C8F4B5C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8C74E8-6F04-435D-9C3F-286B8FE3D8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098C74E8-6F04-435D-9C3F-286B8FE3D8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098C74E8-6F04-435D-9C3F-286B8FE3D8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CAED50-51CB-45F8-89EC-A62FFC88D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03CAED50-51CB-45F8-89EC-A62FFC88D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03CAED50-51CB-45F8-89EC-A62FFC88D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F0B2602-1160-4DC9-BDF4-5BD5FC7B67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AF0B2602-1160-4DC9-BDF4-5BD5FC7B67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AF0B2602-1160-4DC9-BDF4-5BD5FC7B67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A8D218-9467-4BDB-96A8-30B2FD321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9AA8D218-9467-4BDB-96A8-30B2FD321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9AA8D218-9467-4BDB-96A8-30B2FD321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969</Words>
  <Application>Microsoft Office PowerPoint</Application>
  <PresentationFormat>On-screen Show (4:3)</PresentationFormat>
  <Paragraphs>126</Paragraphs>
  <Slides>20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Concourse</vt:lpstr>
      <vt:lpstr>Restorative Practices In Action: A Practical Approach for Conflict Resolution in Organisations</vt:lpstr>
      <vt:lpstr>About CDI</vt:lpstr>
      <vt:lpstr>What is Restorative Practice?</vt:lpstr>
      <vt:lpstr>PowerPoint Presentation</vt:lpstr>
      <vt:lpstr>PowerPoint Presentation</vt:lpstr>
      <vt:lpstr>RP Programme Aims</vt:lpstr>
      <vt:lpstr>What Did The RP Programme Do?</vt:lpstr>
      <vt:lpstr>Evaluation 2010-2012:</vt:lpstr>
      <vt:lpstr>Main Impact Outcomes</vt:lpstr>
      <vt:lpstr>Main Impact Outcomes</vt:lpstr>
      <vt:lpstr>Restorative Practices Continuum</vt:lpstr>
      <vt:lpstr>RP Processes</vt:lpstr>
      <vt:lpstr>RP Can….</vt:lpstr>
      <vt:lpstr>RP is not……</vt:lpstr>
      <vt:lpstr>Affirmative Language</vt:lpstr>
      <vt:lpstr>PowerPoint Presentation</vt:lpstr>
      <vt:lpstr>PowerPoint Presentation</vt:lpstr>
      <vt:lpstr>PowerPoint Presentation</vt:lpstr>
      <vt:lpstr>PowerPoint Presentation</vt:lpstr>
      <vt:lpstr>Any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Safety Iniative</dc:title>
  <dc:creator>Claire Casey</dc:creator>
  <cp:lastModifiedBy>TWCDI-Admin2</cp:lastModifiedBy>
  <cp:revision>51</cp:revision>
  <dcterms:created xsi:type="dcterms:W3CDTF">2013-05-15T04:33:19Z</dcterms:created>
  <dcterms:modified xsi:type="dcterms:W3CDTF">2014-04-04T12:03:59Z</dcterms:modified>
</cp:coreProperties>
</file>