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68" r:id="rId4"/>
    <p:sldId id="260" r:id="rId5"/>
    <p:sldId id="278" r:id="rId6"/>
    <p:sldId id="271" r:id="rId7"/>
    <p:sldId id="262" r:id="rId8"/>
    <p:sldId id="263" r:id="rId9"/>
    <p:sldId id="276" r:id="rId10"/>
    <p:sldId id="27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CD2BB-ED49-4101-BDC1-DBA9E3E13D3A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BCA12-2A13-4201-B7F4-B58FB976642C}">
      <dgm:prSet phldrT="[Text]" custT="1"/>
      <dgm:spPr/>
      <dgm:t>
        <a:bodyPr/>
        <a:lstStyle/>
        <a:p>
          <a:r>
            <a:rPr lang="en-IE" sz="2000" dirty="0" smtClean="0">
              <a:latin typeface="+mn-lt"/>
              <a:cs typeface="Arial" pitchFamily="34" charset="0"/>
            </a:rPr>
            <a:t>To create a Restorative Community in Tallaght West </a:t>
          </a:r>
          <a:endParaRPr lang="en-GB" sz="2000" b="0" dirty="0">
            <a:solidFill>
              <a:schemeClr val="bg1"/>
            </a:solidFill>
            <a:latin typeface="+mn-lt"/>
          </a:endParaRPr>
        </a:p>
      </dgm:t>
    </dgm:pt>
    <dgm:pt modelId="{A0EA74C1-C1F9-476A-98FB-96B0FFF07D9F}" type="parTrans" cxnId="{DB4B16AC-AEEC-448A-94AF-3B03C0391CC6}">
      <dgm:prSet/>
      <dgm:spPr/>
      <dgm:t>
        <a:bodyPr/>
        <a:lstStyle/>
        <a:p>
          <a:endParaRPr lang="en-GB"/>
        </a:p>
      </dgm:t>
    </dgm:pt>
    <dgm:pt modelId="{ED327C8B-32E7-4E9E-A5AF-BACDBA22CEA7}" type="sibTrans" cxnId="{DB4B16AC-AEEC-448A-94AF-3B03C0391CC6}">
      <dgm:prSet/>
      <dgm:spPr/>
      <dgm:t>
        <a:bodyPr/>
        <a:lstStyle/>
        <a:p>
          <a:endParaRPr lang="en-GB"/>
        </a:p>
      </dgm:t>
    </dgm:pt>
    <dgm:pt modelId="{1BA4E5DB-F2F7-43B8-B8C5-96CD739A7F63}">
      <dgm:prSet phldrT="[Text]" custT="1"/>
      <dgm:spPr/>
      <dgm:t>
        <a:bodyPr/>
        <a:lstStyle/>
        <a:p>
          <a:r>
            <a:rPr lang="en-IE" sz="2000" dirty="0" smtClean="0">
              <a:latin typeface="+mn-lt"/>
              <a:cs typeface="Arial" pitchFamily="34" charset="0"/>
            </a:rPr>
            <a:t>The delivery of training in RP to key stakeholders with responsibility for children and young people</a:t>
          </a:r>
          <a:endParaRPr lang="en-GB" sz="2000" dirty="0">
            <a:solidFill>
              <a:schemeClr val="bg1"/>
            </a:solidFill>
            <a:latin typeface="+mn-lt"/>
          </a:endParaRPr>
        </a:p>
      </dgm:t>
    </dgm:pt>
    <dgm:pt modelId="{3CF70EC8-CC97-4D21-854F-9B30DA897143}" type="parTrans" cxnId="{8AAC8CF8-A802-407F-B4D9-F11862FC55DC}">
      <dgm:prSet/>
      <dgm:spPr/>
      <dgm:t>
        <a:bodyPr/>
        <a:lstStyle/>
        <a:p>
          <a:endParaRPr lang="en-GB"/>
        </a:p>
      </dgm:t>
    </dgm:pt>
    <dgm:pt modelId="{D5B13874-EF2C-41B4-BAB0-9780F7007B00}" type="sibTrans" cxnId="{8AAC8CF8-A802-407F-B4D9-F11862FC55DC}">
      <dgm:prSet/>
      <dgm:spPr/>
      <dgm:t>
        <a:bodyPr/>
        <a:lstStyle/>
        <a:p>
          <a:endParaRPr lang="en-GB"/>
        </a:p>
      </dgm:t>
    </dgm:pt>
    <dgm:pt modelId="{298A6796-DCBB-4EEB-B5E6-8DDD554ADE63}">
      <dgm:prSet phldrT="[Text]" custT="1"/>
      <dgm:spPr/>
      <dgm:t>
        <a:bodyPr/>
        <a:lstStyle/>
        <a:p>
          <a:r>
            <a:rPr lang="en-IE" sz="1800" dirty="0" smtClean="0">
              <a:latin typeface="+mn-lt"/>
              <a:cs typeface="Arial" pitchFamily="34" charset="0"/>
            </a:rPr>
            <a:t>Training of </a:t>
          </a:r>
          <a:r>
            <a:rPr lang="en-IE" sz="1800" dirty="0" smtClean="0">
              <a:latin typeface="+mn-lt"/>
              <a:cs typeface="Arial" pitchFamily="34" charset="0"/>
            </a:rPr>
            <a:t>local </a:t>
          </a:r>
          <a:r>
            <a:rPr lang="en-IE" sz="1800" dirty="0" smtClean="0">
              <a:latin typeface="+mn-lt"/>
              <a:cs typeface="Arial" pitchFamily="34" charset="0"/>
            </a:rPr>
            <a:t>trainers </a:t>
          </a:r>
          <a:r>
            <a:rPr lang="en-IE" sz="1800" dirty="0" smtClean="0">
              <a:latin typeface="+mn-lt"/>
              <a:cs typeface="Arial" pitchFamily="34" charset="0"/>
            </a:rPr>
            <a:t>and support to organisations and people seeking to work restoratively</a:t>
          </a:r>
          <a:endParaRPr lang="en-GB" sz="1800" dirty="0">
            <a:solidFill>
              <a:schemeClr val="bg1"/>
            </a:solidFill>
            <a:latin typeface="+mn-lt"/>
          </a:endParaRPr>
        </a:p>
      </dgm:t>
    </dgm:pt>
    <dgm:pt modelId="{4EFE0859-EBB2-4485-AC33-24942FFE5ECC}" type="parTrans" cxnId="{C382B73E-655D-46CF-A35E-095A8A18847A}">
      <dgm:prSet/>
      <dgm:spPr/>
      <dgm:t>
        <a:bodyPr/>
        <a:lstStyle/>
        <a:p>
          <a:endParaRPr lang="en-GB"/>
        </a:p>
      </dgm:t>
    </dgm:pt>
    <dgm:pt modelId="{2A08CFEC-F22F-4226-BD49-3594C8298526}" type="sibTrans" cxnId="{C382B73E-655D-46CF-A35E-095A8A18847A}">
      <dgm:prSet/>
      <dgm:spPr/>
      <dgm:t>
        <a:bodyPr/>
        <a:lstStyle/>
        <a:p>
          <a:endParaRPr lang="en-GB"/>
        </a:p>
      </dgm:t>
    </dgm:pt>
    <dgm:pt modelId="{FE28ADBB-6DAA-43B9-A018-150932E7F82E}" type="pres">
      <dgm:prSet presAssocID="{54DCD2BB-ED49-4101-BDC1-DBA9E3E13D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A62F69-9312-45DE-9849-5E99901AF26E}" type="pres">
      <dgm:prSet presAssocID="{3A3BCA12-2A13-4201-B7F4-B58FB976642C}" presName="Name5" presStyleLbl="vennNode1" presStyleIdx="0" presStyleCnt="3" custScaleX="119899" custScaleY="1125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F9AF0E-9F19-4548-8730-BE785B88A8C5}" type="pres">
      <dgm:prSet presAssocID="{ED327C8B-32E7-4E9E-A5AF-BACDBA22CEA7}" presName="space" presStyleCnt="0"/>
      <dgm:spPr/>
    </dgm:pt>
    <dgm:pt modelId="{BBEBF2C4-9432-415E-AD4F-C2FAFB016E85}" type="pres">
      <dgm:prSet presAssocID="{1BA4E5DB-F2F7-43B8-B8C5-96CD739A7F63}" presName="Name5" presStyleLbl="vennNode1" presStyleIdx="1" presStyleCnt="3" custScaleX="142203" custScaleY="1241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1C52C8-C71B-4AA5-95C3-3B81B7EA756F}" type="pres">
      <dgm:prSet presAssocID="{D5B13874-EF2C-41B4-BAB0-9780F7007B00}" presName="space" presStyleCnt="0"/>
      <dgm:spPr/>
    </dgm:pt>
    <dgm:pt modelId="{B00891D8-7728-4B61-8033-2827DE352E14}" type="pres">
      <dgm:prSet presAssocID="{298A6796-DCBB-4EEB-B5E6-8DDD554ADE63}" presName="Name5" presStyleLbl="vennNode1" presStyleIdx="2" presStyleCnt="3" custScaleX="119209" custScaleY="1208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82B73E-655D-46CF-A35E-095A8A18847A}" srcId="{54DCD2BB-ED49-4101-BDC1-DBA9E3E13D3A}" destId="{298A6796-DCBB-4EEB-B5E6-8DDD554ADE63}" srcOrd="2" destOrd="0" parTransId="{4EFE0859-EBB2-4485-AC33-24942FFE5ECC}" sibTransId="{2A08CFEC-F22F-4226-BD49-3594C8298526}"/>
    <dgm:cxn modelId="{F84165DF-277E-4D7C-99DA-BBF2DA789759}" type="presOf" srcId="{1BA4E5DB-F2F7-43B8-B8C5-96CD739A7F63}" destId="{BBEBF2C4-9432-415E-AD4F-C2FAFB016E85}" srcOrd="0" destOrd="0" presId="urn:microsoft.com/office/officeart/2005/8/layout/venn3"/>
    <dgm:cxn modelId="{2A4C3A38-401E-41FE-9F24-AD28C466ABD1}" type="presOf" srcId="{3A3BCA12-2A13-4201-B7F4-B58FB976642C}" destId="{A1A62F69-9312-45DE-9849-5E99901AF26E}" srcOrd="0" destOrd="0" presId="urn:microsoft.com/office/officeart/2005/8/layout/venn3"/>
    <dgm:cxn modelId="{1CCE1DFD-346C-4C96-B362-26416A603F12}" type="presOf" srcId="{54DCD2BB-ED49-4101-BDC1-DBA9E3E13D3A}" destId="{FE28ADBB-6DAA-43B9-A018-150932E7F82E}" srcOrd="0" destOrd="0" presId="urn:microsoft.com/office/officeart/2005/8/layout/venn3"/>
    <dgm:cxn modelId="{4EB099BC-5314-4461-B751-93AEB7F9C180}" type="presOf" srcId="{298A6796-DCBB-4EEB-B5E6-8DDD554ADE63}" destId="{B00891D8-7728-4B61-8033-2827DE352E14}" srcOrd="0" destOrd="0" presId="urn:microsoft.com/office/officeart/2005/8/layout/venn3"/>
    <dgm:cxn modelId="{DB4B16AC-AEEC-448A-94AF-3B03C0391CC6}" srcId="{54DCD2BB-ED49-4101-BDC1-DBA9E3E13D3A}" destId="{3A3BCA12-2A13-4201-B7F4-B58FB976642C}" srcOrd="0" destOrd="0" parTransId="{A0EA74C1-C1F9-476A-98FB-96B0FFF07D9F}" sibTransId="{ED327C8B-32E7-4E9E-A5AF-BACDBA22CEA7}"/>
    <dgm:cxn modelId="{8AAC8CF8-A802-407F-B4D9-F11862FC55DC}" srcId="{54DCD2BB-ED49-4101-BDC1-DBA9E3E13D3A}" destId="{1BA4E5DB-F2F7-43B8-B8C5-96CD739A7F63}" srcOrd="1" destOrd="0" parTransId="{3CF70EC8-CC97-4D21-854F-9B30DA897143}" sibTransId="{D5B13874-EF2C-41B4-BAB0-9780F7007B00}"/>
    <dgm:cxn modelId="{E8EBBEF9-A31D-4635-9F63-F5A1BB056F3C}" type="presParOf" srcId="{FE28ADBB-6DAA-43B9-A018-150932E7F82E}" destId="{A1A62F69-9312-45DE-9849-5E99901AF26E}" srcOrd="0" destOrd="0" presId="urn:microsoft.com/office/officeart/2005/8/layout/venn3"/>
    <dgm:cxn modelId="{403DD0E3-C8FB-45C4-8DE2-8D49B365336C}" type="presParOf" srcId="{FE28ADBB-6DAA-43B9-A018-150932E7F82E}" destId="{CAF9AF0E-9F19-4548-8730-BE785B88A8C5}" srcOrd="1" destOrd="0" presId="urn:microsoft.com/office/officeart/2005/8/layout/venn3"/>
    <dgm:cxn modelId="{676EE7CB-4619-47C5-912F-FB5B24C55558}" type="presParOf" srcId="{FE28ADBB-6DAA-43B9-A018-150932E7F82E}" destId="{BBEBF2C4-9432-415E-AD4F-C2FAFB016E85}" srcOrd="2" destOrd="0" presId="urn:microsoft.com/office/officeart/2005/8/layout/venn3"/>
    <dgm:cxn modelId="{4BE671C5-BD0C-4677-A1B0-1B84052F35A7}" type="presParOf" srcId="{FE28ADBB-6DAA-43B9-A018-150932E7F82E}" destId="{C31C52C8-C71B-4AA5-95C3-3B81B7EA756F}" srcOrd="3" destOrd="0" presId="urn:microsoft.com/office/officeart/2005/8/layout/venn3"/>
    <dgm:cxn modelId="{4FF186B7-D31C-4DE1-8BC7-DFE01E4EFC88}" type="presParOf" srcId="{FE28ADBB-6DAA-43B9-A018-150932E7F82E}" destId="{B00891D8-7728-4B61-8033-2827DE352E1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63EFE-BE07-4F89-8D0B-7EE80D2C09A7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7A9C6-ECD2-4DEF-B779-E0657E08D143}">
      <dgm:prSet phldrT="[Text]" custT="1"/>
      <dgm:spPr/>
      <dgm:t>
        <a:bodyPr/>
        <a:lstStyle/>
        <a:p>
          <a:r>
            <a:rPr lang="en-IE" sz="1800" b="1" dirty="0" smtClean="0">
              <a:latin typeface="+mn-lt"/>
              <a:cs typeface="Arial" pitchFamily="34" charset="0"/>
            </a:rPr>
            <a:t>Frequent use of Restorative Practice</a:t>
          </a:r>
          <a:endParaRPr lang="en-GB" sz="1800" dirty="0">
            <a:latin typeface="+mn-lt"/>
          </a:endParaRPr>
        </a:p>
      </dgm:t>
    </dgm:pt>
    <dgm:pt modelId="{9F23991E-C92E-4225-A710-55B67477E14C}" type="parTrans" cxnId="{9F96DD74-7221-4FA0-94A2-2826AE56CC60}">
      <dgm:prSet/>
      <dgm:spPr/>
      <dgm:t>
        <a:bodyPr/>
        <a:lstStyle/>
        <a:p>
          <a:endParaRPr lang="en-GB"/>
        </a:p>
      </dgm:t>
    </dgm:pt>
    <dgm:pt modelId="{4BC3C85E-67D4-404C-962E-5A2E44F2E56E}" type="sibTrans" cxnId="{9F96DD74-7221-4FA0-94A2-2826AE56CC60}">
      <dgm:prSet/>
      <dgm:spPr/>
      <dgm:t>
        <a:bodyPr/>
        <a:lstStyle/>
        <a:p>
          <a:endParaRPr lang="en-GB"/>
        </a:p>
      </dgm:t>
    </dgm:pt>
    <dgm:pt modelId="{C13BF66E-10A8-40F6-AF71-89F283DD871A}">
      <dgm:prSet phldrT="[Text]" custT="1"/>
      <dgm:spPr/>
      <dgm:t>
        <a:bodyPr/>
        <a:lstStyle/>
        <a:p>
          <a:r>
            <a:rPr lang="en-IE" sz="1800" dirty="0" smtClean="0">
              <a:latin typeface="+mn-lt"/>
              <a:cs typeface="Arial" pitchFamily="34" charset="0"/>
            </a:rPr>
            <a:t>75% have experienced others using Restorative Practice in work, school and community</a:t>
          </a:r>
          <a:endParaRPr lang="en-GB" sz="1800" dirty="0">
            <a:latin typeface="+mn-lt"/>
          </a:endParaRPr>
        </a:p>
      </dgm:t>
    </dgm:pt>
    <dgm:pt modelId="{5BD29EB1-ECFC-4D4A-B84F-EE37D18366F2}" type="parTrans" cxnId="{ED20D22B-1DF8-41A5-A39A-6E3540FAF844}">
      <dgm:prSet/>
      <dgm:spPr/>
      <dgm:t>
        <a:bodyPr/>
        <a:lstStyle/>
        <a:p>
          <a:endParaRPr lang="en-GB"/>
        </a:p>
      </dgm:t>
    </dgm:pt>
    <dgm:pt modelId="{FE353EEB-3EEA-400D-9A79-B47A5908186E}" type="sibTrans" cxnId="{ED20D22B-1DF8-41A5-A39A-6E3540FAF844}">
      <dgm:prSet/>
      <dgm:spPr/>
      <dgm:t>
        <a:bodyPr/>
        <a:lstStyle/>
        <a:p>
          <a:endParaRPr lang="en-GB"/>
        </a:p>
      </dgm:t>
    </dgm:pt>
    <dgm:pt modelId="{4F3DC381-C706-49FC-9D95-603FA2BE911C}">
      <dgm:prSet phldrT="[Text]" custT="1"/>
      <dgm:spPr/>
      <dgm:t>
        <a:bodyPr/>
        <a:lstStyle/>
        <a:p>
          <a:r>
            <a:rPr lang="en-IE" sz="1800" dirty="0" smtClean="0">
              <a:latin typeface="+mn-lt"/>
              <a:cs typeface="Arial" pitchFamily="34" charset="0"/>
            </a:rPr>
            <a:t>87% better management of conflict</a:t>
          </a:r>
          <a:endParaRPr lang="en-GB" sz="1800" dirty="0">
            <a:latin typeface="+mn-lt"/>
          </a:endParaRPr>
        </a:p>
      </dgm:t>
    </dgm:pt>
    <dgm:pt modelId="{4F3C7E40-E552-4DD7-A9C7-715A62CFF88D}" type="parTrans" cxnId="{5391D941-498F-48D1-BF1D-8176B441778A}">
      <dgm:prSet/>
      <dgm:spPr/>
      <dgm:t>
        <a:bodyPr/>
        <a:lstStyle/>
        <a:p>
          <a:endParaRPr lang="en-GB"/>
        </a:p>
      </dgm:t>
    </dgm:pt>
    <dgm:pt modelId="{BF010513-90BA-46B7-936B-1280B5FC47BC}" type="sibTrans" cxnId="{5391D941-498F-48D1-BF1D-8176B441778A}">
      <dgm:prSet/>
      <dgm:spPr/>
      <dgm:t>
        <a:bodyPr/>
        <a:lstStyle/>
        <a:p>
          <a:endParaRPr lang="en-GB"/>
        </a:p>
      </dgm:t>
    </dgm:pt>
    <dgm:pt modelId="{698524D8-C4AB-447E-954C-3E7FAE812692}">
      <dgm:prSet custT="1"/>
      <dgm:spPr/>
      <dgm:t>
        <a:bodyPr/>
        <a:lstStyle/>
        <a:p>
          <a:r>
            <a:rPr lang="en-IE" sz="1600" dirty="0" smtClean="0">
              <a:latin typeface="+mn-lt"/>
              <a:cs typeface="Arial" pitchFamily="34" charset="0"/>
            </a:rPr>
            <a:t>55% work;              </a:t>
          </a:r>
          <a:endParaRPr lang="en-IE" sz="1600" dirty="0">
            <a:latin typeface="+mn-lt"/>
            <a:cs typeface="Arial" pitchFamily="34" charset="0"/>
          </a:endParaRPr>
        </a:p>
      </dgm:t>
    </dgm:pt>
    <dgm:pt modelId="{0564A678-37E4-404F-8F46-9386376D9151}" type="parTrans" cxnId="{BEDA817F-46BB-424A-941E-6507CFE796AA}">
      <dgm:prSet/>
      <dgm:spPr/>
      <dgm:t>
        <a:bodyPr/>
        <a:lstStyle/>
        <a:p>
          <a:endParaRPr lang="en-IE"/>
        </a:p>
      </dgm:t>
    </dgm:pt>
    <dgm:pt modelId="{CF5DA121-FB0D-41D9-BDF9-0841C2824D93}" type="sibTrans" cxnId="{BEDA817F-46BB-424A-941E-6507CFE796AA}">
      <dgm:prSet/>
      <dgm:spPr/>
      <dgm:t>
        <a:bodyPr/>
        <a:lstStyle/>
        <a:p>
          <a:endParaRPr lang="en-IE"/>
        </a:p>
      </dgm:t>
    </dgm:pt>
    <dgm:pt modelId="{0D47430F-A03D-4E74-879D-3C5AC4E0B65D}">
      <dgm:prSet custT="1"/>
      <dgm:spPr/>
      <dgm:t>
        <a:bodyPr/>
        <a:lstStyle/>
        <a:p>
          <a:r>
            <a:rPr lang="en-IE" sz="1600" dirty="0" smtClean="0">
              <a:latin typeface="+mn-lt"/>
              <a:cs typeface="Arial" pitchFamily="34" charset="0"/>
            </a:rPr>
            <a:t>46% School;                     </a:t>
          </a:r>
          <a:endParaRPr lang="en-IE" sz="1600" dirty="0">
            <a:latin typeface="+mn-lt"/>
            <a:cs typeface="Arial" pitchFamily="34" charset="0"/>
          </a:endParaRPr>
        </a:p>
      </dgm:t>
    </dgm:pt>
    <dgm:pt modelId="{B3473B58-A904-4EF5-9557-FB11E71922B6}" type="parTrans" cxnId="{D5F63201-6C1F-46DD-94B5-F48632E90EB2}">
      <dgm:prSet/>
      <dgm:spPr/>
      <dgm:t>
        <a:bodyPr/>
        <a:lstStyle/>
        <a:p>
          <a:endParaRPr lang="en-IE"/>
        </a:p>
      </dgm:t>
    </dgm:pt>
    <dgm:pt modelId="{00214D79-7DB6-483D-9980-F4C7A22840EA}" type="sibTrans" cxnId="{D5F63201-6C1F-46DD-94B5-F48632E90EB2}">
      <dgm:prSet/>
      <dgm:spPr/>
      <dgm:t>
        <a:bodyPr/>
        <a:lstStyle/>
        <a:p>
          <a:endParaRPr lang="en-IE"/>
        </a:p>
      </dgm:t>
    </dgm:pt>
    <dgm:pt modelId="{6841E92D-12A3-4863-B312-87D0B6A501EC}">
      <dgm:prSet custT="1"/>
      <dgm:spPr/>
      <dgm:t>
        <a:bodyPr/>
        <a:lstStyle/>
        <a:p>
          <a:r>
            <a:rPr lang="en-IE" sz="1600" dirty="0" smtClean="0">
              <a:latin typeface="+mn-lt"/>
              <a:cs typeface="Arial" pitchFamily="34" charset="0"/>
            </a:rPr>
            <a:t>41% community.</a:t>
          </a:r>
          <a:endParaRPr lang="en-IE" sz="1600" dirty="0">
            <a:latin typeface="+mn-lt"/>
          </a:endParaRPr>
        </a:p>
      </dgm:t>
    </dgm:pt>
    <dgm:pt modelId="{9DCE04A9-973C-4F91-8D62-72BF24D3F59D}" type="parTrans" cxnId="{E54F3BAA-66C5-4337-A249-CD70F9A8A2D2}">
      <dgm:prSet/>
      <dgm:spPr/>
      <dgm:t>
        <a:bodyPr/>
        <a:lstStyle/>
        <a:p>
          <a:endParaRPr lang="en-IE"/>
        </a:p>
      </dgm:t>
    </dgm:pt>
    <dgm:pt modelId="{E774D36A-F263-4C6F-B57D-0EDA2995B656}" type="sibTrans" cxnId="{E54F3BAA-66C5-4337-A249-CD70F9A8A2D2}">
      <dgm:prSet/>
      <dgm:spPr/>
      <dgm:t>
        <a:bodyPr/>
        <a:lstStyle/>
        <a:p>
          <a:endParaRPr lang="en-IE"/>
        </a:p>
      </dgm:t>
    </dgm:pt>
    <dgm:pt modelId="{E5A267D7-B264-4153-884B-28AA0A8C5545}" type="pres">
      <dgm:prSet presAssocID="{EC163EFE-BE07-4F89-8D0B-7EE80D2C09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B196C8-63AA-4C03-81FB-83F23BA9570B}" type="pres">
      <dgm:prSet presAssocID="{EC163EFE-BE07-4F89-8D0B-7EE80D2C09A7}" presName="dummyMaxCanvas" presStyleCnt="0">
        <dgm:presLayoutVars/>
      </dgm:prSet>
      <dgm:spPr/>
    </dgm:pt>
    <dgm:pt modelId="{DB575427-3F66-4B26-B287-94C8F4B5C307}" type="pres">
      <dgm:prSet presAssocID="{EC163EFE-BE07-4F89-8D0B-7EE80D2C09A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3CAED50-51CB-45F8-89EC-A62FFC88D59E}" type="pres">
      <dgm:prSet presAssocID="{EC163EFE-BE07-4F89-8D0B-7EE80D2C09A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AA8D218-9467-4BDB-96A8-30B2FD32174E}" type="pres">
      <dgm:prSet presAssocID="{EC163EFE-BE07-4F89-8D0B-7EE80D2C09A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8C74E8-6F04-435D-9C3F-286B8FE3D88A}" type="pres">
      <dgm:prSet presAssocID="{EC163EFE-BE07-4F89-8D0B-7EE80D2C09A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F0B2602-1160-4DC9-BDF4-5BD5FC7B67D4}" type="pres">
      <dgm:prSet presAssocID="{EC163EFE-BE07-4F89-8D0B-7EE80D2C09A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72D083-333B-44EB-89A0-033D8E7AB716}" type="pres">
      <dgm:prSet presAssocID="{EC163EFE-BE07-4F89-8D0B-7EE80D2C09A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14A4E79-D4DD-43AB-AB95-9402B60A87A3}" type="pres">
      <dgm:prSet presAssocID="{EC163EFE-BE07-4F89-8D0B-7EE80D2C09A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8CFB6E6-FA11-4642-ADA9-D0FCE8679C4C}" type="pres">
      <dgm:prSet presAssocID="{EC163EFE-BE07-4F89-8D0B-7EE80D2C09A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F6D9AC7-A509-42BA-8F3D-E4E0711DC23A}" type="presOf" srcId="{4F3DC381-C706-49FC-9D95-603FA2BE911C}" destId="{28CFB6E6-FA11-4642-ADA9-D0FCE8679C4C}" srcOrd="1" destOrd="0" presId="urn:microsoft.com/office/officeart/2005/8/layout/vProcess5"/>
    <dgm:cxn modelId="{8DE15107-9F04-4534-81E8-B09A07525E8C}" type="presOf" srcId="{3FB7A9C6-ECD2-4DEF-B779-E0657E08D143}" destId="{DB575427-3F66-4B26-B287-94C8F4B5C307}" srcOrd="0" destOrd="0" presId="urn:microsoft.com/office/officeart/2005/8/layout/vProcess5"/>
    <dgm:cxn modelId="{CF776AC0-94B0-437D-908A-57140FABB8C3}" type="presOf" srcId="{6841E92D-12A3-4863-B312-87D0B6A501EC}" destId="{6272D083-333B-44EB-89A0-033D8E7AB716}" srcOrd="1" destOrd="3" presId="urn:microsoft.com/office/officeart/2005/8/layout/vProcess5"/>
    <dgm:cxn modelId="{ED20D22B-1DF8-41A5-A39A-6E3540FAF844}" srcId="{EC163EFE-BE07-4F89-8D0B-7EE80D2C09A7}" destId="{C13BF66E-10A8-40F6-AF71-89F283DD871A}" srcOrd="1" destOrd="0" parTransId="{5BD29EB1-ECFC-4D4A-B84F-EE37D18366F2}" sibTransId="{FE353EEB-3EEA-400D-9A79-B47A5908186E}"/>
    <dgm:cxn modelId="{39654FD8-0D1E-470F-BB1F-E04639C837D1}" type="presOf" srcId="{698524D8-C4AB-447E-954C-3E7FAE812692}" destId="{DB575427-3F66-4B26-B287-94C8F4B5C307}" srcOrd="0" destOrd="1" presId="urn:microsoft.com/office/officeart/2005/8/layout/vProcess5"/>
    <dgm:cxn modelId="{757080EC-E462-470A-9A59-3319216118C2}" type="presOf" srcId="{C13BF66E-10A8-40F6-AF71-89F283DD871A}" destId="{214A4E79-D4DD-43AB-AB95-9402B60A87A3}" srcOrd="1" destOrd="0" presId="urn:microsoft.com/office/officeart/2005/8/layout/vProcess5"/>
    <dgm:cxn modelId="{32C664A0-F214-4F73-A68F-C9FC9418E11C}" type="presOf" srcId="{0D47430F-A03D-4E74-879D-3C5AC4E0B65D}" destId="{DB575427-3F66-4B26-B287-94C8F4B5C307}" srcOrd="0" destOrd="2" presId="urn:microsoft.com/office/officeart/2005/8/layout/vProcess5"/>
    <dgm:cxn modelId="{BF731E94-5135-4C7E-8F34-6ACF31FD5F7C}" type="presOf" srcId="{698524D8-C4AB-447E-954C-3E7FAE812692}" destId="{6272D083-333B-44EB-89A0-033D8E7AB716}" srcOrd="1" destOrd="1" presId="urn:microsoft.com/office/officeart/2005/8/layout/vProcess5"/>
    <dgm:cxn modelId="{15A3924D-9C5D-4350-9C02-F66208B3FB00}" type="presOf" srcId="{4BC3C85E-67D4-404C-962E-5A2E44F2E56E}" destId="{098C74E8-6F04-435D-9C3F-286B8FE3D88A}" srcOrd="0" destOrd="0" presId="urn:microsoft.com/office/officeart/2005/8/layout/vProcess5"/>
    <dgm:cxn modelId="{C202A453-EAA5-4F00-AC12-4AAB2F1EBEA8}" type="presOf" srcId="{EC163EFE-BE07-4F89-8D0B-7EE80D2C09A7}" destId="{E5A267D7-B264-4153-884B-28AA0A8C5545}" srcOrd="0" destOrd="0" presId="urn:microsoft.com/office/officeart/2005/8/layout/vProcess5"/>
    <dgm:cxn modelId="{5391D941-498F-48D1-BF1D-8176B441778A}" srcId="{EC163EFE-BE07-4F89-8D0B-7EE80D2C09A7}" destId="{4F3DC381-C706-49FC-9D95-603FA2BE911C}" srcOrd="2" destOrd="0" parTransId="{4F3C7E40-E552-4DD7-A9C7-715A62CFF88D}" sibTransId="{BF010513-90BA-46B7-936B-1280B5FC47BC}"/>
    <dgm:cxn modelId="{30C0EB73-BFAE-4DD4-A2DF-2BF215A9AC3C}" type="presOf" srcId="{C13BF66E-10A8-40F6-AF71-89F283DD871A}" destId="{03CAED50-51CB-45F8-89EC-A62FFC88D59E}" srcOrd="0" destOrd="0" presId="urn:microsoft.com/office/officeart/2005/8/layout/vProcess5"/>
    <dgm:cxn modelId="{1B85D0D7-0FA9-439C-B134-16A7C8EC75BA}" type="presOf" srcId="{0D47430F-A03D-4E74-879D-3C5AC4E0B65D}" destId="{6272D083-333B-44EB-89A0-033D8E7AB716}" srcOrd="1" destOrd="2" presId="urn:microsoft.com/office/officeart/2005/8/layout/vProcess5"/>
    <dgm:cxn modelId="{E63024A1-CCC2-43FD-82DF-02BF0B3CAD43}" type="presOf" srcId="{3FB7A9C6-ECD2-4DEF-B779-E0657E08D143}" destId="{6272D083-333B-44EB-89A0-033D8E7AB716}" srcOrd="1" destOrd="0" presId="urn:microsoft.com/office/officeart/2005/8/layout/vProcess5"/>
    <dgm:cxn modelId="{C979FB99-7656-4F96-9F78-3AB48CF43C0B}" type="presOf" srcId="{4F3DC381-C706-49FC-9D95-603FA2BE911C}" destId="{9AA8D218-9467-4BDB-96A8-30B2FD32174E}" srcOrd="0" destOrd="0" presId="urn:microsoft.com/office/officeart/2005/8/layout/vProcess5"/>
    <dgm:cxn modelId="{9F96DD74-7221-4FA0-94A2-2826AE56CC60}" srcId="{EC163EFE-BE07-4F89-8D0B-7EE80D2C09A7}" destId="{3FB7A9C6-ECD2-4DEF-B779-E0657E08D143}" srcOrd="0" destOrd="0" parTransId="{9F23991E-C92E-4225-A710-55B67477E14C}" sibTransId="{4BC3C85E-67D4-404C-962E-5A2E44F2E56E}"/>
    <dgm:cxn modelId="{BEDA817F-46BB-424A-941E-6507CFE796AA}" srcId="{3FB7A9C6-ECD2-4DEF-B779-E0657E08D143}" destId="{698524D8-C4AB-447E-954C-3E7FAE812692}" srcOrd="0" destOrd="0" parTransId="{0564A678-37E4-404F-8F46-9386376D9151}" sibTransId="{CF5DA121-FB0D-41D9-BDF9-0841C2824D93}"/>
    <dgm:cxn modelId="{A87745E4-FA48-4A57-B2EA-59576120FA22}" type="presOf" srcId="{6841E92D-12A3-4863-B312-87D0B6A501EC}" destId="{DB575427-3F66-4B26-B287-94C8F4B5C307}" srcOrd="0" destOrd="3" presId="urn:microsoft.com/office/officeart/2005/8/layout/vProcess5"/>
    <dgm:cxn modelId="{D5F63201-6C1F-46DD-94B5-F48632E90EB2}" srcId="{3FB7A9C6-ECD2-4DEF-B779-E0657E08D143}" destId="{0D47430F-A03D-4E74-879D-3C5AC4E0B65D}" srcOrd="1" destOrd="0" parTransId="{B3473B58-A904-4EF5-9557-FB11E71922B6}" sibTransId="{00214D79-7DB6-483D-9980-F4C7A22840EA}"/>
    <dgm:cxn modelId="{D1938998-91C8-483A-8F3F-865A2551CC83}" type="presOf" srcId="{FE353EEB-3EEA-400D-9A79-B47A5908186E}" destId="{AF0B2602-1160-4DC9-BDF4-5BD5FC7B67D4}" srcOrd="0" destOrd="0" presId="urn:microsoft.com/office/officeart/2005/8/layout/vProcess5"/>
    <dgm:cxn modelId="{E54F3BAA-66C5-4337-A249-CD70F9A8A2D2}" srcId="{3FB7A9C6-ECD2-4DEF-B779-E0657E08D143}" destId="{6841E92D-12A3-4863-B312-87D0B6A501EC}" srcOrd="2" destOrd="0" parTransId="{9DCE04A9-973C-4F91-8D62-72BF24D3F59D}" sibTransId="{E774D36A-F263-4C6F-B57D-0EDA2995B656}"/>
    <dgm:cxn modelId="{CBA320B2-59BC-4C61-A561-DBF67C5757CD}" type="presParOf" srcId="{E5A267D7-B264-4153-884B-28AA0A8C5545}" destId="{F1B196C8-63AA-4C03-81FB-83F23BA9570B}" srcOrd="0" destOrd="0" presId="urn:microsoft.com/office/officeart/2005/8/layout/vProcess5"/>
    <dgm:cxn modelId="{8E0A4309-1207-4BFD-BAF6-5166BF86044E}" type="presParOf" srcId="{E5A267D7-B264-4153-884B-28AA0A8C5545}" destId="{DB575427-3F66-4B26-B287-94C8F4B5C307}" srcOrd="1" destOrd="0" presId="urn:microsoft.com/office/officeart/2005/8/layout/vProcess5"/>
    <dgm:cxn modelId="{7650E523-5A08-4E36-B565-ACC9D9E2CB1D}" type="presParOf" srcId="{E5A267D7-B264-4153-884B-28AA0A8C5545}" destId="{03CAED50-51CB-45F8-89EC-A62FFC88D59E}" srcOrd="2" destOrd="0" presId="urn:microsoft.com/office/officeart/2005/8/layout/vProcess5"/>
    <dgm:cxn modelId="{D4D6E413-48B7-43CC-8418-FF0F26CA562D}" type="presParOf" srcId="{E5A267D7-B264-4153-884B-28AA0A8C5545}" destId="{9AA8D218-9467-4BDB-96A8-30B2FD32174E}" srcOrd="3" destOrd="0" presId="urn:microsoft.com/office/officeart/2005/8/layout/vProcess5"/>
    <dgm:cxn modelId="{BFDC41D5-69BB-4C6E-B622-7D2F90A0F2E5}" type="presParOf" srcId="{E5A267D7-B264-4153-884B-28AA0A8C5545}" destId="{098C74E8-6F04-435D-9C3F-286B8FE3D88A}" srcOrd="4" destOrd="0" presId="urn:microsoft.com/office/officeart/2005/8/layout/vProcess5"/>
    <dgm:cxn modelId="{C95C3029-4236-44B4-BA57-6134572907FA}" type="presParOf" srcId="{E5A267D7-B264-4153-884B-28AA0A8C5545}" destId="{AF0B2602-1160-4DC9-BDF4-5BD5FC7B67D4}" srcOrd="5" destOrd="0" presId="urn:microsoft.com/office/officeart/2005/8/layout/vProcess5"/>
    <dgm:cxn modelId="{62A6E707-9FA0-41FC-BEA5-7A0F10D09FE7}" type="presParOf" srcId="{E5A267D7-B264-4153-884B-28AA0A8C5545}" destId="{6272D083-333B-44EB-89A0-033D8E7AB716}" srcOrd="6" destOrd="0" presId="urn:microsoft.com/office/officeart/2005/8/layout/vProcess5"/>
    <dgm:cxn modelId="{849B6713-BA6A-412A-9ABB-520A5E82CDB1}" type="presParOf" srcId="{E5A267D7-B264-4153-884B-28AA0A8C5545}" destId="{214A4E79-D4DD-43AB-AB95-9402B60A87A3}" srcOrd="7" destOrd="0" presId="urn:microsoft.com/office/officeart/2005/8/layout/vProcess5"/>
    <dgm:cxn modelId="{F8316788-1C9D-4915-9AD3-AB5D411DB1E4}" type="presParOf" srcId="{E5A267D7-B264-4153-884B-28AA0A8C5545}" destId="{28CFB6E6-FA11-4642-ADA9-D0FCE8679C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163EFE-BE07-4F89-8D0B-7EE80D2C09A7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7A9C6-ECD2-4DEF-B779-E0657E08D143}">
      <dgm:prSet phldrT="[Text]"/>
      <dgm:spPr/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43% reduction in disputes with greatest gains made in the workplace</a:t>
          </a:r>
          <a:endParaRPr lang="en-GB" dirty="0"/>
        </a:p>
      </dgm:t>
    </dgm:pt>
    <dgm:pt modelId="{9F23991E-C92E-4225-A710-55B67477E14C}" type="parTrans" cxnId="{9F96DD74-7221-4FA0-94A2-2826AE56CC60}">
      <dgm:prSet/>
      <dgm:spPr/>
      <dgm:t>
        <a:bodyPr/>
        <a:lstStyle/>
        <a:p>
          <a:endParaRPr lang="en-GB"/>
        </a:p>
      </dgm:t>
    </dgm:pt>
    <dgm:pt modelId="{4BC3C85E-67D4-404C-962E-5A2E44F2E56E}" type="sibTrans" cxnId="{9F96DD74-7221-4FA0-94A2-2826AE56CC60}">
      <dgm:prSet/>
      <dgm:spPr/>
      <dgm:t>
        <a:bodyPr/>
        <a:lstStyle/>
        <a:p>
          <a:endParaRPr lang="en-GB"/>
        </a:p>
      </dgm:t>
    </dgm:pt>
    <dgm:pt modelId="{C13BF66E-10A8-40F6-AF71-89F283DD871A}">
      <dgm:prSet phldrT="[Text]" custT="1"/>
      <dgm:spPr/>
      <dgm:t>
        <a:bodyPr/>
        <a:lstStyle/>
        <a:p>
          <a:r>
            <a:rPr lang="en-GB" sz="2000" dirty="0" smtClean="0"/>
            <a:t>Significant improvement in people’s ability to manage conflict with greatest gains made in interagency work and between neighbours</a:t>
          </a:r>
          <a:endParaRPr lang="en-GB" sz="2000" dirty="0"/>
        </a:p>
      </dgm:t>
    </dgm:pt>
    <dgm:pt modelId="{5BD29EB1-ECFC-4D4A-B84F-EE37D18366F2}" type="parTrans" cxnId="{ED20D22B-1DF8-41A5-A39A-6E3540FAF844}">
      <dgm:prSet/>
      <dgm:spPr/>
      <dgm:t>
        <a:bodyPr/>
        <a:lstStyle/>
        <a:p>
          <a:endParaRPr lang="en-GB"/>
        </a:p>
      </dgm:t>
    </dgm:pt>
    <dgm:pt modelId="{FE353EEB-3EEA-400D-9A79-B47A5908186E}" type="sibTrans" cxnId="{ED20D22B-1DF8-41A5-A39A-6E3540FAF844}">
      <dgm:prSet/>
      <dgm:spPr/>
      <dgm:t>
        <a:bodyPr/>
        <a:lstStyle/>
        <a:p>
          <a:endParaRPr lang="en-GB"/>
        </a:p>
      </dgm:t>
    </dgm:pt>
    <dgm:pt modelId="{4F3DC381-C706-49FC-9D95-603FA2BE911C}">
      <dgm:prSet phldrT="[Text]"/>
      <dgm:spPr/>
      <dgm:t>
        <a:bodyPr/>
        <a:lstStyle/>
        <a:p>
          <a:r>
            <a:rPr lang="en-IE" dirty="0" smtClean="0"/>
            <a:t>Significant improvement in relationships with greatest gains between organisations and their service users</a:t>
          </a:r>
          <a:endParaRPr lang="en-GB" dirty="0"/>
        </a:p>
      </dgm:t>
    </dgm:pt>
    <dgm:pt modelId="{4F3C7E40-E552-4DD7-A9C7-715A62CFF88D}" type="parTrans" cxnId="{5391D941-498F-48D1-BF1D-8176B441778A}">
      <dgm:prSet/>
      <dgm:spPr/>
      <dgm:t>
        <a:bodyPr/>
        <a:lstStyle/>
        <a:p>
          <a:endParaRPr lang="en-GB"/>
        </a:p>
      </dgm:t>
    </dgm:pt>
    <dgm:pt modelId="{BF010513-90BA-46B7-936B-1280B5FC47BC}" type="sibTrans" cxnId="{5391D941-498F-48D1-BF1D-8176B441778A}">
      <dgm:prSet/>
      <dgm:spPr/>
      <dgm:t>
        <a:bodyPr/>
        <a:lstStyle/>
        <a:p>
          <a:endParaRPr lang="en-GB"/>
        </a:p>
      </dgm:t>
    </dgm:pt>
    <dgm:pt modelId="{E5A267D7-B264-4153-884B-28AA0A8C5545}" type="pres">
      <dgm:prSet presAssocID="{EC163EFE-BE07-4F89-8D0B-7EE80D2C09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B196C8-63AA-4C03-81FB-83F23BA9570B}" type="pres">
      <dgm:prSet presAssocID="{EC163EFE-BE07-4F89-8D0B-7EE80D2C09A7}" presName="dummyMaxCanvas" presStyleCnt="0">
        <dgm:presLayoutVars/>
      </dgm:prSet>
      <dgm:spPr/>
    </dgm:pt>
    <dgm:pt modelId="{DB575427-3F66-4B26-B287-94C8F4B5C307}" type="pres">
      <dgm:prSet presAssocID="{EC163EFE-BE07-4F89-8D0B-7EE80D2C09A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3CAED50-51CB-45F8-89EC-A62FFC88D59E}" type="pres">
      <dgm:prSet presAssocID="{EC163EFE-BE07-4F89-8D0B-7EE80D2C09A7}" presName="ThreeNodes_2" presStyleLbl="node1" presStyleIdx="1" presStyleCnt="3" custScaleY="11059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AA8D218-9467-4BDB-96A8-30B2FD32174E}" type="pres">
      <dgm:prSet presAssocID="{EC163EFE-BE07-4F89-8D0B-7EE80D2C09A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8C74E8-6F04-435D-9C3F-286B8FE3D88A}" type="pres">
      <dgm:prSet presAssocID="{EC163EFE-BE07-4F89-8D0B-7EE80D2C09A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F0B2602-1160-4DC9-BDF4-5BD5FC7B67D4}" type="pres">
      <dgm:prSet presAssocID="{EC163EFE-BE07-4F89-8D0B-7EE80D2C09A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72D083-333B-44EB-89A0-033D8E7AB716}" type="pres">
      <dgm:prSet presAssocID="{EC163EFE-BE07-4F89-8D0B-7EE80D2C09A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14A4E79-D4DD-43AB-AB95-9402B60A87A3}" type="pres">
      <dgm:prSet presAssocID="{EC163EFE-BE07-4F89-8D0B-7EE80D2C09A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8CFB6E6-FA11-4642-ADA9-D0FCE8679C4C}" type="pres">
      <dgm:prSet presAssocID="{EC163EFE-BE07-4F89-8D0B-7EE80D2C09A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D20D22B-1DF8-41A5-A39A-6E3540FAF844}" srcId="{EC163EFE-BE07-4F89-8D0B-7EE80D2C09A7}" destId="{C13BF66E-10A8-40F6-AF71-89F283DD871A}" srcOrd="1" destOrd="0" parTransId="{5BD29EB1-ECFC-4D4A-B84F-EE37D18366F2}" sibTransId="{FE353EEB-3EEA-400D-9A79-B47A5908186E}"/>
    <dgm:cxn modelId="{21BFE7E2-C56F-4FFD-8B43-526967F523F1}" type="presOf" srcId="{4F3DC381-C706-49FC-9D95-603FA2BE911C}" destId="{9AA8D218-9467-4BDB-96A8-30B2FD32174E}" srcOrd="0" destOrd="0" presId="urn:microsoft.com/office/officeart/2005/8/layout/vProcess5"/>
    <dgm:cxn modelId="{BA3C8C25-4FEB-4E0A-BCD1-26F256C8B130}" type="presOf" srcId="{3FB7A9C6-ECD2-4DEF-B779-E0657E08D143}" destId="{DB575427-3F66-4B26-B287-94C8F4B5C307}" srcOrd="0" destOrd="0" presId="urn:microsoft.com/office/officeart/2005/8/layout/vProcess5"/>
    <dgm:cxn modelId="{0ED31C71-DED9-47A8-AC92-02D3B82EAF56}" type="presOf" srcId="{FE353EEB-3EEA-400D-9A79-B47A5908186E}" destId="{AF0B2602-1160-4DC9-BDF4-5BD5FC7B67D4}" srcOrd="0" destOrd="0" presId="urn:microsoft.com/office/officeart/2005/8/layout/vProcess5"/>
    <dgm:cxn modelId="{BD3A5633-874A-4788-8421-6984E2DF212A}" type="presOf" srcId="{4BC3C85E-67D4-404C-962E-5A2E44F2E56E}" destId="{098C74E8-6F04-435D-9C3F-286B8FE3D88A}" srcOrd="0" destOrd="0" presId="urn:microsoft.com/office/officeart/2005/8/layout/vProcess5"/>
    <dgm:cxn modelId="{5391D941-498F-48D1-BF1D-8176B441778A}" srcId="{EC163EFE-BE07-4F89-8D0B-7EE80D2C09A7}" destId="{4F3DC381-C706-49FC-9D95-603FA2BE911C}" srcOrd="2" destOrd="0" parTransId="{4F3C7E40-E552-4DD7-A9C7-715A62CFF88D}" sibTransId="{BF010513-90BA-46B7-936B-1280B5FC47BC}"/>
    <dgm:cxn modelId="{6F8058BD-A051-4838-800B-E8823383E833}" type="presOf" srcId="{C13BF66E-10A8-40F6-AF71-89F283DD871A}" destId="{03CAED50-51CB-45F8-89EC-A62FFC88D59E}" srcOrd="0" destOrd="0" presId="urn:microsoft.com/office/officeart/2005/8/layout/vProcess5"/>
    <dgm:cxn modelId="{767C5E94-1589-4622-B3D0-F4DE9C651FB8}" type="presOf" srcId="{4F3DC381-C706-49FC-9D95-603FA2BE911C}" destId="{28CFB6E6-FA11-4642-ADA9-D0FCE8679C4C}" srcOrd="1" destOrd="0" presId="urn:microsoft.com/office/officeart/2005/8/layout/vProcess5"/>
    <dgm:cxn modelId="{AC60C3FA-4C1B-463B-BAD9-5CCCBA78CA1E}" type="presOf" srcId="{EC163EFE-BE07-4F89-8D0B-7EE80D2C09A7}" destId="{E5A267D7-B264-4153-884B-28AA0A8C5545}" srcOrd="0" destOrd="0" presId="urn:microsoft.com/office/officeart/2005/8/layout/vProcess5"/>
    <dgm:cxn modelId="{9F96DD74-7221-4FA0-94A2-2826AE56CC60}" srcId="{EC163EFE-BE07-4F89-8D0B-7EE80D2C09A7}" destId="{3FB7A9C6-ECD2-4DEF-B779-E0657E08D143}" srcOrd="0" destOrd="0" parTransId="{9F23991E-C92E-4225-A710-55B67477E14C}" sibTransId="{4BC3C85E-67D4-404C-962E-5A2E44F2E56E}"/>
    <dgm:cxn modelId="{B916614A-A230-44EA-B4BE-498F1913C0A7}" type="presOf" srcId="{C13BF66E-10A8-40F6-AF71-89F283DD871A}" destId="{214A4E79-D4DD-43AB-AB95-9402B60A87A3}" srcOrd="1" destOrd="0" presId="urn:microsoft.com/office/officeart/2005/8/layout/vProcess5"/>
    <dgm:cxn modelId="{43D8EF10-6BA3-4069-ADB3-98FA86A264BC}" type="presOf" srcId="{3FB7A9C6-ECD2-4DEF-B779-E0657E08D143}" destId="{6272D083-333B-44EB-89A0-033D8E7AB716}" srcOrd="1" destOrd="0" presId="urn:microsoft.com/office/officeart/2005/8/layout/vProcess5"/>
    <dgm:cxn modelId="{717C9327-4228-4199-B010-0D37DD87FBEB}" type="presParOf" srcId="{E5A267D7-B264-4153-884B-28AA0A8C5545}" destId="{F1B196C8-63AA-4C03-81FB-83F23BA9570B}" srcOrd="0" destOrd="0" presId="urn:microsoft.com/office/officeart/2005/8/layout/vProcess5"/>
    <dgm:cxn modelId="{841643B7-28C0-43F4-9A4E-27C5F2C10B53}" type="presParOf" srcId="{E5A267D7-B264-4153-884B-28AA0A8C5545}" destId="{DB575427-3F66-4B26-B287-94C8F4B5C307}" srcOrd="1" destOrd="0" presId="urn:microsoft.com/office/officeart/2005/8/layout/vProcess5"/>
    <dgm:cxn modelId="{79D27E0B-E462-449F-BA48-F128ADFC5E5C}" type="presParOf" srcId="{E5A267D7-B264-4153-884B-28AA0A8C5545}" destId="{03CAED50-51CB-45F8-89EC-A62FFC88D59E}" srcOrd="2" destOrd="0" presId="urn:microsoft.com/office/officeart/2005/8/layout/vProcess5"/>
    <dgm:cxn modelId="{17007A40-8CB0-43BC-8BBE-5184F2627623}" type="presParOf" srcId="{E5A267D7-B264-4153-884B-28AA0A8C5545}" destId="{9AA8D218-9467-4BDB-96A8-30B2FD32174E}" srcOrd="3" destOrd="0" presId="urn:microsoft.com/office/officeart/2005/8/layout/vProcess5"/>
    <dgm:cxn modelId="{C9BF45A7-369C-4895-BD7A-89899AE00878}" type="presParOf" srcId="{E5A267D7-B264-4153-884B-28AA0A8C5545}" destId="{098C74E8-6F04-435D-9C3F-286B8FE3D88A}" srcOrd="4" destOrd="0" presId="urn:microsoft.com/office/officeart/2005/8/layout/vProcess5"/>
    <dgm:cxn modelId="{414A3734-C8C0-4E39-BD90-8F8EAB18CEC4}" type="presParOf" srcId="{E5A267D7-B264-4153-884B-28AA0A8C5545}" destId="{AF0B2602-1160-4DC9-BDF4-5BD5FC7B67D4}" srcOrd="5" destOrd="0" presId="urn:microsoft.com/office/officeart/2005/8/layout/vProcess5"/>
    <dgm:cxn modelId="{2EB5EA6A-244C-439D-9650-C2D11041E63C}" type="presParOf" srcId="{E5A267D7-B264-4153-884B-28AA0A8C5545}" destId="{6272D083-333B-44EB-89A0-033D8E7AB716}" srcOrd="6" destOrd="0" presId="urn:microsoft.com/office/officeart/2005/8/layout/vProcess5"/>
    <dgm:cxn modelId="{A10000F1-D948-4B35-9CAF-9BB5E171F6C2}" type="presParOf" srcId="{E5A267D7-B264-4153-884B-28AA0A8C5545}" destId="{214A4E79-D4DD-43AB-AB95-9402B60A87A3}" srcOrd="7" destOrd="0" presId="urn:microsoft.com/office/officeart/2005/8/layout/vProcess5"/>
    <dgm:cxn modelId="{04C6AAE9-AF32-412C-BD0F-F6BFB7E4450E}" type="presParOf" srcId="{E5A267D7-B264-4153-884B-28AA0A8C5545}" destId="{28CFB6E6-FA11-4642-ADA9-D0FCE8679C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2F69-9312-45DE-9849-5E99901AF26E}">
      <dsp:nvSpPr>
        <dsp:cNvPr id="0" name=""/>
        <dsp:cNvSpPr/>
      </dsp:nvSpPr>
      <dsp:spPr>
        <a:xfrm>
          <a:off x="275" y="894937"/>
          <a:ext cx="2959398" cy="27781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5836" tIns="25400" rIns="13583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+mn-lt"/>
              <a:cs typeface="Arial" pitchFamily="34" charset="0"/>
            </a:rPr>
            <a:t>To create a Restorative Community in Tallaght West </a:t>
          </a:r>
          <a:endParaRPr lang="en-GB" sz="2000" b="0" kern="1200" dirty="0">
            <a:solidFill>
              <a:schemeClr val="bg1"/>
            </a:solidFill>
            <a:latin typeface="+mn-lt"/>
          </a:endParaRPr>
        </a:p>
      </dsp:txBody>
      <dsp:txXfrm>
        <a:off x="433669" y="1301792"/>
        <a:ext cx="2092610" cy="1964470"/>
      </dsp:txXfrm>
    </dsp:sp>
    <dsp:sp modelId="{BBEBF2C4-9432-415E-AD4F-C2FAFB016E85}">
      <dsp:nvSpPr>
        <dsp:cNvPr id="0" name=""/>
        <dsp:cNvSpPr/>
      </dsp:nvSpPr>
      <dsp:spPr>
        <a:xfrm>
          <a:off x="2466025" y="751631"/>
          <a:ext cx="3509915" cy="306479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5836" tIns="25400" rIns="13583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+mn-lt"/>
              <a:cs typeface="Arial" pitchFamily="34" charset="0"/>
            </a:rPr>
            <a:t>The delivery of training in RP to key stakeholders with responsibility for children and young people</a:t>
          </a:r>
          <a:endParaRPr lang="en-GB" sz="2000" kern="1200" dirty="0">
            <a:solidFill>
              <a:schemeClr val="bg1"/>
            </a:solidFill>
            <a:latin typeface="+mn-lt"/>
          </a:endParaRPr>
        </a:p>
      </dsp:txBody>
      <dsp:txXfrm>
        <a:off x="2980040" y="1200459"/>
        <a:ext cx="2481885" cy="2167136"/>
      </dsp:txXfrm>
    </dsp:sp>
    <dsp:sp modelId="{B00891D8-7728-4B61-8033-2827DE352E14}">
      <dsp:nvSpPr>
        <dsp:cNvPr id="0" name=""/>
        <dsp:cNvSpPr/>
      </dsp:nvSpPr>
      <dsp:spPr>
        <a:xfrm>
          <a:off x="5482292" y="792086"/>
          <a:ext cx="2942367" cy="298388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5836" tIns="22860" rIns="13583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latin typeface="+mn-lt"/>
              <a:cs typeface="Arial" pitchFamily="34" charset="0"/>
            </a:rPr>
            <a:t>Training of </a:t>
          </a:r>
          <a:r>
            <a:rPr lang="en-IE" sz="1800" kern="1200" dirty="0" smtClean="0">
              <a:latin typeface="+mn-lt"/>
              <a:cs typeface="Arial" pitchFamily="34" charset="0"/>
            </a:rPr>
            <a:t>local </a:t>
          </a:r>
          <a:r>
            <a:rPr lang="en-IE" sz="1800" kern="1200" dirty="0" smtClean="0">
              <a:latin typeface="+mn-lt"/>
              <a:cs typeface="Arial" pitchFamily="34" charset="0"/>
            </a:rPr>
            <a:t>trainers </a:t>
          </a:r>
          <a:r>
            <a:rPr lang="en-IE" sz="1800" kern="1200" dirty="0" smtClean="0">
              <a:latin typeface="+mn-lt"/>
              <a:cs typeface="Arial" pitchFamily="34" charset="0"/>
            </a:rPr>
            <a:t>and support to organisations and people seeking to work restoratively</a:t>
          </a:r>
          <a:endParaRPr lang="en-GB" sz="1800" kern="1200" dirty="0">
            <a:solidFill>
              <a:schemeClr val="bg1"/>
            </a:solidFill>
            <a:latin typeface="+mn-lt"/>
          </a:endParaRPr>
        </a:p>
      </dsp:txBody>
      <dsp:txXfrm>
        <a:off x="5913192" y="1229066"/>
        <a:ext cx="2080567" cy="2109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5427-3F66-4B26-B287-94C8F4B5C307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+mn-lt"/>
              <a:cs typeface="Arial" pitchFamily="34" charset="0"/>
            </a:rPr>
            <a:t>Frequent use of Restorative Practice</a:t>
          </a:r>
          <a:endParaRPr lang="en-GB" sz="18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600" kern="1200" dirty="0" smtClean="0">
              <a:latin typeface="+mn-lt"/>
              <a:cs typeface="Arial" pitchFamily="34" charset="0"/>
            </a:rPr>
            <a:t>55% work;              </a:t>
          </a:r>
          <a:endParaRPr lang="en-IE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600" kern="1200" dirty="0" smtClean="0">
              <a:latin typeface="+mn-lt"/>
              <a:cs typeface="Arial" pitchFamily="34" charset="0"/>
            </a:rPr>
            <a:t>46% School;                     </a:t>
          </a:r>
          <a:endParaRPr lang="en-IE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600" kern="1200" dirty="0" smtClean="0">
              <a:latin typeface="+mn-lt"/>
              <a:cs typeface="Arial" pitchFamily="34" charset="0"/>
            </a:rPr>
            <a:t>41% community.</a:t>
          </a:r>
          <a:endParaRPr lang="en-IE" sz="1600" kern="1200" dirty="0">
            <a:latin typeface="+mn-lt"/>
          </a:endParaRPr>
        </a:p>
      </dsp:txBody>
      <dsp:txXfrm>
        <a:off x="39768" y="39768"/>
        <a:ext cx="5530000" cy="1278252"/>
      </dsp:txXfrm>
    </dsp:sp>
    <dsp:sp modelId="{03CAED50-51CB-45F8-89EC-A62FFC88D59E}">
      <dsp:nvSpPr>
        <dsp:cNvPr id="0" name=""/>
        <dsp:cNvSpPr/>
      </dsp:nvSpPr>
      <dsp:spPr>
        <a:xfrm>
          <a:off x="617219" y="1584086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latin typeface="+mn-lt"/>
              <a:cs typeface="Arial" pitchFamily="34" charset="0"/>
            </a:rPr>
            <a:t>75% have experienced others using Restorative Practice in work, school and community</a:t>
          </a:r>
          <a:endParaRPr lang="en-GB" sz="1800" kern="1200" dirty="0">
            <a:latin typeface="+mn-lt"/>
          </a:endParaRPr>
        </a:p>
      </dsp:txBody>
      <dsp:txXfrm>
        <a:off x="656987" y="1623854"/>
        <a:ext cx="5415841" cy="1278252"/>
      </dsp:txXfrm>
    </dsp:sp>
    <dsp:sp modelId="{9AA8D218-9467-4BDB-96A8-30B2FD32174E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latin typeface="+mn-lt"/>
              <a:cs typeface="Arial" pitchFamily="34" charset="0"/>
            </a:rPr>
            <a:t>87% better management of conflict</a:t>
          </a:r>
          <a:endParaRPr lang="en-GB" sz="1800" kern="1200" dirty="0">
            <a:latin typeface="+mn-lt"/>
          </a:endParaRPr>
        </a:p>
      </dsp:txBody>
      <dsp:txXfrm>
        <a:off x="1274207" y="3207941"/>
        <a:ext cx="5415841" cy="1278252"/>
      </dsp:txXfrm>
    </dsp:sp>
    <dsp:sp modelId="{098C74E8-6F04-435D-9C3F-286B8FE3D88A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311173" y="1029656"/>
        <a:ext cx="485410" cy="664128"/>
      </dsp:txXfrm>
    </dsp:sp>
    <dsp:sp modelId="{AF0B2602-1160-4DC9-BDF4-5BD5FC7B67D4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928393" y="2604691"/>
        <a:ext cx="485410" cy="664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5427-3F66-4B26-B287-94C8F4B5C307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Arial" pitchFamily="34" charset="0"/>
              <a:cs typeface="Arial" pitchFamily="34" charset="0"/>
            </a:rPr>
            <a:t>43% reduction in disputes with greatest gains made in the workplace</a:t>
          </a:r>
          <a:endParaRPr lang="en-GB" sz="2100" kern="1200" dirty="0"/>
        </a:p>
      </dsp:txBody>
      <dsp:txXfrm>
        <a:off x="39768" y="39768"/>
        <a:ext cx="5530000" cy="1278252"/>
      </dsp:txXfrm>
    </dsp:sp>
    <dsp:sp modelId="{03CAED50-51CB-45F8-89EC-A62FFC88D59E}">
      <dsp:nvSpPr>
        <dsp:cNvPr id="0" name=""/>
        <dsp:cNvSpPr/>
      </dsp:nvSpPr>
      <dsp:spPr>
        <a:xfrm>
          <a:off x="617219" y="1512171"/>
          <a:ext cx="6995160" cy="1501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Significant improvement in people’s ability to manage conflict with greatest gains made in interagency work and between neighbours</a:t>
          </a:r>
          <a:endParaRPr lang="en-GB" sz="2000" kern="1200" dirty="0"/>
        </a:p>
      </dsp:txBody>
      <dsp:txXfrm>
        <a:off x="661200" y="1556152"/>
        <a:ext cx="5407415" cy="1413657"/>
      </dsp:txXfrm>
    </dsp:sp>
    <dsp:sp modelId="{9AA8D218-9467-4BDB-96A8-30B2FD32174E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Significant improvement in relationships with greatest gains between organisations and their service users</a:t>
          </a:r>
          <a:endParaRPr lang="en-GB" sz="2100" kern="1200" dirty="0"/>
        </a:p>
      </dsp:txBody>
      <dsp:txXfrm>
        <a:off x="1274207" y="3207941"/>
        <a:ext cx="5415841" cy="1278252"/>
      </dsp:txXfrm>
    </dsp:sp>
    <dsp:sp modelId="{098C74E8-6F04-435D-9C3F-286B8FE3D88A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311173" y="1029656"/>
        <a:ext cx="485410" cy="664128"/>
      </dsp:txXfrm>
    </dsp:sp>
    <dsp:sp modelId="{AF0B2602-1160-4DC9-BDF4-5BD5FC7B67D4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AAFF-26DD-4E8F-ADAC-ED3BAD969FA3}" type="datetimeFigureOut">
              <a:rPr lang="en-IE" smtClean="0"/>
              <a:t>18/05/2015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FDEF5-B960-4B1E-B8E4-CCE8E3CFA9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27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D8A4C1-E2D9-4B6B-A34A-B1148653C3E3}" type="slidenum">
              <a:rPr lang="en-GB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ADBD5-F0ED-4292-BA2A-F0C543B5DA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127BD-FAF5-479A-A96A-0A4390A9B69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127BD-FAF5-479A-A96A-0A4390A9B69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DA36A7-908A-4BF1-B801-572D6AF567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A8882-A804-4853-AD8F-32B791516F8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A8882-A804-4853-AD8F-32B791516F8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4C8FE-0310-48C2-BBEA-A50A2397B7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63431-9DE2-48D0-A0EA-1BE4E75354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3A8AAE-BEBB-4438-8C02-F0F6A4049AD3}" type="datetimeFigureOut">
              <a:rPr lang="en-GB"/>
              <a:pPr>
                <a:defRPr/>
              </a:pPr>
              <a:t>18/05/2015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A733FD-7D0E-468F-9A64-0C5ECF083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1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3028-9BFF-49AD-AE59-A0CF9A22FD78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24B2-FCF3-49A1-86F0-2186C5D0D1F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7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E476F-15A7-43BF-BECD-7D05C3FF453B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F82B-E101-4335-AC93-CA19051E0BF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5292-2B10-47F9-BBD2-ED9EA704B4CD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0AF2-7F65-4B89-B6E6-F4A63F8F4FE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6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6E510-A4A0-496B-84BC-ADA09570AF51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3BAC35-1EB3-4F64-AB0A-2EAFCD70230F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7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37408-C3FE-4CF3-9D56-F0F340CC2904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4FCC4-D517-4F2E-A03D-19640D53E93D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8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26BAB-406F-42F7-BC91-097F00E4A082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4BAE9F-BB1E-4F4B-9E5D-39513408A17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0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07948-AC6F-47A4-96EA-117BD0A99ECB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1F6FC6-0146-43BB-98EE-1063F0FE024F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0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508F-232C-4B67-854A-54B3BA80A7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0A4D-17BE-4996-BD44-0BC5B42C1C6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80BEAE-BB6D-4828-B7F6-F8E34DA38F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C63018-9E07-4D6B-ADE1-C2931F4D0E6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D162FB-8F45-4C8C-AE7B-01A9D1A34B0D}" type="datetimeFigureOut">
              <a:rPr lang="en-GB">
                <a:solidFill>
                  <a:prstClr val="white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93700C5-B8E6-45C1-87E5-1FB32BFB440F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0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ADE67D6-0294-438A-B590-1114158C93E9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18/05/2015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C1B010B-741A-42BC-9FDB-CFAB8007768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8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wcdi.ie/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ChildhoodDevelopmentInitiative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ter.com/twcdi" TargetMode="External"/><Relationship Id="rId5" Type="http://schemas.openxmlformats.org/officeDocument/2006/relationships/hyperlink" Target="http://www.twcdi.ie/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Restorative Practices </a:t>
            </a:r>
            <a:r>
              <a:rPr lang="en-GB" dirty="0" smtClean="0"/>
              <a:t>in Tallaght West</a:t>
            </a:r>
            <a:endParaRPr lang="en-GB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5496" y="4077071"/>
            <a:ext cx="9108504" cy="734641"/>
          </a:xfrm>
        </p:spPr>
        <p:txBody>
          <a:bodyPr/>
          <a:lstStyle/>
          <a:p>
            <a:pPr marR="0" algn="ctr" eaLnBrk="1" hangingPunct="1"/>
            <a:r>
              <a:rPr lang="en-GB" sz="2400" dirty="0" smtClean="0"/>
              <a:t>Waterford Restorative Practices Network Launch</a:t>
            </a:r>
          </a:p>
          <a:p>
            <a:pPr marR="0" algn="ctr" eaLnBrk="1" hangingPunct="1"/>
            <a:r>
              <a:rPr lang="en-GB" sz="2400" dirty="0" smtClean="0"/>
              <a:t>20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May 2015</a:t>
            </a:r>
            <a:r>
              <a:rPr lang="en-GB" sz="2400" dirty="0" smtClean="0"/>
              <a:t> </a:t>
            </a:r>
            <a:endParaRPr lang="en-GB" sz="2400" dirty="0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610" y="188913"/>
            <a:ext cx="485246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43538"/>
            <a:ext cx="30718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5500688"/>
            <a:ext cx="34591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9" y="476672"/>
            <a:ext cx="3893521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5838"/>
            <a:ext cx="3874499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10" y="4968346"/>
            <a:ext cx="4318000" cy="187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633438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hlinkClick r:id="rId5"/>
              </a:rPr>
              <a:t>www.restorativepraticesireland.ie</a:t>
            </a:r>
            <a:endParaRPr lang="en-IE" b="1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01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E" sz="4600" dirty="0" smtClean="0">
                <a:solidFill>
                  <a:schemeClr val="accent1">
                    <a:lumMod val="75000"/>
                  </a:schemeClr>
                </a:solidFill>
              </a:rPr>
              <a:t>Any Questions?</a:t>
            </a:r>
            <a:endParaRPr lang="en-US" dirty="0">
              <a:effectLst/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0120" y="5779827"/>
            <a:ext cx="2638342" cy="96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52120" y="5301208"/>
            <a:ext cx="31784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+mn-lt"/>
              </a:rPr>
              <a:t>Canoeing Club Circle 2012</a:t>
            </a:r>
            <a:endParaRPr lang="en-GB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78" y="1844824"/>
            <a:ext cx="5377148" cy="3384376"/>
          </a:xfrm>
        </p:spPr>
      </p:pic>
      <p:sp>
        <p:nvSpPr>
          <p:cNvPr id="7" name="Rectangle 6"/>
          <p:cNvSpPr/>
          <p:nvPr/>
        </p:nvSpPr>
        <p:spPr>
          <a:xfrm>
            <a:off x="19472" y="3501008"/>
            <a:ext cx="26638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n-IE" sz="2800" b="1" dirty="0">
                <a:latin typeface="+mn-lt"/>
                <a:hlinkClick r:id="rId5"/>
              </a:rPr>
              <a:t>www.twcdi.ie</a:t>
            </a:r>
            <a:endParaRPr lang="en-IE" sz="2800" b="1" dirty="0">
              <a:latin typeface="+mn-lt"/>
            </a:endParaRPr>
          </a:p>
        </p:txBody>
      </p:sp>
      <p:pic>
        <p:nvPicPr>
          <p:cNvPr id="8" name="Picture 5" descr="cid:image002.png@01CDAD21.FDA4BB9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" y="4362450"/>
            <a:ext cx="438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9541" y="4544060"/>
            <a:ext cx="33845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200" b="1" dirty="0">
                <a:solidFill>
                  <a:schemeClr val="accent5">
                    <a:lumMod val="75000"/>
                  </a:schemeClr>
                </a:solidFill>
              </a:rPr>
              <a:t>http://twitter.com/twcdi</a:t>
            </a:r>
          </a:p>
        </p:txBody>
      </p:sp>
      <p:pic>
        <p:nvPicPr>
          <p:cNvPr id="10" name="Picture 4" descr="cid:image001.png@01CDAD21.FDA4BB9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7" y="525994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0822" y="5502828"/>
            <a:ext cx="61214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200" b="1" dirty="0">
                <a:solidFill>
                  <a:schemeClr val="accent5">
                    <a:lumMod val="75000"/>
                  </a:schemeClr>
                </a:solidFill>
              </a:rPr>
              <a:t>http://www.facebook.com/ChildhoodDevelopmentInitiative</a:t>
            </a:r>
          </a:p>
        </p:txBody>
      </p:sp>
    </p:spTree>
    <p:extLst>
      <p:ext uri="{BB962C8B-B14F-4D97-AF65-F5344CB8AC3E}">
        <p14:creationId xmlns:p14="http://schemas.microsoft.com/office/powerpoint/2010/main" val="21430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270" y="5229225"/>
            <a:ext cx="381141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1472" y="428604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Programme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Objectives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62666440"/>
              </p:ext>
            </p:extLst>
          </p:nvPr>
        </p:nvGraphicFramePr>
        <p:xfrm>
          <a:off x="323528" y="1196752"/>
          <a:ext cx="842493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02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A62F69-9312-45DE-9849-5E99901AF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EBF2C4-9432-415E-AD4F-C2FAFB016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00891D8-7728-4B61-8033-2827DE352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Intended Outcomes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8380" y="5589588"/>
            <a:ext cx="2874891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1800" dirty="0">
                <a:cs typeface="Arial" pitchFamily="34" charset="0"/>
              </a:rPr>
              <a:t>Improved interagency collaboration amongst frontline staff;</a:t>
            </a:r>
            <a:endParaRPr lang="en-IE" sz="1800" dirty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Improved relationships between service providers and residents;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1800" dirty="0">
                <a:cs typeface="Arial" pitchFamily="34" charset="0"/>
              </a:rPr>
              <a:t>Increase in use of a common approach across sectors and disciplines;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Increased confidence of frontline staff in dealing with conflict situations;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Improved staff morale within participating organisations;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Increased satisfactory resolution of neighbourhood disputes in the Community Safety Initiative (CSI) Pilot Sites;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Increased reporting of anti-social behaviour and crime in the CSI Pilot Sites;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Increased confidence amongst participating parents in managing their children’s behaviour and being solution focused; and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800" dirty="0">
                <a:cs typeface="Arial" pitchFamily="34" charset="0"/>
              </a:rPr>
              <a:t>Improved capacity amongst participating children and young people for dealing with conflict and managing problems</a:t>
            </a:r>
            <a:r>
              <a:rPr lang="en-IE" sz="1800" dirty="0" smtClean="0">
                <a:cs typeface="Arial" pitchFamily="34" charset="0"/>
              </a:rPr>
              <a:t>.</a:t>
            </a:r>
            <a:endParaRPr lang="en-IE" sz="1800" dirty="0" smtClean="0"/>
          </a:p>
          <a:p>
            <a:endParaRPr lang="en-IE" sz="1800" dirty="0" smtClean="0"/>
          </a:p>
        </p:txBody>
      </p:sp>
    </p:spTree>
    <p:extLst>
      <p:ext uri="{BB962C8B-B14F-4D97-AF65-F5344CB8AC3E}">
        <p14:creationId xmlns:p14="http://schemas.microsoft.com/office/powerpoint/2010/main" val="3555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Elements of CDI’s RP Programme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5589240"/>
            <a:ext cx="3090381" cy="112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6088" y="1576959"/>
            <a:ext cx="8229600" cy="453650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cs typeface="Arial" pitchFamily="34" charset="0"/>
              </a:rPr>
              <a:t>RP training began in 2010 (as part of our CSI</a:t>
            </a:r>
            <a:r>
              <a:rPr lang="en-IE" sz="2000" dirty="0" smtClean="0">
                <a:cs typeface="Arial" pitchFamily="34" charset="0"/>
              </a:rPr>
              <a:t>);</a:t>
            </a:r>
            <a:endParaRPr lang="en-IE" sz="2000" dirty="0"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cs typeface="Arial" pitchFamily="34" charset="0"/>
              </a:rPr>
              <a:t>Training provided monthly;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cs typeface="Arial" pitchFamily="34" charset="0"/>
              </a:rPr>
              <a:t>Trainees drawn from all agencies working with children and young people as well as residents and young people themselves;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cs typeface="Arial" pitchFamily="34" charset="0"/>
              </a:rPr>
              <a:t>To </a:t>
            </a:r>
            <a:r>
              <a:rPr lang="en-IE" sz="2000" dirty="0" smtClean="0">
                <a:cs typeface="Arial" pitchFamily="34" charset="0"/>
              </a:rPr>
              <a:t>date (May 2015), </a:t>
            </a:r>
            <a:r>
              <a:rPr lang="en-IE" sz="2000" dirty="0">
                <a:cs typeface="Arial" pitchFamily="34" charset="0"/>
              </a:rPr>
              <a:t>over </a:t>
            </a:r>
            <a:r>
              <a:rPr lang="en-IE" sz="2000" dirty="0" smtClean="0">
                <a:cs typeface="Arial" pitchFamily="34" charset="0"/>
              </a:rPr>
              <a:t>1,300 people trained;</a:t>
            </a:r>
            <a:endParaRPr lang="en-IE" sz="2000" dirty="0"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IE" sz="2000" dirty="0" smtClean="0">
                <a:cs typeface="Arial" pitchFamily="34" charset="0"/>
              </a:rPr>
              <a:t>St</a:t>
            </a:r>
            <a:r>
              <a:rPr lang="en-IE" sz="2000" dirty="0">
                <a:cs typeface="Arial" pitchFamily="34" charset="0"/>
              </a:rPr>
              <a:t>. Marks Community School became the 1st RP organisation in Tallaght in October </a:t>
            </a:r>
            <a:r>
              <a:rPr lang="en-IE" sz="2000" dirty="0" smtClean="0">
                <a:cs typeface="Arial" pitchFamily="34" charset="0"/>
              </a:rPr>
              <a:t>2012, SDCC Social Work Team in 2013, 5 primary schools in 2014, plans for all youth services </a:t>
            </a:r>
            <a:r>
              <a:rPr lang="en-IE" sz="2000" dirty="0" smtClean="0">
                <a:cs typeface="Arial" pitchFamily="34" charset="0"/>
              </a:rPr>
              <a:t>2015; </a:t>
            </a:r>
            <a:endParaRPr lang="en-IE" sz="2000" dirty="0" smtClean="0"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IE" sz="2000" dirty="0" smtClean="0">
                <a:cs typeface="Arial" pitchFamily="34" charset="0"/>
              </a:rPr>
              <a:t>All-Ireland </a:t>
            </a:r>
            <a:r>
              <a:rPr lang="en-IE" sz="2000" dirty="0" smtClean="0">
                <a:cs typeface="Arial" pitchFamily="34" charset="0"/>
              </a:rPr>
              <a:t>Restorative Practice Strategic </a:t>
            </a:r>
            <a:r>
              <a:rPr lang="en-IE" sz="2000" dirty="0">
                <a:cs typeface="Arial" pitchFamily="34" charset="0"/>
              </a:rPr>
              <a:t>F</a:t>
            </a:r>
            <a:r>
              <a:rPr lang="en-IE" sz="2000" dirty="0" smtClean="0">
                <a:cs typeface="Arial" pitchFamily="34" charset="0"/>
              </a:rPr>
              <a:t>orum </a:t>
            </a:r>
            <a:r>
              <a:rPr lang="en-IE" sz="2000" dirty="0" smtClean="0">
                <a:cs typeface="Arial" pitchFamily="34" charset="0"/>
              </a:rPr>
              <a:t>established 2011.</a:t>
            </a:r>
          </a:p>
        </p:txBody>
      </p:sp>
    </p:spTree>
    <p:extLst>
      <p:ext uri="{BB962C8B-B14F-4D97-AF65-F5344CB8AC3E}">
        <p14:creationId xmlns:p14="http://schemas.microsoft.com/office/powerpoint/2010/main" val="42656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39" y="12347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r="8606" b="7428"/>
          <a:stretch/>
        </p:blipFill>
        <p:spPr>
          <a:xfrm>
            <a:off x="476987" y="369332"/>
            <a:ext cx="2994148" cy="2217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8" t="14245" r="-64173" b="6720"/>
          <a:stretch/>
        </p:blipFill>
        <p:spPr>
          <a:xfrm>
            <a:off x="5906124" y="2668249"/>
            <a:ext cx="2228225" cy="1708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3" t="17354" b="14981"/>
          <a:stretch/>
        </p:blipFill>
        <p:spPr>
          <a:xfrm>
            <a:off x="481721" y="3140967"/>
            <a:ext cx="3081547" cy="2325937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423" y="2586881"/>
            <a:ext cx="31784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dirty="0" smtClean="0">
                <a:latin typeface="+mn-lt"/>
              </a:rPr>
              <a:t>SCP Afterschool 2011</a:t>
            </a: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854" y="5510544"/>
            <a:ext cx="31784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dirty="0" err="1" smtClean="0">
                <a:latin typeface="+mn-lt"/>
              </a:rPr>
              <a:t>Foróige</a:t>
            </a:r>
            <a:r>
              <a:rPr lang="en-GB" dirty="0" smtClean="0">
                <a:latin typeface="+mn-lt"/>
              </a:rPr>
              <a:t> Youth Club 2012</a:t>
            </a:r>
            <a:endParaRPr lang="en-GB" dirty="0"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520" y="6517402"/>
            <a:ext cx="3727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dirty="0" smtClean="0">
                <a:latin typeface="+mn-lt"/>
              </a:rPr>
              <a:t>Primary School Launch 2014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2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7984" y="1196752"/>
            <a:ext cx="4716016" cy="1577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IE" sz="4100" dirty="0">
                <a:solidFill>
                  <a:schemeClr val="accent1">
                    <a:lumMod val="75000"/>
                  </a:schemeClr>
                </a:solidFill>
              </a:rPr>
              <a:t>Evaluation</a:t>
            </a:r>
            <a:br>
              <a:rPr lang="en-IE" sz="4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E" sz="4100" dirty="0" smtClean="0">
                <a:solidFill>
                  <a:schemeClr val="accent1">
                    <a:lumMod val="75000"/>
                  </a:schemeClr>
                </a:solidFill>
              </a:rPr>
              <a:t>2010-2012</a:t>
            </a:r>
            <a:endParaRPr lang="en-US" sz="4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1" name="Content Placeholder 1"/>
          <p:cNvSpPr>
            <a:spLocks noGrp="1"/>
          </p:cNvSpPr>
          <p:nvPr>
            <p:ph type="body" idx="1"/>
          </p:nvPr>
        </p:nvSpPr>
        <p:spPr>
          <a:xfrm>
            <a:off x="4356100" y="2924175"/>
            <a:ext cx="4572000" cy="1800225"/>
          </a:xfrm>
        </p:spPr>
        <p:txBody>
          <a:bodyPr/>
          <a:lstStyle/>
          <a:p>
            <a:r>
              <a:rPr lang="en-IE" sz="2400" dirty="0" smtClean="0">
                <a:cs typeface="Arial" charset="0"/>
              </a:rPr>
              <a:t>By the Child and Family Research Centre,</a:t>
            </a:r>
          </a:p>
          <a:p>
            <a:r>
              <a:rPr lang="en-IE" sz="2400" dirty="0" smtClean="0">
                <a:cs typeface="Arial" charset="0"/>
              </a:rPr>
              <a:t>National University of Ireland, Galway.</a:t>
            </a:r>
          </a:p>
          <a:p>
            <a:endParaRPr lang="en-IE" dirty="0" smtClean="0">
              <a:latin typeface="Arial" charset="0"/>
              <a:cs typeface="Arial" charset="0"/>
            </a:endParaRPr>
          </a:p>
          <a:p>
            <a:endParaRPr lang="en-US" dirty="0" smtClean="0"/>
          </a:p>
        </p:txBody>
      </p:sp>
      <p:pic>
        <p:nvPicPr>
          <p:cNvPr id="1229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3474" y="5589240"/>
            <a:ext cx="3110449" cy="1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8533"/>
            <a:ext cx="3240732" cy="460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Main Impact Outcomes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640152"/>
              </p:ext>
            </p:extLst>
          </p:nvPr>
        </p:nvGraphicFramePr>
        <p:xfrm>
          <a:off x="467544" y="134076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9751" y="6182659"/>
            <a:ext cx="175978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575427-3F66-4B26-B287-94C8F4B5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8C74E8-6F04-435D-9C3F-286B8FE3D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AED50-51CB-45F8-89EC-A62FFC88D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B2602-1160-4DC9-BDF4-5BD5FC7B6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A8D218-9467-4BDB-96A8-30B2FD32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Main Impact Outcomes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825559"/>
              </p:ext>
            </p:extLst>
          </p:nvPr>
        </p:nvGraphicFramePr>
        <p:xfrm>
          <a:off x="467544" y="134076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6165304"/>
            <a:ext cx="175978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575427-3F66-4B26-B287-94C8F4B5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8C74E8-6F04-435D-9C3F-286B8FE3D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AED50-51CB-45F8-89EC-A62FFC88D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B2602-1160-4DC9-BDF4-5BD5FC7B6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A8D218-9467-4BDB-96A8-30B2FD32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685" y="5500688"/>
            <a:ext cx="307090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084">
            <a:off x="4646384" y="1910610"/>
            <a:ext cx="4313109" cy="24261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35374" y="4581128"/>
            <a:ext cx="3708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dirty="0" smtClean="0">
                <a:latin typeface="+mn-lt"/>
              </a:rPr>
              <a:t>St Marks Junior School, 2013</a:t>
            </a:r>
            <a:endParaRPr lang="en-GB" dirty="0">
              <a:latin typeface="+mn-lt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3626"/>
            <a:ext cx="8229600" cy="85010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n-IE" sz="4600" dirty="0" smtClean="0">
                <a:solidFill>
                  <a:schemeClr val="accent1">
                    <a:lumMod val="75000"/>
                  </a:schemeClr>
                </a:solidFill>
              </a:rPr>
              <a:t>Current Status</a:t>
            </a:r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052736"/>
            <a:ext cx="4320480" cy="457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2DA2BF"/>
              </a:buClr>
              <a:buFont typeface="Wingdings" panose="05000000000000000000" pitchFamily="2" charset="2"/>
              <a:buChar char="Ø"/>
              <a:defRPr/>
            </a:pPr>
            <a:r>
              <a:rPr lang="en-IE" sz="2400" dirty="0">
                <a:solidFill>
                  <a:prstClr val="black"/>
                </a:solidFill>
                <a:cs typeface="Arial" charset="0"/>
              </a:rPr>
              <a:t>Developing sustainable mechanisms for the ongoing implementation of </a:t>
            </a:r>
            <a:r>
              <a:rPr lang="en-IE" sz="2400" dirty="0" smtClean="0">
                <a:solidFill>
                  <a:prstClr val="black"/>
                </a:solidFill>
                <a:cs typeface="Arial" charset="0"/>
              </a:rPr>
              <a:t>RP.</a:t>
            </a:r>
          </a:p>
          <a:p>
            <a:pPr marL="342900" lvl="1" indent="-342900">
              <a:buClr>
                <a:srgbClr val="2DA2BF"/>
              </a:buClr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solidFill>
                  <a:prstClr val="black"/>
                </a:solidFill>
                <a:cs typeface="Arial" charset="0"/>
              </a:rPr>
              <a:t>Dissemination </a:t>
            </a:r>
            <a:r>
              <a:rPr lang="en-IE" sz="2400" dirty="0">
                <a:solidFill>
                  <a:prstClr val="black"/>
                </a:solidFill>
                <a:cs typeface="Arial" charset="0"/>
              </a:rPr>
              <a:t>of learning to relevant stakeholders </a:t>
            </a:r>
            <a:r>
              <a:rPr lang="en-IE" sz="2400" dirty="0" smtClean="0">
                <a:solidFill>
                  <a:prstClr val="black"/>
                </a:solidFill>
                <a:cs typeface="Arial" charset="0"/>
              </a:rPr>
              <a:t>nationwide.</a:t>
            </a:r>
          </a:p>
          <a:p>
            <a:pPr marL="342900" lvl="1" indent="-342900">
              <a:buClr>
                <a:srgbClr val="2DA2BF"/>
              </a:buClr>
              <a:buFont typeface="Wingdings" panose="05000000000000000000" pitchFamily="2" charset="2"/>
              <a:buChar char="Ø"/>
              <a:defRPr/>
            </a:pPr>
            <a:r>
              <a:rPr lang="en-IE" sz="2400" dirty="0" smtClean="0">
                <a:solidFill>
                  <a:prstClr val="black"/>
                </a:solidFill>
                <a:cs typeface="Arial" charset="0"/>
              </a:rPr>
              <a:t>RPSF </a:t>
            </a:r>
            <a:r>
              <a:rPr lang="en-IE" sz="2400" dirty="0">
                <a:solidFill>
                  <a:prstClr val="black"/>
                </a:solidFill>
                <a:cs typeface="Arial" charset="0"/>
              </a:rPr>
              <a:t>working on promoting RP, developing standards, quality assurance.</a:t>
            </a:r>
          </a:p>
          <a:p>
            <a:pPr marL="342900" lvl="1" indent="-342900">
              <a:buClr>
                <a:srgbClr val="2DA2BF"/>
              </a:buClr>
              <a:buFont typeface="Wingdings" panose="05000000000000000000" pitchFamily="2" charset="2"/>
              <a:buChar char="Ø"/>
              <a:defRPr/>
            </a:pPr>
            <a:endParaRPr lang="en-IE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433</Words>
  <Application>Microsoft Office PowerPoint</Application>
  <PresentationFormat>On-screen Show (4:3)</PresentationFormat>
  <Paragraphs>61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Restorative Practices in Tallaght West</vt:lpstr>
      <vt:lpstr>PowerPoint Presentation</vt:lpstr>
      <vt:lpstr>Intended Outcomes</vt:lpstr>
      <vt:lpstr>Elements of CDI’s RP Programme</vt:lpstr>
      <vt:lpstr>PowerPoint Presentation</vt:lpstr>
      <vt:lpstr>Evaluation 2010-2012</vt:lpstr>
      <vt:lpstr>Main Impact Outcomes</vt:lpstr>
      <vt:lpstr>Main Impact Outcomes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Safety Iniative</dc:title>
  <dc:creator>Claire Casey</dc:creator>
  <cp:lastModifiedBy>Claire Casey</cp:lastModifiedBy>
  <cp:revision>49</cp:revision>
  <dcterms:created xsi:type="dcterms:W3CDTF">2013-05-15T04:33:19Z</dcterms:created>
  <dcterms:modified xsi:type="dcterms:W3CDTF">2015-05-18T14:24:55Z</dcterms:modified>
</cp:coreProperties>
</file>