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61" r:id="rId3"/>
    <p:sldId id="284" r:id="rId4"/>
    <p:sldId id="282" r:id="rId5"/>
    <p:sldId id="264" r:id="rId6"/>
    <p:sldId id="269" r:id="rId7"/>
    <p:sldId id="268" r:id="rId8"/>
    <p:sldId id="292" r:id="rId9"/>
    <p:sldId id="275" r:id="rId10"/>
    <p:sldId id="285" r:id="rId11"/>
    <p:sldId id="286" r:id="rId12"/>
    <p:sldId id="287" r:id="rId13"/>
    <p:sldId id="289" r:id="rId14"/>
    <p:sldId id="291" r:id="rId15"/>
    <p:sldId id="290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9900"/>
    <a:srgbClr val="0066FF"/>
    <a:srgbClr val="FF3300"/>
    <a:srgbClr val="FF7C80"/>
    <a:srgbClr val="9999FF"/>
    <a:srgbClr val="66FFFF"/>
    <a:srgbClr val="00CC66"/>
    <a:srgbClr val="CCFF3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89B27-D7A2-447D-8FF6-21AF7689A2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42926A-F398-4618-8128-C7FB3A5B6F99}">
      <dgm:prSet phldrT="[Text]" custT="1"/>
      <dgm:spPr/>
      <dgm:t>
        <a:bodyPr/>
        <a:lstStyle/>
        <a:p>
          <a:r>
            <a:rPr lang="en-IE" sz="2400" dirty="0" smtClean="0">
              <a:latin typeface="Arial" pitchFamily="34" charset="0"/>
              <a:cs typeface="Arial" pitchFamily="34" charset="0"/>
            </a:rPr>
            <a:t>ECCE – (DIT)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B0803355-97EC-4566-81CA-FB772780B848}" type="parTrans" cxnId="{CEB69461-90FD-4314-88B3-021ADC1A1F6E}">
      <dgm:prSet/>
      <dgm:spPr/>
      <dgm:t>
        <a:bodyPr/>
        <a:lstStyle/>
        <a:p>
          <a:endParaRPr lang="en-US"/>
        </a:p>
      </dgm:t>
    </dgm:pt>
    <dgm:pt modelId="{86D64ABF-0726-48A7-B077-EBEF17FE3969}" type="sibTrans" cxnId="{CEB69461-90FD-4314-88B3-021ADC1A1F6E}">
      <dgm:prSet/>
      <dgm:spPr/>
      <dgm:t>
        <a:bodyPr/>
        <a:lstStyle/>
        <a:p>
          <a:endParaRPr lang="en-US"/>
        </a:p>
      </dgm:t>
    </dgm:pt>
    <dgm:pt modelId="{C4A9E88A-E927-411C-8006-E2C12D3149A2}">
      <dgm:prSet phldrT="[Text]" custT="1"/>
      <dgm:spPr/>
      <dgm:t>
        <a:bodyPr/>
        <a:lstStyle/>
        <a:p>
          <a:r>
            <a:rPr lang="en-IE" sz="2400" dirty="0" smtClean="0">
              <a:latin typeface="Arial" pitchFamily="34" charset="0"/>
              <a:cs typeface="Arial" pitchFamily="34" charset="0"/>
            </a:rPr>
            <a:t>Doodle Den – (QUB)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A430F9F1-559F-4AC7-9F54-13874DB17CAF}" type="parTrans" cxnId="{BE70C0FE-DE2C-43C4-B880-905D81FA9AB8}">
      <dgm:prSet/>
      <dgm:spPr/>
      <dgm:t>
        <a:bodyPr/>
        <a:lstStyle/>
        <a:p>
          <a:endParaRPr lang="en-US"/>
        </a:p>
      </dgm:t>
    </dgm:pt>
    <dgm:pt modelId="{70591AEC-5DAB-46A9-AD90-00CA58CDFFF2}" type="sibTrans" cxnId="{BE70C0FE-DE2C-43C4-B880-905D81FA9AB8}">
      <dgm:prSet/>
      <dgm:spPr/>
      <dgm:t>
        <a:bodyPr/>
        <a:lstStyle/>
        <a:p>
          <a:endParaRPr lang="en-US"/>
        </a:p>
      </dgm:t>
    </dgm:pt>
    <dgm:pt modelId="{4E1DED25-62AC-435F-B32A-306131CE67CE}">
      <dgm:prSet custT="1"/>
      <dgm:spPr/>
      <dgm:t>
        <a:bodyPr/>
        <a:lstStyle/>
        <a:p>
          <a:r>
            <a:rPr lang="en-IE" sz="2400" dirty="0" smtClean="0">
              <a:latin typeface="Arial" pitchFamily="34" charset="0"/>
              <a:cs typeface="Arial" pitchFamily="34" charset="0"/>
            </a:rPr>
            <a:t>Mate Tricks – (QUB)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99B4C318-D9D7-4FF7-BBCB-D22BCE6BAAE4}" type="parTrans" cxnId="{82CCC381-2820-47C2-A69C-79A6E68F8763}">
      <dgm:prSet/>
      <dgm:spPr/>
      <dgm:t>
        <a:bodyPr/>
        <a:lstStyle/>
        <a:p>
          <a:endParaRPr lang="en-US"/>
        </a:p>
      </dgm:t>
    </dgm:pt>
    <dgm:pt modelId="{92F3C3E3-6C2B-4FEF-8B0E-DCDE47732858}" type="sibTrans" cxnId="{82CCC381-2820-47C2-A69C-79A6E68F8763}">
      <dgm:prSet/>
      <dgm:spPr/>
      <dgm:t>
        <a:bodyPr/>
        <a:lstStyle/>
        <a:p>
          <a:endParaRPr lang="en-US"/>
        </a:p>
      </dgm:t>
    </dgm:pt>
    <dgm:pt modelId="{E6C8FBED-9FA5-4A4C-BD4F-6CA336FDB86E}" type="pres">
      <dgm:prSet presAssocID="{46089B27-D7A2-447D-8FF6-21AF7689A2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FD0ACF-0955-4765-AB87-17AF750B456F}" type="pres">
      <dgm:prSet presAssocID="{A742926A-F398-4618-8128-C7FB3A5B6F9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30686-5CDA-4F27-BDFA-2506E03305BC}" type="pres">
      <dgm:prSet presAssocID="{86D64ABF-0726-48A7-B077-EBEF17FE3969}" presName="spacer" presStyleCnt="0"/>
      <dgm:spPr/>
    </dgm:pt>
    <dgm:pt modelId="{B0D358BA-6ECE-4D3C-A819-A34E4A51D98F}" type="pres">
      <dgm:prSet presAssocID="{C4A9E88A-E927-411C-8006-E2C12D3149A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9D6E9-B364-4C21-ABF2-71ACE8E77DCF}" type="pres">
      <dgm:prSet presAssocID="{70591AEC-5DAB-46A9-AD90-00CA58CDFFF2}" presName="spacer" presStyleCnt="0"/>
      <dgm:spPr/>
    </dgm:pt>
    <dgm:pt modelId="{58CCE5B0-6A90-44AB-B9C9-CCB13EF191B5}" type="pres">
      <dgm:prSet presAssocID="{4E1DED25-62AC-435F-B32A-306131CE67C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70C0FE-DE2C-43C4-B880-905D81FA9AB8}" srcId="{46089B27-D7A2-447D-8FF6-21AF7689A27A}" destId="{C4A9E88A-E927-411C-8006-E2C12D3149A2}" srcOrd="1" destOrd="0" parTransId="{A430F9F1-559F-4AC7-9F54-13874DB17CAF}" sibTransId="{70591AEC-5DAB-46A9-AD90-00CA58CDFFF2}"/>
    <dgm:cxn modelId="{82CCC381-2820-47C2-A69C-79A6E68F8763}" srcId="{46089B27-D7A2-447D-8FF6-21AF7689A27A}" destId="{4E1DED25-62AC-435F-B32A-306131CE67CE}" srcOrd="2" destOrd="0" parTransId="{99B4C318-D9D7-4FF7-BBCB-D22BCE6BAAE4}" sibTransId="{92F3C3E3-6C2B-4FEF-8B0E-DCDE47732858}"/>
    <dgm:cxn modelId="{A6DE25AD-E5FC-46CA-8DBA-DB055AE167C9}" type="presOf" srcId="{C4A9E88A-E927-411C-8006-E2C12D3149A2}" destId="{B0D358BA-6ECE-4D3C-A819-A34E4A51D98F}" srcOrd="0" destOrd="0" presId="urn:microsoft.com/office/officeart/2005/8/layout/vList2"/>
    <dgm:cxn modelId="{1A5D0EFE-C63D-41A8-8797-ABD9DD0793A6}" type="presOf" srcId="{A742926A-F398-4618-8128-C7FB3A5B6F99}" destId="{30FD0ACF-0955-4765-AB87-17AF750B456F}" srcOrd="0" destOrd="0" presId="urn:microsoft.com/office/officeart/2005/8/layout/vList2"/>
    <dgm:cxn modelId="{CEB69461-90FD-4314-88B3-021ADC1A1F6E}" srcId="{46089B27-D7A2-447D-8FF6-21AF7689A27A}" destId="{A742926A-F398-4618-8128-C7FB3A5B6F99}" srcOrd="0" destOrd="0" parTransId="{B0803355-97EC-4566-81CA-FB772780B848}" sibTransId="{86D64ABF-0726-48A7-B077-EBEF17FE3969}"/>
    <dgm:cxn modelId="{370679C0-9394-4EF2-B2E6-8D580FB446E0}" type="presOf" srcId="{46089B27-D7A2-447D-8FF6-21AF7689A27A}" destId="{E6C8FBED-9FA5-4A4C-BD4F-6CA336FDB86E}" srcOrd="0" destOrd="0" presId="urn:microsoft.com/office/officeart/2005/8/layout/vList2"/>
    <dgm:cxn modelId="{25A8FAE0-F4B5-473A-8103-B96E4567B3C7}" type="presOf" srcId="{4E1DED25-62AC-435F-B32A-306131CE67CE}" destId="{58CCE5B0-6A90-44AB-B9C9-CCB13EF191B5}" srcOrd="0" destOrd="0" presId="urn:microsoft.com/office/officeart/2005/8/layout/vList2"/>
    <dgm:cxn modelId="{3CD369A1-3E35-41BC-A587-8EF250ED5E95}" type="presParOf" srcId="{E6C8FBED-9FA5-4A4C-BD4F-6CA336FDB86E}" destId="{30FD0ACF-0955-4765-AB87-17AF750B456F}" srcOrd="0" destOrd="0" presId="urn:microsoft.com/office/officeart/2005/8/layout/vList2"/>
    <dgm:cxn modelId="{299B7A3A-7AF1-4CF6-9121-26A8CA46811D}" type="presParOf" srcId="{E6C8FBED-9FA5-4A4C-BD4F-6CA336FDB86E}" destId="{D4430686-5CDA-4F27-BDFA-2506E03305BC}" srcOrd="1" destOrd="0" presId="urn:microsoft.com/office/officeart/2005/8/layout/vList2"/>
    <dgm:cxn modelId="{71E17F42-4171-4A3B-97F7-235234BAF49F}" type="presParOf" srcId="{E6C8FBED-9FA5-4A4C-BD4F-6CA336FDB86E}" destId="{B0D358BA-6ECE-4D3C-A819-A34E4A51D98F}" srcOrd="2" destOrd="0" presId="urn:microsoft.com/office/officeart/2005/8/layout/vList2"/>
    <dgm:cxn modelId="{3831F96C-B4A4-4F31-9B99-DD72B4C8FB12}" type="presParOf" srcId="{E6C8FBED-9FA5-4A4C-BD4F-6CA336FDB86E}" destId="{9849D6E9-B364-4C21-ABF2-71ACE8E77DCF}" srcOrd="3" destOrd="0" presId="urn:microsoft.com/office/officeart/2005/8/layout/vList2"/>
    <dgm:cxn modelId="{BBEDF69F-9F39-4E29-A9ED-F53D2BB4355B}" type="presParOf" srcId="{E6C8FBED-9FA5-4A4C-BD4F-6CA336FDB86E}" destId="{58CCE5B0-6A90-44AB-B9C9-CCB13EF191B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89B27-D7A2-447D-8FF6-21AF7689A2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42926A-F398-4618-8128-C7FB3A5B6F99}">
      <dgm:prSet phldrT="[Text]" custT="1"/>
      <dgm:spPr>
        <a:solidFill>
          <a:schemeClr val="accent2"/>
        </a:solidFill>
      </dgm:spPr>
      <dgm:t>
        <a:bodyPr/>
        <a:lstStyle/>
        <a:p>
          <a:endParaRPr lang="en-IE" sz="2400" dirty="0" smtClean="0">
            <a:latin typeface="Arial" pitchFamily="34" charset="0"/>
            <a:cs typeface="Arial" pitchFamily="34" charset="0"/>
          </a:endParaRPr>
        </a:p>
        <a:p>
          <a:r>
            <a:rPr lang="en-IE" sz="2400" dirty="0" smtClean="0">
              <a:latin typeface="Arial" pitchFamily="34" charset="0"/>
              <a:cs typeface="Arial" pitchFamily="34" charset="0"/>
            </a:rPr>
            <a:t>Community Safety Initiative – (NUIG)</a:t>
          </a:r>
        </a:p>
        <a:p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B0803355-97EC-4566-81CA-FB772780B848}" type="parTrans" cxnId="{CEB69461-90FD-4314-88B3-021ADC1A1F6E}">
      <dgm:prSet/>
      <dgm:spPr/>
      <dgm:t>
        <a:bodyPr/>
        <a:lstStyle/>
        <a:p>
          <a:endParaRPr lang="en-US"/>
        </a:p>
      </dgm:t>
    </dgm:pt>
    <dgm:pt modelId="{86D64ABF-0726-48A7-B077-EBEF17FE3969}" type="sibTrans" cxnId="{CEB69461-90FD-4314-88B3-021ADC1A1F6E}">
      <dgm:prSet/>
      <dgm:spPr/>
      <dgm:t>
        <a:bodyPr/>
        <a:lstStyle/>
        <a:p>
          <a:endParaRPr lang="en-US"/>
        </a:p>
      </dgm:t>
    </dgm:pt>
    <dgm:pt modelId="{C4A9E88A-E927-411C-8006-E2C12D3149A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IE" sz="2400" dirty="0" smtClean="0">
              <a:latin typeface="Arial" pitchFamily="34" charset="0"/>
              <a:cs typeface="Arial" pitchFamily="34" charset="0"/>
            </a:rPr>
            <a:t>Restorative Practice – (NUIG)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A430F9F1-559F-4AC7-9F54-13874DB17CAF}" type="parTrans" cxnId="{BE70C0FE-DE2C-43C4-B880-905D81FA9AB8}">
      <dgm:prSet/>
      <dgm:spPr/>
      <dgm:t>
        <a:bodyPr/>
        <a:lstStyle/>
        <a:p>
          <a:endParaRPr lang="en-US"/>
        </a:p>
      </dgm:t>
    </dgm:pt>
    <dgm:pt modelId="{70591AEC-5DAB-46A9-AD90-00CA58CDFFF2}" type="sibTrans" cxnId="{BE70C0FE-DE2C-43C4-B880-905D81FA9AB8}">
      <dgm:prSet/>
      <dgm:spPr/>
      <dgm:t>
        <a:bodyPr/>
        <a:lstStyle/>
        <a:p>
          <a:endParaRPr lang="en-US"/>
        </a:p>
      </dgm:t>
    </dgm:pt>
    <dgm:pt modelId="{4E1DED25-62AC-435F-B32A-306131CE67CE}">
      <dgm:prSet custT="1"/>
      <dgm:spPr>
        <a:solidFill>
          <a:schemeClr val="accent2"/>
        </a:solidFill>
      </dgm:spPr>
      <dgm:t>
        <a:bodyPr/>
        <a:lstStyle/>
        <a:p>
          <a:r>
            <a:rPr lang="en-IE" sz="2400" dirty="0" smtClean="0">
              <a:latin typeface="Arial" pitchFamily="34" charset="0"/>
              <a:cs typeface="Arial" pitchFamily="34" charset="0"/>
            </a:rPr>
            <a:t>Overall Process Evaluation – (NUIG)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99B4C318-D9D7-4FF7-BBCB-D22BCE6BAAE4}" type="parTrans" cxnId="{82CCC381-2820-47C2-A69C-79A6E68F8763}">
      <dgm:prSet/>
      <dgm:spPr/>
      <dgm:t>
        <a:bodyPr/>
        <a:lstStyle/>
        <a:p>
          <a:endParaRPr lang="en-US"/>
        </a:p>
      </dgm:t>
    </dgm:pt>
    <dgm:pt modelId="{92F3C3E3-6C2B-4FEF-8B0E-DCDE47732858}" type="sibTrans" cxnId="{82CCC381-2820-47C2-A69C-79A6E68F8763}">
      <dgm:prSet/>
      <dgm:spPr/>
      <dgm:t>
        <a:bodyPr/>
        <a:lstStyle/>
        <a:p>
          <a:endParaRPr lang="en-US"/>
        </a:p>
      </dgm:t>
    </dgm:pt>
    <dgm:pt modelId="{E6C8FBED-9FA5-4A4C-BD4F-6CA336FDB86E}" type="pres">
      <dgm:prSet presAssocID="{46089B27-D7A2-447D-8FF6-21AF7689A2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FD0ACF-0955-4765-AB87-17AF750B456F}" type="pres">
      <dgm:prSet presAssocID="{A742926A-F398-4618-8128-C7FB3A5B6F99}" presName="parentText" presStyleLbl="node1" presStyleIdx="0" presStyleCnt="3" custScaleY="1179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30686-5CDA-4F27-BDFA-2506E03305BC}" type="pres">
      <dgm:prSet presAssocID="{86D64ABF-0726-48A7-B077-EBEF17FE3969}" presName="spacer" presStyleCnt="0"/>
      <dgm:spPr/>
    </dgm:pt>
    <dgm:pt modelId="{B0D358BA-6ECE-4D3C-A819-A34E4A51D98F}" type="pres">
      <dgm:prSet presAssocID="{C4A9E88A-E927-411C-8006-E2C12D3149A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9D6E9-B364-4C21-ABF2-71ACE8E77DCF}" type="pres">
      <dgm:prSet presAssocID="{70591AEC-5DAB-46A9-AD90-00CA58CDFFF2}" presName="spacer" presStyleCnt="0"/>
      <dgm:spPr/>
    </dgm:pt>
    <dgm:pt modelId="{58CCE5B0-6A90-44AB-B9C9-CCB13EF191B5}" type="pres">
      <dgm:prSet presAssocID="{4E1DED25-62AC-435F-B32A-306131CE67C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13BE45-7C7E-433E-9933-D7BD6FA04E5E}" type="presOf" srcId="{A742926A-F398-4618-8128-C7FB3A5B6F99}" destId="{30FD0ACF-0955-4765-AB87-17AF750B456F}" srcOrd="0" destOrd="0" presId="urn:microsoft.com/office/officeart/2005/8/layout/vList2"/>
    <dgm:cxn modelId="{BE70C0FE-DE2C-43C4-B880-905D81FA9AB8}" srcId="{46089B27-D7A2-447D-8FF6-21AF7689A27A}" destId="{C4A9E88A-E927-411C-8006-E2C12D3149A2}" srcOrd="1" destOrd="0" parTransId="{A430F9F1-559F-4AC7-9F54-13874DB17CAF}" sibTransId="{70591AEC-5DAB-46A9-AD90-00CA58CDFFF2}"/>
    <dgm:cxn modelId="{82CCC381-2820-47C2-A69C-79A6E68F8763}" srcId="{46089B27-D7A2-447D-8FF6-21AF7689A27A}" destId="{4E1DED25-62AC-435F-B32A-306131CE67CE}" srcOrd="2" destOrd="0" parTransId="{99B4C318-D9D7-4FF7-BBCB-D22BCE6BAAE4}" sibTransId="{92F3C3E3-6C2B-4FEF-8B0E-DCDE47732858}"/>
    <dgm:cxn modelId="{CCDCD68F-4933-4538-8989-9D62795810B7}" type="presOf" srcId="{C4A9E88A-E927-411C-8006-E2C12D3149A2}" destId="{B0D358BA-6ECE-4D3C-A819-A34E4A51D98F}" srcOrd="0" destOrd="0" presId="urn:microsoft.com/office/officeart/2005/8/layout/vList2"/>
    <dgm:cxn modelId="{2ADC162D-DB30-431D-8B86-9BD580B5AFB7}" type="presOf" srcId="{4E1DED25-62AC-435F-B32A-306131CE67CE}" destId="{58CCE5B0-6A90-44AB-B9C9-CCB13EF191B5}" srcOrd="0" destOrd="0" presId="urn:microsoft.com/office/officeart/2005/8/layout/vList2"/>
    <dgm:cxn modelId="{D77F5858-96E7-4B1F-AD17-577911491A41}" type="presOf" srcId="{46089B27-D7A2-447D-8FF6-21AF7689A27A}" destId="{E6C8FBED-9FA5-4A4C-BD4F-6CA336FDB86E}" srcOrd="0" destOrd="0" presId="urn:microsoft.com/office/officeart/2005/8/layout/vList2"/>
    <dgm:cxn modelId="{CEB69461-90FD-4314-88B3-021ADC1A1F6E}" srcId="{46089B27-D7A2-447D-8FF6-21AF7689A27A}" destId="{A742926A-F398-4618-8128-C7FB3A5B6F99}" srcOrd="0" destOrd="0" parTransId="{B0803355-97EC-4566-81CA-FB772780B848}" sibTransId="{86D64ABF-0726-48A7-B077-EBEF17FE3969}"/>
    <dgm:cxn modelId="{631AE801-AB8C-4EE0-A2C6-C6806CE43113}" type="presParOf" srcId="{E6C8FBED-9FA5-4A4C-BD4F-6CA336FDB86E}" destId="{30FD0ACF-0955-4765-AB87-17AF750B456F}" srcOrd="0" destOrd="0" presId="urn:microsoft.com/office/officeart/2005/8/layout/vList2"/>
    <dgm:cxn modelId="{9B9E6469-E2CE-4407-BA59-2CFAA08C6368}" type="presParOf" srcId="{E6C8FBED-9FA5-4A4C-BD4F-6CA336FDB86E}" destId="{D4430686-5CDA-4F27-BDFA-2506E03305BC}" srcOrd="1" destOrd="0" presId="urn:microsoft.com/office/officeart/2005/8/layout/vList2"/>
    <dgm:cxn modelId="{35B76265-9138-40F9-BA03-0BDBFEE09400}" type="presParOf" srcId="{E6C8FBED-9FA5-4A4C-BD4F-6CA336FDB86E}" destId="{B0D358BA-6ECE-4D3C-A819-A34E4A51D98F}" srcOrd="2" destOrd="0" presId="urn:microsoft.com/office/officeart/2005/8/layout/vList2"/>
    <dgm:cxn modelId="{A3409730-4770-4DE4-8F94-79C2343BDE7E}" type="presParOf" srcId="{E6C8FBED-9FA5-4A4C-BD4F-6CA336FDB86E}" destId="{9849D6E9-B364-4C21-ABF2-71ACE8E77DCF}" srcOrd="3" destOrd="0" presId="urn:microsoft.com/office/officeart/2005/8/layout/vList2"/>
    <dgm:cxn modelId="{C700E287-2AC0-4006-A33F-0FBCECC72FBA}" type="presParOf" srcId="{E6C8FBED-9FA5-4A4C-BD4F-6CA336FDB86E}" destId="{58CCE5B0-6A90-44AB-B9C9-CCB13EF191B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D0ACF-0955-4765-AB87-17AF750B456F}">
      <dsp:nvSpPr>
        <dsp:cNvPr id="0" name=""/>
        <dsp:cNvSpPr/>
      </dsp:nvSpPr>
      <dsp:spPr>
        <a:xfrm>
          <a:off x="0" y="4627"/>
          <a:ext cx="3500462" cy="555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>
              <a:latin typeface="Arial" pitchFamily="34" charset="0"/>
              <a:cs typeface="Arial" pitchFamily="34" charset="0"/>
            </a:rPr>
            <a:t>ECCE – (DIT)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27129" y="31756"/>
        <a:ext cx="3446204" cy="501492"/>
      </dsp:txXfrm>
    </dsp:sp>
    <dsp:sp modelId="{B0D358BA-6ECE-4D3C-A819-A34E4A51D98F}">
      <dsp:nvSpPr>
        <dsp:cNvPr id="0" name=""/>
        <dsp:cNvSpPr/>
      </dsp:nvSpPr>
      <dsp:spPr>
        <a:xfrm>
          <a:off x="0" y="615097"/>
          <a:ext cx="3500462" cy="555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>
              <a:latin typeface="Arial" pitchFamily="34" charset="0"/>
              <a:cs typeface="Arial" pitchFamily="34" charset="0"/>
            </a:rPr>
            <a:t>Doodle Den – (QUB)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27129" y="642226"/>
        <a:ext cx="3446204" cy="501492"/>
      </dsp:txXfrm>
    </dsp:sp>
    <dsp:sp modelId="{58CCE5B0-6A90-44AB-B9C9-CCB13EF191B5}">
      <dsp:nvSpPr>
        <dsp:cNvPr id="0" name=""/>
        <dsp:cNvSpPr/>
      </dsp:nvSpPr>
      <dsp:spPr>
        <a:xfrm>
          <a:off x="0" y="1225567"/>
          <a:ext cx="3500462" cy="555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>
              <a:latin typeface="Arial" pitchFamily="34" charset="0"/>
              <a:cs typeface="Arial" pitchFamily="34" charset="0"/>
            </a:rPr>
            <a:t>Mate Tricks – (QUB)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27129" y="1252696"/>
        <a:ext cx="3446204" cy="501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D0ACF-0955-4765-AB87-17AF750B456F}">
      <dsp:nvSpPr>
        <dsp:cNvPr id="0" name=""/>
        <dsp:cNvSpPr/>
      </dsp:nvSpPr>
      <dsp:spPr>
        <a:xfrm>
          <a:off x="0" y="1268"/>
          <a:ext cx="4429124" cy="843012"/>
        </a:xfrm>
        <a:prstGeom prst="roundRect">
          <a:avLst/>
        </a:prstGeom>
        <a:solidFill>
          <a:schemeClr val="accent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400" kern="1200" dirty="0" smtClean="0">
            <a:latin typeface="Arial" pitchFamily="34" charset="0"/>
            <a:cs typeface="Arial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>
              <a:latin typeface="Arial" pitchFamily="34" charset="0"/>
              <a:cs typeface="Arial" pitchFamily="34" charset="0"/>
            </a:rPr>
            <a:t>Community Safety Initiative – (NUIG)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41152" y="42420"/>
        <a:ext cx="4346820" cy="760708"/>
      </dsp:txXfrm>
    </dsp:sp>
    <dsp:sp modelId="{B0D358BA-6ECE-4D3C-A819-A34E4A51D98F}">
      <dsp:nvSpPr>
        <dsp:cNvPr id="0" name=""/>
        <dsp:cNvSpPr/>
      </dsp:nvSpPr>
      <dsp:spPr>
        <a:xfrm>
          <a:off x="0" y="849645"/>
          <a:ext cx="4429124" cy="714865"/>
        </a:xfrm>
        <a:prstGeom prst="roundRect">
          <a:avLst/>
        </a:prstGeom>
        <a:solidFill>
          <a:schemeClr val="accent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>
              <a:latin typeface="Arial" pitchFamily="34" charset="0"/>
              <a:cs typeface="Arial" pitchFamily="34" charset="0"/>
            </a:rPr>
            <a:t>Restorative Practice – (NUIG)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34897" y="884542"/>
        <a:ext cx="4359330" cy="645071"/>
      </dsp:txXfrm>
    </dsp:sp>
    <dsp:sp modelId="{58CCE5B0-6A90-44AB-B9C9-CCB13EF191B5}">
      <dsp:nvSpPr>
        <dsp:cNvPr id="0" name=""/>
        <dsp:cNvSpPr/>
      </dsp:nvSpPr>
      <dsp:spPr>
        <a:xfrm>
          <a:off x="0" y="1569875"/>
          <a:ext cx="4429124" cy="714865"/>
        </a:xfrm>
        <a:prstGeom prst="roundRect">
          <a:avLst/>
        </a:prstGeom>
        <a:solidFill>
          <a:schemeClr val="accent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>
              <a:latin typeface="Arial" pitchFamily="34" charset="0"/>
              <a:cs typeface="Arial" pitchFamily="34" charset="0"/>
            </a:rPr>
            <a:t>Overall Process Evaluation – (NUIG)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34897" y="1604772"/>
        <a:ext cx="4359330" cy="645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A67BD-46E6-4452-902D-74C936DC93A0}" type="datetimeFigureOut">
              <a:rPr lang="en-US" smtClean="0"/>
              <a:pPr/>
              <a:t>2/28/2014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54AA6-B4AB-4F69-AA80-B2D691045FE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6497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85867-51E9-4A7A-9CF4-6DB59EEA00BE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6E726-9775-4CF8-8F42-FC275255E0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EB87C0-6A03-48F5-9EB7-D3289F24228D}" type="datetimeFigureOut">
              <a:rPr lang="en-US" smtClean="0"/>
              <a:pPr/>
              <a:t>2/28/2014</a:t>
            </a:fld>
            <a:endParaRPr lang="en-IE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E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C25F44-8F96-401E-9917-23C30BDADE86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B87C0-6A03-48F5-9EB7-D3289F24228D}" type="datetimeFigureOut">
              <a:rPr lang="en-US" smtClean="0"/>
              <a:pPr/>
              <a:t>2/28/2014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25F44-8F96-401E-9917-23C30BDADE86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B87C0-6A03-48F5-9EB7-D3289F24228D}" type="datetimeFigureOut">
              <a:rPr lang="en-US" smtClean="0"/>
              <a:pPr/>
              <a:t>2/28/2014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25F44-8F96-401E-9917-23C30BDADE86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B87C0-6A03-48F5-9EB7-D3289F24228D}" type="datetimeFigureOut">
              <a:rPr lang="en-US" smtClean="0"/>
              <a:pPr/>
              <a:t>2/28/2014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25F44-8F96-401E-9917-23C30BDADE86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B87C0-6A03-48F5-9EB7-D3289F24228D}" type="datetimeFigureOut">
              <a:rPr lang="en-US" smtClean="0"/>
              <a:pPr/>
              <a:t>2/28/2014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25F44-8F96-401E-9917-23C30BDADE86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B87C0-6A03-48F5-9EB7-D3289F24228D}" type="datetimeFigureOut">
              <a:rPr lang="en-US" smtClean="0"/>
              <a:pPr/>
              <a:t>2/28/2014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25F44-8F96-401E-9917-23C30BDADE86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B87C0-6A03-48F5-9EB7-D3289F24228D}" type="datetimeFigureOut">
              <a:rPr lang="en-US" smtClean="0"/>
              <a:pPr/>
              <a:t>2/28/2014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25F44-8F96-401E-9917-23C30BDADE86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B87C0-6A03-48F5-9EB7-D3289F24228D}" type="datetimeFigureOut">
              <a:rPr lang="en-US" smtClean="0"/>
              <a:pPr/>
              <a:t>2/28/2014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25F44-8F96-401E-9917-23C30BDADE86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B87C0-6A03-48F5-9EB7-D3289F24228D}" type="datetimeFigureOut">
              <a:rPr lang="en-US" smtClean="0"/>
              <a:pPr/>
              <a:t>2/28/2014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25F44-8F96-401E-9917-23C30BDADE86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CEB87C0-6A03-48F5-9EB7-D3289F24228D}" type="datetimeFigureOut">
              <a:rPr lang="en-US" smtClean="0"/>
              <a:pPr/>
              <a:t>2/28/2014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25F44-8F96-401E-9917-23C30BDADE86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EB87C0-6A03-48F5-9EB7-D3289F24228D}" type="datetimeFigureOut">
              <a:rPr lang="en-US" smtClean="0"/>
              <a:pPr/>
              <a:t>2/28/2014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C25F44-8F96-401E-9917-23C30BDADE86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EB87C0-6A03-48F5-9EB7-D3289F24228D}" type="datetimeFigureOut">
              <a:rPr lang="en-US" smtClean="0"/>
              <a:pPr/>
              <a:t>2/28/2014</a:t>
            </a:fld>
            <a:endParaRPr lang="en-IE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E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5C25F44-8F96-401E-9917-23C30BDADE86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http://twitter.com/twcdi" TargetMode="External"/><Relationship Id="rId7" Type="http://schemas.openxmlformats.org/officeDocument/2006/relationships/image" Target="../media/image15.jpg"/><Relationship Id="rId2" Type="http://schemas.openxmlformats.org/officeDocument/2006/relationships/hyperlink" Target="http://www.facebook.com/childhooddevelopmentinitiativ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hyperlink" Target="mailto:info@twcdi.ie" TargetMode="External"/><Relationship Id="rId4" Type="http://schemas.openxmlformats.org/officeDocument/2006/relationships/hyperlink" Target="http://www.twcdi.i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jpeg"/><Relationship Id="rId7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128873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2060"/>
                </a:solidFill>
                <a:effectLst/>
              </a:rPr>
              <a:t>The truth, the whole truth and nothing but the truth:</a:t>
            </a:r>
            <a:endParaRPr lang="en-US" sz="3600" dirty="0">
              <a:solidFill>
                <a:srgbClr val="002060"/>
              </a:solidFill>
              <a:effectLst/>
            </a:endParaRP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539552" y="4179565"/>
            <a:ext cx="7900987" cy="1321123"/>
          </a:xfrm>
        </p:spPr>
        <p:txBody>
          <a:bodyPr/>
          <a:lstStyle/>
          <a:p>
            <a:pPr marR="0" algn="ctr" eaLnBrk="1" hangingPunct="1"/>
            <a:r>
              <a:rPr lang="en-US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Rigorous evaluations in community settings.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2292" name="Picture 6" descr="CDI Complete 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214313"/>
            <a:ext cx="6211887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16550"/>
            <a:ext cx="30718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4838" y="5500688"/>
            <a:ext cx="34591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IE" dirty="0"/>
              <a:t>Coordinating multiple </a:t>
            </a:r>
            <a:r>
              <a:rPr lang="en-IE" dirty="0" smtClean="0"/>
              <a:t>evaluations – </a:t>
            </a:r>
            <a:r>
              <a:rPr lang="en-IE" sz="2000" dirty="0" smtClean="0"/>
              <a:t>e.g. timing of fieldwork in schools; families involved in multiple programmes; sufficient resources to review and approve documents; </a:t>
            </a:r>
            <a:endParaRPr lang="en-IE" sz="2000" dirty="0"/>
          </a:p>
          <a:p>
            <a:r>
              <a:rPr lang="en-IE" dirty="0"/>
              <a:t>TW is a research ‘haven’;</a:t>
            </a:r>
          </a:p>
          <a:p>
            <a:r>
              <a:rPr lang="en-IE" dirty="0" smtClean="0"/>
              <a:t>Are </a:t>
            </a:r>
            <a:r>
              <a:rPr lang="en-IE" dirty="0"/>
              <a:t>we a producer or consumer of evidence?</a:t>
            </a:r>
          </a:p>
          <a:p>
            <a:r>
              <a:rPr lang="en-IE" dirty="0"/>
              <a:t>Are we a community based organisation or a research unit?  </a:t>
            </a:r>
          </a:p>
          <a:p>
            <a:r>
              <a:rPr lang="en-IE" dirty="0"/>
              <a:t>Is our priority quality research or meeting needs? </a:t>
            </a:r>
          </a:p>
          <a:p>
            <a:r>
              <a:rPr lang="en-IE" dirty="0" smtClean="0"/>
              <a:t>Engaging policy makers in the absence of evaluation findings. 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Research related challenges: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43116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Honesty: </a:t>
            </a:r>
          </a:p>
          <a:p>
            <a:pPr lvl="2"/>
            <a:r>
              <a:rPr lang="en-IE" dirty="0" smtClean="0"/>
              <a:t>hands up when we get it wrong;</a:t>
            </a:r>
            <a:endParaRPr lang="en-IE" sz="2000" dirty="0" smtClean="0"/>
          </a:p>
          <a:p>
            <a:pPr lvl="2"/>
            <a:r>
              <a:rPr lang="en-IE" dirty="0" smtClean="0"/>
              <a:t>Acknowledge when we don’t know;</a:t>
            </a:r>
          </a:p>
          <a:p>
            <a:r>
              <a:rPr lang="en-IE" dirty="0" smtClean="0"/>
              <a:t>Integrity:</a:t>
            </a:r>
          </a:p>
          <a:p>
            <a:pPr lvl="2"/>
            <a:r>
              <a:rPr lang="en-IE" dirty="0" smtClean="0"/>
              <a:t>Being comfortable with expecting some things not to work – don’t take it as personal failing but rather as a great learning opportunity ! </a:t>
            </a:r>
          </a:p>
          <a:p>
            <a:r>
              <a:rPr lang="en-IE" dirty="0" smtClean="0"/>
              <a:t>Equity:</a:t>
            </a:r>
          </a:p>
          <a:p>
            <a:pPr lvl="2"/>
            <a:r>
              <a:rPr lang="en-IE" dirty="0" smtClean="0"/>
              <a:t>We don’t expect more of our community partners than our ‘experts’;</a:t>
            </a:r>
          </a:p>
          <a:p>
            <a:pPr lvl="2"/>
            <a:r>
              <a:rPr lang="en-IE" dirty="0" smtClean="0"/>
              <a:t>Find ways of giving all stakeholders a voice;</a:t>
            </a:r>
          </a:p>
          <a:p>
            <a:r>
              <a:rPr lang="en-IE" dirty="0"/>
              <a:t>Fun:</a:t>
            </a:r>
          </a:p>
          <a:p>
            <a:pPr lvl="2"/>
            <a:r>
              <a:rPr lang="en-IE" dirty="0" smtClean="0"/>
              <a:t>Because its always good to laugh! </a:t>
            </a:r>
            <a:endParaRPr lang="en-IE" dirty="0"/>
          </a:p>
          <a:p>
            <a:pPr lvl="2"/>
            <a:endParaRPr lang="en-IE" dirty="0"/>
          </a:p>
          <a:p>
            <a:pPr lvl="2"/>
            <a:endParaRPr lang="en-IE" dirty="0"/>
          </a:p>
          <a:p>
            <a:pPr lvl="2"/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Principles: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96154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Developing an open, respectful relationship with the evaluation team through formal and informal mechanisms;</a:t>
            </a:r>
          </a:p>
          <a:p>
            <a:r>
              <a:rPr lang="en-IE" dirty="0" smtClean="0"/>
              <a:t>Learning across disciplines – sharing the best of what we have;</a:t>
            </a:r>
          </a:p>
          <a:p>
            <a:r>
              <a:rPr lang="en-IE" dirty="0" smtClean="0"/>
              <a:t>Focus on strengths but don’t be afraid to name deficits; </a:t>
            </a:r>
          </a:p>
          <a:p>
            <a:r>
              <a:rPr lang="en-IE" dirty="0" smtClean="0"/>
              <a:t>Organisation: regular meetings, concise minutes; clear actions; </a:t>
            </a:r>
          </a:p>
          <a:p>
            <a:r>
              <a:rPr lang="en-IE" dirty="0" smtClean="0"/>
              <a:t>Reflection groups: local engagement in signing off reports.  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Effective processes: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9602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Even with hard evidence, its difficult to get people to let go;</a:t>
            </a:r>
          </a:p>
          <a:p>
            <a:r>
              <a:rPr lang="en-IE" dirty="0" smtClean="0"/>
              <a:t>This is an emotional process – expect tears!</a:t>
            </a:r>
          </a:p>
          <a:p>
            <a:r>
              <a:rPr lang="en-IE" dirty="0" smtClean="0"/>
              <a:t>Map your stakeholders;</a:t>
            </a:r>
          </a:p>
          <a:p>
            <a:r>
              <a:rPr lang="en-IE" dirty="0" smtClean="0"/>
              <a:t>Sequence your engagement with them;</a:t>
            </a:r>
          </a:p>
          <a:p>
            <a:r>
              <a:rPr lang="en-IE" dirty="0" smtClean="0"/>
              <a:t>This is a partnership between the evaluation team and the commissioner;</a:t>
            </a:r>
          </a:p>
          <a:p>
            <a:r>
              <a:rPr lang="en-IE" dirty="0" smtClean="0"/>
              <a:t>Be gentle! 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De-commissioning services: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55473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Seven reports published;</a:t>
            </a:r>
          </a:p>
          <a:p>
            <a:r>
              <a:rPr lang="en-IE" dirty="0" smtClean="0"/>
              <a:t>Nine policy papers published</a:t>
            </a:r>
          </a:p>
          <a:p>
            <a:r>
              <a:rPr lang="en-IE" dirty="0" smtClean="0"/>
              <a:t>Process evaluation and policy paper due to </a:t>
            </a:r>
            <a:r>
              <a:rPr lang="en-IE" smtClean="0"/>
              <a:t>be launched </a:t>
            </a:r>
            <a:r>
              <a:rPr lang="en-IE" dirty="0" smtClean="0"/>
              <a:t>next month;</a:t>
            </a:r>
          </a:p>
          <a:p>
            <a:r>
              <a:rPr lang="en-IE" dirty="0" smtClean="0"/>
              <a:t>Plans to develop policy paper on stopping what doesn’t work;</a:t>
            </a:r>
          </a:p>
          <a:p>
            <a:r>
              <a:rPr lang="en-IE" dirty="0" smtClean="0"/>
              <a:t>REPP book.   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Sharing the learning: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0830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IE" dirty="0"/>
          </a:p>
          <a:p>
            <a:pPr marL="109728" indent="0">
              <a:buNone/>
            </a:pPr>
            <a:endParaRPr lang="en-IE" dirty="0" smtClean="0"/>
          </a:p>
          <a:p>
            <a:pPr marL="109728" indent="0">
              <a:buNone/>
            </a:pPr>
            <a:endParaRPr lang="en-IE" dirty="0"/>
          </a:p>
          <a:p>
            <a:pPr marL="109728" indent="0">
              <a:buNone/>
            </a:pPr>
            <a:endParaRPr lang="en-IE" dirty="0" smtClean="0"/>
          </a:p>
          <a:p>
            <a:pPr marL="109728" indent="0">
              <a:buNone/>
            </a:pPr>
            <a:endParaRPr lang="en-IE" dirty="0"/>
          </a:p>
          <a:p>
            <a:pPr marL="109728" indent="0">
              <a:buNone/>
            </a:pPr>
            <a:endParaRPr lang="en-IE" dirty="0" smtClean="0"/>
          </a:p>
          <a:p>
            <a:pPr marL="109728" indent="0">
              <a:buNone/>
            </a:pPr>
            <a:endParaRPr lang="en-IE" dirty="0"/>
          </a:p>
          <a:p>
            <a:pPr marL="109728" indent="0">
              <a:buNone/>
            </a:pPr>
            <a:endParaRPr lang="en-IE" dirty="0" smtClean="0"/>
          </a:p>
          <a:p>
            <a:pPr marL="109728" indent="0">
              <a:buNone/>
            </a:pPr>
            <a:r>
              <a:rPr lang="en-IE" dirty="0" smtClean="0"/>
              <a:t>There’s more than one way to skin a cat!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Final words of wisdom….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93469"/>
            <a:ext cx="2808312" cy="332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13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endParaRPr lang="en-IE" sz="2000" b="1" dirty="0">
              <a:hlinkClick r:id="rId2"/>
            </a:endParaRPr>
          </a:p>
          <a:p>
            <a:r>
              <a:rPr lang="en-IE" sz="2200" b="1" dirty="0" smtClean="0">
                <a:hlinkClick r:id="rId2"/>
              </a:rPr>
              <a:t>www.facebook.com/childhooddevelopmentinitiative</a:t>
            </a:r>
            <a:endParaRPr lang="en-IE" sz="2200" b="1" dirty="0" smtClean="0"/>
          </a:p>
          <a:p>
            <a:endParaRPr lang="en-IE" b="1" dirty="0"/>
          </a:p>
          <a:p>
            <a:r>
              <a:rPr lang="en-IE" sz="2200" b="1" dirty="0">
                <a:hlinkClick r:id="rId3"/>
              </a:rPr>
              <a:t>http://</a:t>
            </a:r>
            <a:r>
              <a:rPr lang="en-IE" sz="2200" b="1" dirty="0" smtClean="0">
                <a:hlinkClick r:id="rId3"/>
              </a:rPr>
              <a:t>twitter.com/twcdi</a:t>
            </a:r>
            <a:endParaRPr lang="en-IE" sz="2200" b="1" dirty="0" smtClean="0"/>
          </a:p>
          <a:p>
            <a:endParaRPr lang="en-IE" sz="2200" b="1" dirty="0" smtClean="0"/>
          </a:p>
          <a:p>
            <a:r>
              <a:rPr lang="en-IE" sz="2200" b="1" dirty="0" smtClean="0">
                <a:hlinkClick r:id="rId4"/>
              </a:rPr>
              <a:t>www.twcdi.ie</a:t>
            </a:r>
            <a:endParaRPr lang="en-IE" sz="2200" b="1" dirty="0" smtClean="0"/>
          </a:p>
          <a:p>
            <a:endParaRPr lang="en-IE" sz="2200" b="1" dirty="0" smtClean="0"/>
          </a:p>
          <a:p>
            <a:r>
              <a:rPr lang="en-IE" sz="2200" b="1" dirty="0" smtClean="0">
                <a:hlinkClick r:id="rId5"/>
              </a:rPr>
              <a:t>info@twcdi.ie</a:t>
            </a:r>
            <a:r>
              <a:rPr lang="en-IE" sz="2200" b="1" dirty="0" smtClean="0"/>
              <a:t> </a:t>
            </a: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b="0" dirty="0" smtClean="0"/>
              <a:t>Contact us</a:t>
            </a:r>
            <a:endParaRPr lang="en-IE" sz="36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70528"/>
            <a:ext cx="1940982" cy="1772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071563" cy="1071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21088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DI Complete 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589240"/>
            <a:ext cx="2745872" cy="99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IE" sz="4000" dirty="0" smtClean="0">
                <a:solidFill>
                  <a:srgbClr val="002060"/>
                </a:solidFill>
                <a:effectLst/>
              </a:rPr>
              <a:t>Overview</a:t>
            </a:r>
            <a:endParaRPr lang="en-IE" sz="4000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125" lvl="1" indent="-255588" algn="just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IE" sz="2400" dirty="0" smtClean="0">
                <a:cs typeface="Arial" pitchFamily="34" charset="0"/>
              </a:rPr>
              <a:t>CDI to date;</a:t>
            </a:r>
          </a:p>
          <a:p>
            <a:pPr marL="365125" lvl="1" indent="-255588" algn="just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IE" sz="2400" dirty="0" smtClean="0">
                <a:cs typeface="Arial" pitchFamily="34" charset="0"/>
              </a:rPr>
              <a:t>CDI: a complex community initiative;</a:t>
            </a:r>
          </a:p>
          <a:p>
            <a:pPr marL="365125" lvl="1" indent="-255588" algn="just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IE" sz="2400" dirty="0" smtClean="0">
                <a:cs typeface="Arial" pitchFamily="34" charset="0"/>
              </a:rPr>
              <a:t>The evaluation profile;</a:t>
            </a:r>
          </a:p>
          <a:p>
            <a:pPr marL="365125" lvl="1" indent="-255588" algn="just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IE" sz="2400" dirty="0" smtClean="0">
                <a:cs typeface="Arial" pitchFamily="34" charset="0"/>
              </a:rPr>
              <a:t>Key challenges, principles and processes to enable effective evaluation in communities;</a:t>
            </a:r>
          </a:p>
          <a:p>
            <a:pPr marL="365125" lvl="1" indent="-255588" algn="just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IE" sz="2400" dirty="0" smtClean="0">
                <a:cs typeface="Arial" pitchFamily="34" charset="0"/>
              </a:rPr>
              <a:t>Sharing the learning.</a:t>
            </a:r>
          </a:p>
          <a:p>
            <a:pPr marL="365125" lvl="1" indent="-255588" algn="just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IE" sz="2400" dirty="0" smtClean="0">
              <a:cs typeface="Arial" pitchFamily="34" charset="0"/>
            </a:endParaRPr>
          </a:p>
          <a:p>
            <a:pPr marL="109728" indent="0">
              <a:buNone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8881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DI Complete 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589240"/>
            <a:ext cx="2745872" cy="99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>
              <a:defRPr/>
            </a:pPr>
            <a:r>
              <a:rPr lang="en-IE" sz="4000" dirty="0" smtClean="0">
                <a:solidFill>
                  <a:srgbClr val="002060"/>
                </a:solidFill>
                <a:effectLst/>
              </a:rPr>
              <a:t>CDI to Date</a:t>
            </a:r>
            <a:endParaRPr lang="en-IE" sz="4000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196752"/>
            <a:ext cx="8229600" cy="4104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125" lvl="1" indent="-255588" algn="just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IE" sz="2800" dirty="0" smtClean="0">
                <a:latin typeface="Arial" pitchFamily="34" charset="0"/>
                <a:cs typeface="Arial" pitchFamily="34" charset="0"/>
              </a:rPr>
              <a:t>Seven services designed, delivered and evaluated;</a:t>
            </a:r>
          </a:p>
          <a:p>
            <a:pPr marL="365125" lvl="1" indent="-255588" algn="just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IE" sz="2800" dirty="0" smtClean="0">
                <a:latin typeface="Arial" pitchFamily="34" charset="0"/>
                <a:cs typeface="Arial" pitchFamily="34" charset="0"/>
              </a:rPr>
              <a:t>Seven evaluation reports and nine policy papers published;</a:t>
            </a:r>
          </a:p>
          <a:p>
            <a:pPr marL="365125" lvl="1" indent="-255588" algn="just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IE" sz="2800" dirty="0" smtClean="0">
                <a:latin typeface="Arial" pitchFamily="34" charset="0"/>
                <a:cs typeface="Arial" pitchFamily="34" charset="0"/>
              </a:rPr>
              <a:t>Final process evaluation published next month;</a:t>
            </a:r>
          </a:p>
          <a:p>
            <a:pPr marL="365125" lvl="1" indent="-255588" algn="just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IE" sz="2800" dirty="0" smtClean="0">
                <a:latin typeface="Arial" pitchFamily="34" charset="0"/>
                <a:cs typeface="Arial" pitchFamily="34" charset="0"/>
              </a:rPr>
              <a:t>Further reports being completed;</a:t>
            </a:r>
          </a:p>
          <a:p>
            <a:pPr marL="365125" lvl="1" indent="-255588" algn="just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IE" sz="2800" dirty="0" smtClean="0">
                <a:latin typeface="Arial" pitchFamily="34" charset="0"/>
                <a:cs typeface="Arial" pitchFamily="34" charset="0"/>
              </a:rPr>
              <a:t>Doodle Den Longitudinal Study and SLT follow-up underway.</a:t>
            </a:r>
          </a:p>
          <a:p>
            <a:pPr marL="365125" lvl="1" indent="-255588" algn="just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en-IE" dirty="0" smtClean="0"/>
          </a:p>
        </p:txBody>
      </p:sp>
      <p:pic>
        <p:nvPicPr>
          <p:cNvPr id="6" name="Picture 5" descr="P:\PR\Logos\RP\For Screen\CDI RP-logo-colour-300p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" y="5132784"/>
            <a:ext cx="12573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46754"/>
            <a:ext cx="1247775" cy="1738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32784"/>
            <a:ext cx="12192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132784"/>
            <a:ext cx="125158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57192"/>
            <a:ext cx="12477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32784"/>
            <a:ext cx="126301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46754"/>
            <a:ext cx="1238250" cy="1738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6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568" y="188640"/>
            <a:ext cx="9523096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122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IE" dirty="0" smtClean="0"/>
              <a:t>New funding initiative from DCYA and AP;</a:t>
            </a:r>
          </a:p>
          <a:p>
            <a:pPr algn="just"/>
            <a:r>
              <a:rPr lang="en-IE" dirty="0" smtClean="0"/>
              <a:t>Focus on sustainability of programmes, and their integration into existing structures and mainstream services;</a:t>
            </a:r>
          </a:p>
          <a:p>
            <a:pPr algn="just"/>
            <a:r>
              <a:rPr lang="en-IE" dirty="0" smtClean="0"/>
              <a:t>Centralised evaluation being undertaken by CES;</a:t>
            </a:r>
          </a:p>
          <a:p>
            <a:pPr algn="just"/>
            <a:r>
              <a:rPr lang="en-IE" dirty="0" smtClean="0"/>
              <a:t>Opportunity to respond to unmet needs based on evaluations and local consultation.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IE" sz="3600" dirty="0" smtClean="0">
                <a:solidFill>
                  <a:srgbClr val="002060"/>
                </a:solidFill>
                <a:effectLst/>
              </a:rPr>
              <a:t>Area Based Childhood Initiative: </a:t>
            </a:r>
            <a:endParaRPr lang="en-IE" sz="3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86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Parent support in early years;</a:t>
            </a:r>
          </a:p>
          <a:p>
            <a:pPr marL="109728" indent="0">
              <a:buNone/>
            </a:pPr>
            <a:endParaRPr lang="en-IE" dirty="0" smtClean="0"/>
          </a:p>
          <a:p>
            <a:r>
              <a:rPr lang="en-IE" dirty="0" smtClean="0"/>
              <a:t>Early intervention speech and language service;</a:t>
            </a:r>
          </a:p>
          <a:p>
            <a:endParaRPr lang="en-IE" dirty="0" smtClean="0"/>
          </a:p>
          <a:p>
            <a:r>
              <a:rPr lang="en-IE" dirty="0" smtClean="0"/>
              <a:t>Doodle Den and development of Doodle Den booster;</a:t>
            </a:r>
          </a:p>
          <a:p>
            <a:endParaRPr lang="en-IE" dirty="0" smtClean="0"/>
          </a:p>
          <a:p>
            <a:r>
              <a:rPr lang="en-IE" dirty="0" smtClean="0"/>
              <a:t>Restorative Practice Strategic Development;</a:t>
            </a:r>
          </a:p>
          <a:p>
            <a:endParaRPr lang="en-IE" dirty="0"/>
          </a:p>
          <a:p>
            <a:r>
              <a:rPr lang="en-IE" dirty="0" smtClean="0"/>
              <a:t>0-3 initiative;</a:t>
            </a:r>
          </a:p>
          <a:p>
            <a:endParaRPr lang="en-IE" dirty="0"/>
          </a:p>
          <a:p>
            <a:r>
              <a:rPr lang="en-IE" dirty="0" smtClean="0"/>
              <a:t>Sharing </a:t>
            </a:r>
            <a:r>
              <a:rPr lang="en-IE" dirty="0"/>
              <a:t>the </a:t>
            </a:r>
            <a:r>
              <a:rPr lang="en-IE" dirty="0" smtClean="0"/>
              <a:t>learning and dissemination.</a:t>
            </a:r>
            <a:endParaRPr lang="en-IE" dirty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IE" sz="4000" dirty="0" smtClean="0">
                <a:solidFill>
                  <a:srgbClr val="002060"/>
                </a:solidFill>
                <a:effectLst/>
              </a:rPr>
              <a:t>Core Activities 2013-2016:</a:t>
            </a:r>
            <a:endParaRPr lang="en-IE" sz="40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58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IE" dirty="0" smtClean="0"/>
              <a:t>Comprehensive</a:t>
            </a:r>
            <a:r>
              <a:rPr lang="en-IE" dirty="0"/>
              <a:t>, attempting to address many issues at once;</a:t>
            </a:r>
          </a:p>
          <a:p>
            <a:pPr lvl="0"/>
            <a:r>
              <a:rPr lang="en-IE" dirty="0" smtClean="0"/>
              <a:t>Involve </a:t>
            </a:r>
            <a:r>
              <a:rPr lang="en-IE" dirty="0"/>
              <a:t>a high degree of coordination, collaboration and integration, often between and within different sectors, at local, regional and national level;</a:t>
            </a:r>
          </a:p>
          <a:p>
            <a:pPr lvl="0"/>
            <a:r>
              <a:rPr lang="en-IE" dirty="0" smtClean="0"/>
              <a:t>Operate </a:t>
            </a:r>
            <a:r>
              <a:rPr lang="en-IE" dirty="0"/>
              <a:t>in an outcomes-focussed manner, which increases accountability for actions;</a:t>
            </a:r>
          </a:p>
          <a:p>
            <a:pPr lvl="0"/>
            <a:r>
              <a:rPr lang="en-IE" dirty="0" smtClean="0"/>
              <a:t>Responsive </a:t>
            </a:r>
            <a:r>
              <a:rPr lang="en-IE" dirty="0"/>
              <a:t>to local needs and flexible in meeting those needs;</a:t>
            </a:r>
          </a:p>
          <a:p>
            <a:pPr lvl="0"/>
            <a:r>
              <a:rPr lang="en-IE" dirty="0" smtClean="0"/>
              <a:t>Focused </a:t>
            </a:r>
            <a:r>
              <a:rPr lang="en-IE" dirty="0"/>
              <a:t>on building capacity;</a:t>
            </a:r>
          </a:p>
          <a:p>
            <a:pPr lvl="0"/>
            <a:r>
              <a:rPr lang="en-IE" dirty="0" smtClean="0"/>
              <a:t>Prevention </a:t>
            </a:r>
            <a:r>
              <a:rPr lang="en-IE" dirty="0"/>
              <a:t>and early intervention-focused;</a:t>
            </a:r>
          </a:p>
          <a:p>
            <a:pPr lvl="0"/>
            <a:r>
              <a:rPr lang="en-IE" dirty="0" smtClean="0"/>
              <a:t>Family </a:t>
            </a:r>
            <a:r>
              <a:rPr lang="en-IE" dirty="0"/>
              <a:t>and community focused;</a:t>
            </a:r>
          </a:p>
          <a:p>
            <a:pPr lvl="0"/>
            <a:r>
              <a:rPr lang="en-IE" dirty="0" smtClean="0"/>
              <a:t>Participatory</a:t>
            </a:r>
            <a:r>
              <a:rPr lang="en-IE" dirty="0"/>
              <a:t>; and</a:t>
            </a:r>
          </a:p>
          <a:p>
            <a:r>
              <a:rPr lang="en-IE" dirty="0" smtClean="0"/>
              <a:t>Universal </a:t>
            </a:r>
            <a:r>
              <a:rPr lang="en-IE" dirty="0"/>
              <a:t>in </a:t>
            </a:r>
            <a:r>
              <a:rPr lang="en-IE" dirty="0" smtClean="0"/>
              <a:t>focus,		    ( NUIG, pending) 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IE" dirty="0" smtClean="0">
                <a:solidFill>
                  <a:srgbClr val="002060"/>
                </a:solidFill>
                <a:effectLst/>
              </a:rPr>
              <a:t>What is a Complex Community Initiative?</a:t>
            </a:r>
            <a:endParaRPr lang="en-IE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96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1"/>
          <p:cNvGrpSpPr>
            <a:grpSpLocks/>
          </p:cNvGrpSpPr>
          <p:nvPr/>
        </p:nvGrpSpPr>
        <p:grpSpPr bwMode="auto">
          <a:xfrm>
            <a:off x="71438" y="954088"/>
            <a:ext cx="9072562" cy="5715000"/>
            <a:chOff x="0" y="1142984"/>
            <a:chExt cx="9072563" cy="5715016"/>
          </a:xfrm>
        </p:grpSpPr>
        <p:sp>
          <p:nvSpPr>
            <p:cNvPr id="23" name="Content Placeholder 5"/>
            <p:cNvSpPr txBox="1">
              <a:spLocks/>
            </p:cNvSpPr>
            <p:nvPr/>
          </p:nvSpPr>
          <p:spPr>
            <a:xfrm>
              <a:off x="214312" y="3500428"/>
              <a:ext cx="8229601" cy="2792421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Font typeface="Wingdings 3" pitchFamily="18" charset="2"/>
                <a:buNone/>
                <a:defRPr/>
              </a:pPr>
              <a:endParaRPr lang="en-IE" sz="3200" dirty="0">
                <a:solidFill>
                  <a:schemeClr val="tx1">
                    <a:tint val="75000"/>
                  </a:schemeClr>
                </a:solidFill>
                <a:latin typeface="+mn-lt"/>
              </a:endParaRP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en-US" sz="3200" dirty="0">
                <a:solidFill>
                  <a:schemeClr val="tx1">
                    <a:tint val="75000"/>
                  </a:schemeClr>
                </a:solidFill>
                <a:latin typeface="+mn-lt"/>
              </a:endParaRPr>
            </a:p>
          </p:txBody>
        </p:sp>
        <p:graphicFrame>
          <p:nvGraphicFramePr>
            <p:cNvPr id="24" name="Diagram 23"/>
            <p:cNvGraphicFramePr/>
            <p:nvPr/>
          </p:nvGraphicFramePr>
          <p:xfrm>
            <a:off x="5429256" y="1142984"/>
            <a:ext cx="3500462" cy="17859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5" name="Oval 24"/>
            <p:cNvSpPr/>
            <p:nvPr/>
          </p:nvSpPr>
          <p:spPr>
            <a:xfrm>
              <a:off x="571500" y="1142984"/>
              <a:ext cx="3643312" cy="10715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 Randomised Controlled Trials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14312" y="4714869"/>
              <a:ext cx="4429125" cy="2143131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400" dirty="0">
                  <a:latin typeface="Arial" pitchFamily="34" charset="0"/>
                  <a:cs typeface="Arial" pitchFamily="34" charset="0"/>
                </a:rPr>
                <a:t>Quasi-Experimental Study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400" dirty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400" dirty="0">
                  <a:latin typeface="Arial" pitchFamily="34" charset="0"/>
                  <a:cs typeface="Arial" pitchFamily="34" charset="0"/>
                </a:rPr>
                <a:t>Healthy School’s Programme – (TCD)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7" name="Diagram 26"/>
            <p:cNvGraphicFramePr/>
            <p:nvPr/>
          </p:nvGraphicFramePr>
          <p:xfrm>
            <a:off x="0" y="2357430"/>
            <a:ext cx="4429124" cy="22860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8" name="Oval 27"/>
            <p:cNvSpPr/>
            <p:nvPr/>
          </p:nvSpPr>
          <p:spPr>
            <a:xfrm>
              <a:off x="5429251" y="3000364"/>
              <a:ext cx="3643312" cy="150019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 Process Evaluations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4308475" y="1714486"/>
              <a:ext cx="977900" cy="4841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ight Arrow 29"/>
            <p:cNvSpPr/>
            <p:nvPr/>
          </p:nvSpPr>
          <p:spPr>
            <a:xfrm flipH="1">
              <a:off x="4500562" y="3444865"/>
              <a:ext cx="785813" cy="484188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219701" y="4714869"/>
              <a:ext cx="3643312" cy="214313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Retrospective Impact Study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Speech &amp; Language Therapy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2124075" y="5589583"/>
              <a:ext cx="484187" cy="2682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6804026" y="5661022"/>
              <a:ext cx="484187" cy="36036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pPr algn="ctr">
              <a:defRPr/>
            </a:pPr>
            <a:r>
              <a:rPr lang="en-IE" sz="2800" dirty="0" smtClean="0">
                <a:solidFill>
                  <a:srgbClr val="002060"/>
                </a:solidFill>
                <a:effectLst/>
              </a:rPr>
              <a:t>CDI Evaluations:</a:t>
            </a:r>
            <a:endParaRPr lang="en-IE" sz="28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52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525963"/>
          </a:xfrm>
        </p:spPr>
        <p:txBody>
          <a:bodyPr>
            <a:normAutofit/>
          </a:bodyPr>
          <a:lstStyle/>
          <a:p>
            <a:r>
              <a:rPr lang="en-IE" dirty="0" smtClean="0"/>
              <a:t>Getting buy in from a range of stakeholders;</a:t>
            </a:r>
          </a:p>
          <a:p>
            <a:r>
              <a:rPr lang="en-IE" dirty="0" smtClean="0"/>
              <a:t>Time lapse between funding allocation and delivery : ‘collective amnesia’;</a:t>
            </a:r>
          </a:p>
          <a:p>
            <a:r>
              <a:rPr lang="en-IE" dirty="0" smtClean="0"/>
              <a:t>What do we expect of community representatives? Is it comparable to our expectations of ‘experts’?</a:t>
            </a:r>
          </a:p>
          <a:p>
            <a:r>
              <a:rPr lang="en-IE" dirty="0" smtClean="0"/>
              <a:t>Managing negative findings when people are invested in the work;</a:t>
            </a:r>
          </a:p>
          <a:p>
            <a:r>
              <a:rPr lang="en-IE" dirty="0" smtClean="0"/>
              <a:t>Understanding capacity across the various disciplines. </a:t>
            </a:r>
          </a:p>
          <a:p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IE" sz="4000" dirty="0" smtClean="0">
                <a:solidFill>
                  <a:srgbClr val="002060"/>
                </a:solidFill>
                <a:effectLst/>
              </a:rPr>
              <a:t>Challenges:</a:t>
            </a:r>
            <a:endParaRPr lang="en-IE" sz="40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92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722</Words>
  <Application>Microsoft Office PowerPoint</Application>
  <PresentationFormat>On-screen Show (4:3)</PresentationFormat>
  <Paragraphs>126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The truth, the whole truth and nothing but the truth:</vt:lpstr>
      <vt:lpstr>Overview</vt:lpstr>
      <vt:lpstr>CDI to Date</vt:lpstr>
      <vt:lpstr>PowerPoint Presentation</vt:lpstr>
      <vt:lpstr>Area Based Childhood Initiative: </vt:lpstr>
      <vt:lpstr>Core Activities 2013-2016:</vt:lpstr>
      <vt:lpstr>What is a Complex Community Initiative?</vt:lpstr>
      <vt:lpstr>CDI Evaluations:</vt:lpstr>
      <vt:lpstr>Challenges:</vt:lpstr>
      <vt:lpstr>Research related challenges:</vt:lpstr>
      <vt:lpstr>Principles:</vt:lpstr>
      <vt:lpstr>Effective processes:</vt:lpstr>
      <vt:lpstr>De-commissioning services:</vt:lpstr>
      <vt:lpstr>Sharing the learning:</vt:lpstr>
      <vt:lpstr>Final words of wisdom….</vt:lpstr>
      <vt:lpstr>Contact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Childhood Development Initiative</dc:title>
  <dc:creator>Audrey</dc:creator>
  <cp:lastModifiedBy>TWCDI-Admin2</cp:lastModifiedBy>
  <cp:revision>69</cp:revision>
  <dcterms:created xsi:type="dcterms:W3CDTF">2013-02-08T15:01:29Z</dcterms:created>
  <dcterms:modified xsi:type="dcterms:W3CDTF">2014-02-28T11:19:35Z</dcterms:modified>
</cp:coreProperties>
</file>