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44" r:id="rId4"/>
    <p:sldMasterId id="2147483756" r:id="rId5"/>
    <p:sldMasterId id="2147483773" r:id="rId6"/>
  </p:sldMasterIdLst>
  <p:notesMasterIdLst>
    <p:notesMasterId r:id="rId26"/>
  </p:notesMasterIdLst>
  <p:sldIdLst>
    <p:sldId id="282" r:id="rId7"/>
    <p:sldId id="259" r:id="rId8"/>
    <p:sldId id="260" r:id="rId9"/>
    <p:sldId id="263" r:id="rId10"/>
    <p:sldId id="261" r:id="rId11"/>
    <p:sldId id="272" r:id="rId12"/>
    <p:sldId id="268" r:id="rId13"/>
    <p:sldId id="267" r:id="rId14"/>
    <p:sldId id="269" r:id="rId15"/>
    <p:sldId id="273" r:id="rId16"/>
    <p:sldId id="270" r:id="rId17"/>
    <p:sldId id="274" r:id="rId18"/>
    <p:sldId id="275" r:id="rId19"/>
    <p:sldId id="284" r:id="rId20"/>
    <p:sldId id="285" r:id="rId21"/>
    <p:sldId id="287" r:id="rId22"/>
    <p:sldId id="276" r:id="rId23"/>
    <p:sldId id="281" r:id="rId24"/>
    <p:sldId id="283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CD2BB-ED49-4101-BDC1-DBA9E3E13D3A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A4E5DB-F2F7-43B8-B8C5-96CD739A7F6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Something needs to change!</a:t>
          </a:r>
          <a:endParaRPr lang="en-GB" sz="2400" b="1" dirty="0">
            <a:solidFill>
              <a:schemeClr val="bg1"/>
            </a:solidFill>
            <a:latin typeface="+mn-lt"/>
          </a:endParaRPr>
        </a:p>
      </dgm:t>
    </dgm:pt>
    <dgm:pt modelId="{3CF70EC8-CC97-4D21-854F-9B30DA897143}" type="parTrans" cxnId="{8AAC8CF8-A802-407F-B4D9-F11862FC55DC}">
      <dgm:prSet/>
      <dgm:spPr/>
      <dgm:t>
        <a:bodyPr/>
        <a:lstStyle/>
        <a:p>
          <a:endParaRPr lang="en-GB"/>
        </a:p>
      </dgm:t>
    </dgm:pt>
    <dgm:pt modelId="{D5B13874-EF2C-41B4-BAB0-9780F7007B00}" type="sibTrans" cxnId="{8AAC8CF8-A802-407F-B4D9-F11862FC55DC}">
      <dgm:prSet/>
      <dgm:spPr/>
      <dgm:t>
        <a:bodyPr/>
        <a:lstStyle/>
        <a:p>
          <a:endParaRPr lang="en-GB"/>
        </a:p>
      </dgm:t>
    </dgm:pt>
    <dgm:pt modelId="{FE28ADBB-6DAA-43B9-A018-150932E7F82E}" type="pres">
      <dgm:prSet presAssocID="{54DCD2BB-ED49-4101-BDC1-DBA9E3E13D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EBF2C4-9432-415E-AD4F-C2FAFB016E85}" type="pres">
      <dgm:prSet presAssocID="{1BA4E5DB-F2F7-43B8-B8C5-96CD739A7F63}" presName="Name5" presStyleLbl="vennNode1" presStyleIdx="0" presStyleCnt="1" custScaleX="45299" custScaleY="31998" custLinFactNeighborX="-1397" custLinFactNeighborY="-17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AC8CF8-A802-407F-B4D9-F11862FC55DC}" srcId="{54DCD2BB-ED49-4101-BDC1-DBA9E3E13D3A}" destId="{1BA4E5DB-F2F7-43B8-B8C5-96CD739A7F63}" srcOrd="0" destOrd="0" parTransId="{3CF70EC8-CC97-4D21-854F-9B30DA897143}" sibTransId="{D5B13874-EF2C-41B4-BAB0-9780F7007B00}"/>
    <dgm:cxn modelId="{2F6DA461-2764-4FF8-84C9-F10425746363}" type="presOf" srcId="{54DCD2BB-ED49-4101-BDC1-DBA9E3E13D3A}" destId="{FE28ADBB-6DAA-43B9-A018-150932E7F82E}" srcOrd="0" destOrd="0" presId="urn:microsoft.com/office/officeart/2005/8/layout/venn3"/>
    <dgm:cxn modelId="{FC9226FC-B19A-4399-B48B-7A5E372DA91C}" type="presOf" srcId="{1BA4E5DB-F2F7-43B8-B8C5-96CD739A7F63}" destId="{BBEBF2C4-9432-415E-AD4F-C2FAFB016E85}" srcOrd="0" destOrd="0" presId="urn:microsoft.com/office/officeart/2005/8/layout/venn3"/>
    <dgm:cxn modelId="{06AD05EC-6A64-415D-B261-0DDC99473190}" type="presParOf" srcId="{FE28ADBB-6DAA-43B9-A018-150932E7F82E}" destId="{BBEBF2C4-9432-415E-AD4F-C2FAFB016E85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89B27-D7A2-447D-8FF6-21AF7689A2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2926A-F398-4618-8128-C7FB3A5B6F99}">
      <dgm:prSet phldrT="[Text]" custT="1"/>
      <dgm:spPr/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ECCE – (DIT)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B0803355-97EC-4566-81CA-FB772780B848}" type="parTrans" cxnId="{CEB69461-90FD-4314-88B3-021ADC1A1F6E}">
      <dgm:prSet/>
      <dgm:spPr/>
      <dgm:t>
        <a:bodyPr/>
        <a:lstStyle/>
        <a:p>
          <a:endParaRPr lang="en-US"/>
        </a:p>
      </dgm:t>
    </dgm:pt>
    <dgm:pt modelId="{86D64ABF-0726-48A7-B077-EBEF17FE3969}" type="sibTrans" cxnId="{CEB69461-90FD-4314-88B3-021ADC1A1F6E}">
      <dgm:prSet/>
      <dgm:spPr/>
      <dgm:t>
        <a:bodyPr/>
        <a:lstStyle/>
        <a:p>
          <a:endParaRPr lang="en-US"/>
        </a:p>
      </dgm:t>
    </dgm:pt>
    <dgm:pt modelId="{C4A9E88A-E927-411C-8006-E2C12D3149A2}">
      <dgm:prSet phldrT="[Text]" custT="1"/>
      <dgm:spPr/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Doodle Den – (QUB)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A430F9F1-559F-4AC7-9F54-13874DB17CAF}" type="parTrans" cxnId="{BE70C0FE-DE2C-43C4-B880-905D81FA9AB8}">
      <dgm:prSet/>
      <dgm:spPr/>
      <dgm:t>
        <a:bodyPr/>
        <a:lstStyle/>
        <a:p>
          <a:endParaRPr lang="en-US"/>
        </a:p>
      </dgm:t>
    </dgm:pt>
    <dgm:pt modelId="{70591AEC-5DAB-46A9-AD90-00CA58CDFFF2}" type="sibTrans" cxnId="{BE70C0FE-DE2C-43C4-B880-905D81FA9AB8}">
      <dgm:prSet/>
      <dgm:spPr/>
      <dgm:t>
        <a:bodyPr/>
        <a:lstStyle/>
        <a:p>
          <a:endParaRPr lang="en-US"/>
        </a:p>
      </dgm:t>
    </dgm:pt>
    <dgm:pt modelId="{4E1DED25-62AC-435F-B32A-306131CE67CE}">
      <dgm:prSet custT="1"/>
      <dgm:spPr/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Mate Tricks – (QUB)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9B4C318-D9D7-4FF7-BBCB-D22BCE6BAAE4}" type="parTrans" cxnId="{82CCC381-2820-47C2-A69C-79A6E68F8763}">
      <dgm:prSet/>
      <dgm:spPr/>
      <dgm:t>
        <a:bodyPr/>
        <a:lstStyle/>
        <a:p>
          <a:endParaRPr lang="en-US"/>
        </a:p>
      </dgm:t>
    </dgm:pt>
    <dgm:pt modelId="{92F3C3E3-6C2B-4FEF-8B0E-DCDE47732858}" type="sibTrans" cxnId="{82CCC381-2820-47C2-A69C-79A6E68F8763}">
      <dgm:prSet/>
      <dgm:spPr/>
      <dgm:t>
        <a:bodyPr/>
        <a:lstStyle/>
        <a:p>
          <a:endParaRPr lang="en-US"/>
        </a:p>
      </dgm:t>
    </dgm:pt>
    <dgm:pt modelId="{E6C8FBED-9FA5-4A4C-BD4F-6CA336FDB86E}" type="pres">
      <dgm:prSet presAssocID="{46089B27-D7A2-447D-8FF6-21AF7689A2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D0ACF-0955-4765-AB87-17AF750B456F}" type="pres">
      <dgm:prSet presAssocID="{A742926A-F398-4618-8128-C7FB3A5B6F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30686-5CDA-4F27-BDFA-2506E03305BC}" type="pres">
      <dgm:prSet presAssocID="{86D64ABF-0726-48A7-B077-EBEF17FE3969}" presName="spacer" presStyleCnt="0"/>
      <dgm:spPr/>
    </dgm:pt>
    <dgm:pt modelId="{B0D358BA-6ECE-4D3C-A819-A34E4A51D98F}" type="pres">
      <dgm:prSet presAssocID="{C4A9E88A-E927-411C-8006-E2C12D3149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9D6E9-B364-4C21-ABF2-71ACE8E77DCF}" type="pres">
      <dgm:prSet presAssocID="{70591AEC-5DAB-46A9-AD90-00CA58CDFFF2}" presName="spacer" presStyleCnt="0"/>
      <dgm:spPr/>
    </dgm:pt>
    <dgm:pt modelId="{58CCE5B0-6A90-44AB-B9C9-CCB13EF191B5}" type="pres">
      <dgm:prSet presAssocID="{4E1DED25-62AC-435F-B32A-306131CE67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B8B39B-AB51-4CC8-A380-E739FC1A81C4}" type="presOf" srcId="{46089B27-D7A2-447D-8FF6-21AF7689A27A}" destId="{E6C8FBED-9FA5-4A4C-BD4F-6CA336FDB86E}" srcOrd="0" destOrd="0" presId="urn:microsoft.com/office/officeart/2005/8/layout/vList2"/>
    <dgm:cxn modelId="{BE70C0FE-DE2C-43C4-B880-905D81FA9AB8}" srcId="{46089B27-D7A2-447D-8FF6-21AF7689A27A}" destId="{C4A9E88A-E927-411C-8006-E2C12D3149A2}" srcOrd="1" destOrd="0" parTransId="{A430F9F1-559F-4AC7-9F54-13874DB17CAF}" sibTransId="{70591AEC-5DAB-46A9-AD90-00CA58CDFFF2}"/>
    <dgm:cxn modelId="{82CCC381-2820-47C2-A69C-79A6E68F8763}" srcId="{46089B27-D7A2-447D-8FF6-21AF7689A27A}" destId="{4E1DED25-62AC-435F-B32A-306131CE67CE}" srcOrd="2" destOrd="0" parTransId="{99B4C318-D9D7-4FF7-BBCB-D22BCE6BAAE4}" sibTransId="{92F3C3E3-6C2B-4FEF-8B0E-DCDE47732858}"/>
    <dgm:cxn modelId="{89E085C4-8F65-4B25-BA9B-1B1C92DFDF69}" type="presOf" srcId="{A742926A-F398-4618-8128-C7FB3A5B6F99}" destId="{30FD0ACF-0955-4765-AB87-17AF750B456F}" srcOrd="0" destOrd="0" presId="urn:microsoft.com/office/officeart/2005/8/layout/vList2"/>
    <dgm:cxn modelId="{B4CFE2C6-A293-4868-83F9-151B77BCCC07}" type="presOf" srcId="{C4A9E88A-E927-411C-8006-E2C12D3149A2}" destId="{B0D358BA-6ECE-4D3C-A819-A34E4A51D98F}" srcOrd="0" destOrd="0" presId="urn:microsoft.com/office/officeart/2005/8/layout/vList2"/>
    <dgm:cxn modelId="{025F1C26-ED57-4902-B7B7-625593C1B508}" type="presOf" srcId="{4E1DED25-62AC-435F-B32A-306131CE67CE}" destId="{58CCE5B0-6A90-44AB-B9C9-CCB13EF191B5}" srcOrd="0" destOrd="0" presId="urn:microsoft.com/office/officeart/2005/8/layout/vList2"/>
    <dgm:cxn modelId="{CEB69461-90FD-4314-88B3-021ADC1A1F6E}" srcId="{46089B27-D7A2-447D-8FF6-21AF7689A27A}" destId="{A742926A-F398-4618-8128-C7FB3A5B6F99}" srcOrd="0" destOrd="0" parTransId="{B0803355-97EC-4566-81CA-FB772780B848}" sibTransId="{86D64ABF-0726-48A7-B077-EBEF17FE3969}"/>
    <dgm:cxn modelId="{4F7B2B12-A198-47D7-9ACD-7787E23D1CE2}" type="presParOf" srcId="{E6C8FBED-9FA5-4A4C-BD4F-6CA336FDB86E}" destId="{30FD0ACF-0955-4765-AB87-17AF750B456F}" srcOrd="0" destOrd="0" presId="urn:microsoft.com/office/officeart/2005/8/layout/vList2"/>
    <dgm:cxn modelId="{31068BFD-D9FE-47A5-9481-8492094B945B}" type="presParOf" srcId="{E6C8FBED-9FA5-4A4C-BD4F-6CA336FDB86E}" destId="{D4430686-5CDA-4F27-BDFA-2506E03305BC}" srcOrd="1" destOrd="0" presId="urn:microsoft.com/office/officeart/2005/8/layout/vList2"/>
    <dgm:cxn modelId="{7FFC7C08-669C-405E-AF15-A57852B24FEF}" type="presParOf" srcId="{E6C8FBED-9FA5-4A4C-BD4F-6CA336FDB86E}" destId="{B0D358BA-6ECE-4D3C-A819-A34E4A51D98F}" srcOrd="2" destOrd="0" presId="urn:microsoft.com/office/officeart/2005/8/layout/vList2"/>
    <dgm:cxn modelId="{6F1FDC00-3E6B-41DF-B92C-80AC00A33D0B}" type="presParOf" srcId="{E6C8FBED-9FA5-4A4C-BD4F-6CA336FDB86E}" destId="{9849D6E9-B364-4C21-ABF2-71ACE8E77DCF}" srcOrd="3" destOrd="0" presId="urn:microsoft.com/office/officeart/2005/8/layout/vList2"/>
    <dgm:cxn modelId="{D74D9D16-DBB9-403B-80DE-AEAEFA553460}" type="presParOf" srcId="{E6C8FBED-9FA5-4A4C-BD4F-6CA336FDB86E}" destId="{58CCE5B0-6A90-44AB-B9C9-CCB13EF191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89B27-D7A2-447D-8FF6-21AF7689A2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2926A-F398-4618-8128-C7FB3A5B6F99}">
      <dgm:prSet phldrT="[Text]" custT="1"/>
      <dgm:spPr>
        <a:solidFill>
          <a:schemeClr val="accent2"/>
        </a:solidFill>
      </dgm:spPr>
      <dgm:t>
        <a:bodyPr/>
        <a:lstStyle/>
        <a:p>
          <a:endParaRPr lang="en-IE" sz="2400" dirty="0" smtClean="0">
            <a:latin typeface="Arial" pitchFamily="34" charset="0"/>
            <a:cs typeface="Arial" pitchFamily="34" charset="0"/>
          </a:endParaRPr>
        </a:p>
        <a:p>
          <a:r>
            <a:rPr lang="en-IE" sz="2400" dirty="0" smtClean="0">
              <a:latin typeface="Arial" pitchFamily="34" charset="0"/>
              <a:cs typeface="Arial" pitchFamily="34" charset="0"/>
            </a:rPr>
            <a:t>Community Safety Initiative – (NUIG)</a:t>
          </a:r>
        </a:p>
        <a:p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B0803355-97EC-4566-81CA-FB772780B848}" type="parTrans" cxnId="{CEB69461-90FD-4314-88B3-021ADC1A1F6E}">
      <dgm:prSet/>
      <dgm:spPr/>
      <dgm:t>
        <a:bodyPr/>
        <a:lstStyle/>
        <a:p>
          <a:endParaRPr lang="en-US"/>
        </a:p>
      </dgm:t>
    </dgm:pt>
    <dgm:pt modelId="{86D64ABF-0726-48A7-B077-EBEF17FE3969}" type="sibTrans" cxnId="{CEB69461-90FD-4314-88B3-021ADC1A1F6E}">
      <dgm:prSet/>
      <dgm:spPr/>
      <dgm:t>
        <a:bodyPr/>
        <a:lstStyle/>
        <a:p>
          <a:endParaRPr lang="en-US"/>
        </a:p>
      </dgm:t>
    </dgm:pt>
    <dgm:pt modelId="{C4A9E88A-E927-411C-8006-E2C12D3149A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Restorative Practice – (NUIG)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A430F9F1-559F-4AC7-9F54-13874DB17CAF}" type="parTrans" cxnId="{BE70C0FE-DE2C-43C4-B880-905D81FA9AB8}">
      <dgm:prSet/>
      <dgm:spPr/>
      <dgm:t>
        <a:bodyPr/>
        <a:lstStyle/>
        <a:p>
          <a:endParaRPr lang="en-US"/>
        </a:p>
      </dgm:t>
    </dgm:pt>
    <dgm:pt modelId="{70591AEC-5DAB-46A9-AD90-00CA58CDFFF2}" type="sibTrans" cxnId="{BE70C0FE-DE2C-43C4-B880-905D81FA9AB8}">
      <dgm:prSet/>
      <dgm:spPr/>
      <dgm:t>
        <a:bodyPr/>
        <a:lstStyle/>
        <a:p>
          <a:endParaRPr lang="en-US"/>
        </a:p>
      </dgm:t>
    </dgm:pt>
    <dgm:pt modelId="{4E1DED25-62AC-435F-B32A-306131CE67CE}">
      <dgm:prSet custT="1"/>
      <dgm:spPr>
        <a:solidFill>
          <a:schemeClr val="accent2"/>
        </a:solidFill>
      </dgm:spPr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Overall Process Evaluation – (NUIG)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9B4C318-D9D7-4FF7-BBCB-D22BCE6BAAE4}" type="parTrans" cxnId="{82CCC381-2820-47C2-A69C-79A6E68F8763}">
      <dgm:prSet/>
      <dgm:spPr/>
      <dgm:t>
        <a:bodyPr/>
        <a:lstStyle/>
        <a:p>
          <a:endParaRPr lang="en-US"/>
        </a:p>
      </dgm:t>
    </dgm:pt>
    <dgm:pt modelId="{92F3C3E3-6C2B-4FEF-8B0E-DCDE47732858}" type="sibTrans" cxnId="{82CCC381-2820-47C2-A69C-79A6E68F8763}">
      <dgm:prSet/>
      <dgm:spPr/>
      <dgm:t>
        <a:bodyPr/>
        <a:lstStyle/>
        <a:p>
          <a:endParaRPr lang="en-US"/>
        </a:p>
      </dgm:t>
    </dgm:pt>
    <dgm:pt modelId="{E6C8FBED-9FA5-4A4C-BD4F-6CA336FDB86E}" type="pres">
      <dgm:prSet presAssocID="{46089B27-D7A2-447D-8FF6-21AF7689A2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D0ACF-0955-4765-AB87-17AF750B456F}" type="pres">
      <dgm:prSet presAssocID="{A742926A-F398-4618-8128-C7FB3A5B6F99}" presName="parentText" presStyleLbl="node1" presStyleIdx="0" presStyleCnt="3" custScaleY="1179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30686-5CDA-4F27-BDFA-2506E03305BC}" type="pres">
      <dgm:prSet presAssocID="{86D64ABF-0726-48A7-B077-EBEF17FE3969}" presName="spacer" presStyleCnt="0"/>
      <dgm:spPr/>
    </dgm:pt>
    <dgm:pt modelId="{B0D358BA-6ECE-4D3C-A819-A34E4A51D98F}" type="pres">
      <dgm:prSet presAssocID="{C4A9E88A-E927-411C-8006-E2C12D3149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9D6E9-B364-4C21-ABF2-71ACE8E77DCF}" type="pres">
      <dgm:prSet presAssocID="{70591AEC-5DAB-46A9-AD90-00CA58CDFFF2}" presName="spacer" presStyleCnt="0"/>
      <dgm:spPr/>
    </dgm:pt>
    <dgm:pt modelId="{58CCE5B0-6A90-44AB-B9C9-CCB13EF191B5}" type="pres">
      <dgm:prSet presAssocID="{4E1DED25-62AC-435F-B32A-306131CE67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10C54-4389-481B-92C6-7816F42873A1}" type="presOf" srcId="{4E1DED25-62AC-435F-B32A-306131CE67CE}" destId="{58CCE5B0-6A90-44AB-B9C9-CCB13EF191B5}" srcOrd="0" destOrd="0" presId="urn:microsoft.com/office/officeart/2005/8/layout/vList2"/>
    <dgm:cxn modelId="{BE70C0FE-DE2C-43C4-B880-905D81FA9AB8}" srcId="{46089B27-D7A2-447D-8FF6-21AF7689A27A}" destId="{C4A9E88A-E927-411C-8006-E2C12D3149A2}" srcOrd="1" destOrd="0" parTransId="{A430F9F1-559F-4AC7-9F54-13874DB17CAF}" sibTransId="{70591AEC-5DAB-46A9-AD90-00CA58CDFFF2}"/>
    <dgm:cxn modelId="{82CCC381-2820-47C2-A69C-79A6E68F8763}" srcId="{46089B27-D7A2-447D-8FF6-21AF7689A27A}" destId="{4E1DED25-62AC-435F-B32A-306131CE67CE}" srcOrd="2" destOrd="0" parTransId="{99B4C318-D9D7-4FF7-BBCB-D22BCE6BAAE4}" sibTransId="{92F3C3E3-6C2B-4FEF-8B0E-DCDE47732858}"/>
    <dgm:cxn modelId="{8A379278-CBD3-4F60-B1FD-B5ACFEC7493B}" type="presOf" srcId="{46089B27-D7A2-447D-8FF6-21AF7689A27A}" destId="{E6C8FBED-9FA5-4A4C-BD4F-6CA336FDB86E}" srcOrd="0" destOrd="0" presId="urn:microsoft.com/office/officeart/2005/8/layout/vList2"/>
    <dgm:cxn modelId="{84D49E1F-2BCE-4395-987E-6EB50C34469F}" type="presOf" srcId="{C4A9E88A-E927-411C-8006-E2C12D3149A2}" destId="{B0D358BA-6ECE-4D3C-A819-A34E4A51D98F}" srcOrd="0" destOrd="0" presId="urn:microsoft.com/office/officeart/2005/8/layout/vList2"/>
    <dgm:cxn modelId="{CEB69461-90FD-4314-88B3-021ADC1A1F6E}" srcId="{46089B27-D7A2-447D-8FF6-21AF7689A27A}" destId="{A742926A-F398-4618-8128-C7FB3A5B6F99}" srcOrd="0" destOrd="0" parTransId="{B0803355-97EC-4566-81CA-FB772780B848}" sibTransId="{86D64ABF-0726-48A7-B077-EBEF17FE3969}"/>
    <dgm:cxn modelId="{D45E7948-DCB0-47D7-9E8B-48862E508002}" type="presOf" srcId="{A742926A-F398-4618-8128-C7FB3A5B6F99}" destId="{30FD0ACF-0955-4765-AB87-17AF750B456F}" srcOrd="0" destOrd="0" presId="urn:microsoft.com/office/officeart/2005/8/layout/vList2"/>
    <dgm:cxn modelId="{DD44B717-5D21-4146-AACF-A2620A35161E}" type="presParOf" srcId="{E6C8FBED-9FA5-4A4C-BD4F-6CA336FDB86E}" destId="{30FD0ACF-0955-4765-AB87-17AF750B456F}" srcOrd="0" destOrd="0" presId="urn:microsoft.com/office/officeart/2005/8/layout/vList2"/>
    <dgm:cxn modelId="{783A41FE-C549-4890-9937-C13F2EA40073}" type="presParOf" srcId="{E6C8FBED-9FA5-4A4C-BD4F-6CA336FDB86E}" destId="{D4430686-5CDA-4F27-BDFA-2506E03305BC}" srcOrd="1" destOrd="0" presId="urn:microsoft.com/office/officeart/2005/8/layout/vList2"/>
    <dgm:cxn modelId="{C64237E7-A051-449C-A7D9-E2D87DA3CDB9}" type="presParOf" srcId="{E6C8FBED-9FA5-4A4C-BD4F-6CA336FDB86E}" destId="{B0D358BA-6ECE-4D3C-A819-A34E4A51D98F}" srcOrd="2" destOrd="0" presId="urn:microsoft.com/office/officeart/2005/8/layout/vList2"/>
    <dgm:cxn modelId="{0073B3D9-DADC-49AE-AEAB-246F7364E910}" type="presParOf" srcId="{E6C8FBED-9FA5-4A4C-BD4F-6CA336FDB86E}" destId="{9849D6E9-B364-4C21-ABF2-71ACE8E77DCF}" srcOrd="3" destOrd="0" presId="urn:microsoft.com/office/officeart/2005/8/layout/vList2"/>
    <dgm:cxn modelId="{FE78CAC0-E04A-41A8-9A29-88C8FB2FB797}" type="presParOf" srcId="{E6C8FBED-9FA5-4A4C-BD4F-6CA336FDB86E}" destId="{58CCE5B0-6A90-44AB-B9C9-CCB13EF191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DCD2BB-ED49-4101-BDC1-DBA9E3E13D3A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A4E5DB-F2F7-43B8-B8C5-96CD739A7F63}">
      <dgm:prSet phldrT="[Text]" custT="1"/>
      <dgm:spPr/>
      <dgm:t>
        <a:bodyPr/>
        <a:lstStyle/>
        <a:p>
          <a:r>
            <a:rPr lang="en-GB" sz="4000" b="1" dirty="0" smtClean="0">
              <a:solidFill>
                <a:schemeClr val="bg1"/>
              </a:solidFill>
              <a:latin typeface="+mn-lt"/>
            </a:rPr>
            <a:t>Any Questions?</a:t>
          </a:r>
          <a:endParaRPr lang="en-GB" sz="4000" b="1" dirty="0">
            <a:solidFill>
              <a:schemeClr val="bg1"/>
            </a:solidFill>
            <a:latin typeface="+mn-lt"/>
          </a:endParaRPr>
        </a:p>
      </dgm:t>
    </dgm:pt>
    <dgm:pt modelId="{3CF70EC8-CC97-4D21-854F-9B30DA897143}" type="parTrans" cxnId="{8AAC8CF8-A802-407F-B4D9-F11862FC55DC}">
      <dgm:prSet/>
      <dgm:spPr/>
      <dgm:t>
        <a:bodyPr/>
        <a:lstStyle/>
        <a:p>
          <a:endParaRPr lang="en-GB"/>
        </a:p>
      </dgm:t>
    </dgm:pt>
    <dgm:pt modelId="{D5B13874-EF2C-41B4-BAB0-9780F7007B00}" type="sibTrans" cxnId="{8AAC8CF8-A802-407F-B4D9-F11862FC55DC}">
      <dgm:prSet/>
      <dgm:spPr/>
      <dgm:t>
        <a:bodyPr/>
        <a:lstStyle/>
        <a:p>
          <a:endParaRPr lang="en-GB"/>
        </a:p>
      </dgm:t>
    </dgm:pt>
    <dgm:pt modelId="{FE28ADBB-6DAA-43B9-A018-150932E7F82E}" type="pres">
      <dgm:prSet presAssocID="{54DCD2BB-ED49-4101-BDC1-DBA9E3E13D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EBF2C4-9432-415E-AD4F-C2FAFB016E85}" type="pres">
      <dgm:prSet presAssocID="{1BA4E5DB-F2F7-43B8-B8C5-96CD739A7F63}" presName="Name5" presStyleLbl="vennNode1" presStyleIdx="0" presStyleCnt="1" custScaleX="64727" custScaleY="49091" custLinFactNeighborX="-542" custLinFactNeighborY="-17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AC8CF8-A802-407F-B4D9-F11862FC55DC}" srcId="{54DCD2BB-ED49-4101-BDC1-DBA9E3E13D3A}" destId="{1BA4E5DB-F2F7-43B8-B8C5-96CD739A7F63}" srcOrd="0" destOrd="0" parTransId="{3CF70EC8-CC97-4D21-854F-9B30DA897143}" sibTransId="{D5B13874-EF2C-41B4-BAB0-9780F7007B00}"/>
    <dgm:cxn modelId="{961064F8-FE13-472F-AFCD-F3D46A3A2847}" type="presOf" srcId="{54DCD2BB-ED49-4101-BDC1-DBA9E3E13D3A}" destId="{FE28ADBB-6DAA-43B9-A018-150932E7F82E}" srcOrd="0" destOrd="0" presId="urn:microsoft.com/office/officeart/2005/8/layout/venn3"/>
    <dgm:cxn modelId="{30A33FE3-F1CA-4BF4-A06A-17C5D454D91B}" type="presOf" srcId="{1BA4E5DB-F2F7-43B8-B8C5-96CD739A7F63}" destId="{BBEBF2C4-9432-415E-AD4F-C2FAFB016E85}" srcOrd="0" destOrd="0" presId="urn:microsoft.com/office/officeart/2005/8/layout/venn3"/>
    <dgm:cxn modelId="{25715247-1E5F-4C88-833B-93E36BFD4ACD}" type="presParOf" srcId="{FE28ADBB-6DAA-43B9-A018-150932E7F82E}" destId="{BBEBF2C4-9432-415E-AD4F-C2FAFB016E85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BF2C4-9432-415E-AD4F-C2FAFB016E85}">
      <dsp:nvSpPr>
        <dsp:cNvPr id="0" name=""/>
        <dsp:cNvSpPr/>
      </dsp:nvSpPr>
      <dsp:spPr>
        <a:xfrm>
          <a:off x="2186565" y="792056"/>
          <a:ext cx="3816411" cy="26958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63652" tIns="30480" rIns="46365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Something needs to change!</a:t>
          </a:r>
          <a:endParaRPr lang="en-GB" sz="2400" b="1" kern="1200" dirty="0">
            <a:solidFill>
              <a:schemeClr val="bg1"/>
            </a:solidFill>
            <a:latin typeface="+mn-lt"/>
          </a:endParaRPr>
        </a:p>
      </dsp:txBody>
      <dsp:txXfrm>
        <a:off x="2745465" y="1186848"/>
        <a:ext cx="2698611" cy="1906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0ACF-0955-4765-AB87-17AF750B456F}">
      <dsp:nvSpPr>
        <dsp:cNvPr id="0" name=""/>
        <dsp:cNvSpPr/>
      </dsp:nvSpPr>
      <dsp:spPr>
        <a:xfrm>
          <a:off x="0" y="413"/>
          <a:ext cx="3403198" cy="555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ECCE – (DIT)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7121" y="27534"/>
        <a:ext cx="3348956" cy="501325"/>
      </dsp:txXfrm>
    </dsp:sp>
    <dsp:sp modelId="{B0D358BA-6ECE-4D3C-A819-A34E4A51D98F}">
      <dsp:nvSpPr>
        <dsp:cNvPr id="0" name=""/>
        <dsp:cNvSpPr/>
      </dsp:nvSpPr>
      <dsp:spPr>
        <a:xfrm>
          <a:off x="0" y="570226"/>
          <a:ext cx="3403198" cy="555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Doodle Den – (QUB)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7121" y="597347"/>
        <a:ext cx="3348956" cy="501325"/>
      </dsp:txXfrm>
    </dsp:sp>
    <dsp:sp modelId="{58CCE5B0-6A90-44AB-B9C9-CCB13EF191B5}">
      <dsp:nvSpPr>
        <dsp:cNvPr id="0" name=""/>
        <dsp:cNvSpPr/>
      </dsp:nvSpPr>
      <dsp:spPr>
        <a:xfrm>
          <a:off x="0" y="1140038"/>
          <a:ext cx="3403198" cy="555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Mate Tricks – (QUB)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7121" y="1167159"/>
        <a:ext cx="3348956" cy="501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0ACF-0955-4765-AB87-17AF750B456F}">
      <dsp:nvSpPr>
        <dsp:cNvPr id="0" name=""/>
        <dsp:cNvSpPr/>
      </dsp:nvSpPr>
      <dsp:spPr>
        <a:xfrm>
          <a:off x="0" y="1026"/>
          <a:ext cx="4306056" cy="796621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400" kern="1200" dirty="0" smtClean="0">
            <a:latin typeface="Arial" pitchFamily="34" charset="0"/>
            <a:cs typeface="Arial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Community Safety Initiative – (NUIG)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8888" y="39914"/>
        <a:ext cx="4228280" cy="718845"/>
      </dsp:txXfrm>
    </dsp:sp>
    <dsp:sp modelId="{B0D358BA-6ECE-4D3C-A819-A34E4A51D98F}">
      <dsp:nvSpPr>
        <dsp:cNvPr id="0" name=""/>
        <dsp:cNvSpPr/>
      </dsp:nvSpPr>
      <dsp:spPr>
        <a:xfrm>
          <a:off x="0" y="808236"/>
          <a:ext cx="4306056" cy="675526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Restorative Practice – (NUIG)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2976" y="841212"/>
        <a:ext cx="4240104" cy="609574"/>
      </dsp:txXfrm>
    </dsp:sp>
    <dsp:sp modelId="{58CCE5B0-6A90-44AB-B9C9-CCB13EF191B5}">
      <dsp:nvSpPr>
        <dsp:cNvPr id="0" name=""/>
        <dsp:cNvSpPr/>
      </dsp:nvSpPr>
      <dsp:spPr>
        <a:xfrm>
          <a:off x="0" y="1494352"/>
          <a:ext cx="4306056" cy="675526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Overall Process Evaluation – (NUIG)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2976" y="1527328"/>
        <a:ext cx="4240104" cy="609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19B7C-C325-4C95-BFC1-E94ED880FA7E}" type="datetimeFigureOut">
              <a:rPr lang="en-IE" smtClean="0"/>
              <a:t>10/11/2015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82F4E-ED10-425F-A3B4-A3588E3A38F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627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BF3E92-685E-4BF1-886B-0545AE2CDE6E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726C92-2D24-4B4A-B39A-B14E72E5173C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ADBD5-F0ED-4292-BA2A-F0C543B5DA90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127BD-FAF5-479A-A96A-0A4390A9B69F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02EB2-6702-45A6-ADDB-C676289C56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8882-A804-4853-AD8F-32B791516F8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127BD-FAF5-479A-A96A-0A4390A9B69F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ADBD5-F0ED-4292-BA2A-F0C543B5DA90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acebook.com/ChildhoodDevelopmentInitiative" TargetMode="External"/><Relationship Id="rId7" Type="http://schemas.openxmlformats.org/officeDocument/2006/relationships/hyperlink" Target="http://www.twcdi.i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11" Type="http://schemas.openxmlformats.org/officeDocument/2006/relationships/image" Target="../media/image14.gif"/><Relationship Id="rId5" Type="http://schemas.openxmlformats.org/officeDocument/2006/relationships/hyperlink" Target="http://twitter.com/twcdi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acebook.com/ChildhoodDevelopmentInitiative" TargetMode="External"/><Relationship Id="rId7" Type="http://schemas.openxmlformats.org/officeDocument/2006/relationships/hyperlink" Target="http://www.twcdi.i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11" Type="http://schemas.openxmlformats.org/officeDocument/2006/relationships/image" Target="../media/image14.gif"/><Relationship Id="rId5" Type="http://schemas.openxmlformats.org/officeDocument/2006/relationships/hyperlink" Target="http://twitter.com/twcdi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41B1C1-9AAC-482B-9B53-15483A036E13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AEE831-7A38-4787-9182-9EA5AD11D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2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07ED-CB98-4135-912A-9311BF6F672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7D3B-07F2-4A6D-B396-BA681B40878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0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553E-6A47-4027-B8CE-71CFE164AE4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5586-928D-4DE2-862E-34AF3A76338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2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41B1C1-9AAC-482B-9B53-15483A036E13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AEE831-7A38-4787-9182-9EA5AD11D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3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8D2-8312-456E-AA07-4ABB918D806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54AA-83DE-47EF-A78E-EF7B2D65B4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42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C5D45B-9B0D-41C9-87A1-58B43393904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B47B46-2725-4228-A8BB-B20A215DB5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38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66F2-1D91-467A-A9A8-90F9618EB47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75B6-7C71-4F71-AB00-CCC6F52321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5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AB8245-69A8-44D0-9039-9B0E6E6CAAF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DCEBE3-BE7A-42B0-9450-73DDCE28A00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3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0A3C-A8A3-4F9E-B5DA-708A241F8A9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993F-6268-4E90-8746-2E9AF45675D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52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FCE2-018E-45B9-B34B-CC230F23C1F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28C8-74DD-4232-9097-ACE6EB8917E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8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AA987-FA3A-40AC-BB38-A74AD7A9BD8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E1930-DBFE-4B1A-9121-26B48B50E7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1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8D2-8312-456E-AA07-4ABB918D806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54AA-83DE-47EF-A78E-EF7B2D65B4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41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4E8BF7-CD6D-4645-A782-C63CC458182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E355FFD-E745-4F53-80CB-C1714F2D60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5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07ED-CB98-4135-912A-9311BF6F672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7D3B-07F2-4A6D-B396-BA681B40878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30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553E-6A47-4027-B8CE-71CFE164AE4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5586-928D-4DE2-862E-34AF3A76338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02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3A8AAE-BEBB-4438-8C02-F0F6A4049AD3}" type="datetimeFigureOut">
              <a:rPr lang="en-GB"/>
              <a:pPr>
                <a:defRPr/>
              </a:pPr>
              <a:t>10/11/2015</a:t>
            </a:fld>
            <a:endParaRPr lang="en-GB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A733FD-7D0E-468F-9A64-0C5ECF083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27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5292-2B10-47F9-BBD2-ED9EA704B4CD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0AF2-7F65-4B89-B6E6-F4A63F8F4FE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22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6E510-A4A0-496B-84BC-ADA09570AF51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3BAC35-1EB3-4F64-AB0A-2EAFCD70230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59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37408-C3FE-4CF3-9D56-F0F340CC2904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4FCC4-D517-4F2E-A03D-19640D53E93D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00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26BAB-406F-42F7-BC91-097F00E4A082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4BAE9F-BB1E-4F4B-9E5D-39513408A17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1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07948-AC6F-47A4-96EA-117BD0A99ECB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1F6FC6-0146-43BB-98EE-1063F0FE024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75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508F-232C-4B67-854A-54B3BA80A7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0A4D-17BE-4996-BD44-0BC5B42C1C6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4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C5D45B-9B0D-41C9-87A1-58B43393904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B47B46-2725-4228-A8BB-B20A215DB5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33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0BEAE-BB6D-4828-B7F6-F8E34DA38F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C63018-9E07-4D6B-ADE1-C2931F4D0E6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07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D162FB-8F45-4C8C-AE7B-01A9D1A34B0D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3700C5-B8E6-45C1-87E5-1FB32BFB440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68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3028-9BFF-49AD-AE59-A0CF9A22FD78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24B2-FCF3-49A1-86F0-2186C5D0D1F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45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E476F-15A7-43BF-BECD-7D05C3FF453B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F82B-E101-4335-AC93-CA19051E0BF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57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1B1C1-9AAC-482B-9B53-15483A036E13}" type="datetimeFigureOut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EE831-7A38-4787-9182-9EA5AD11D3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80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6D8D2-8312-456E-AA07-4ABB918D806D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F54AA-83DE-47EF-A78E-EF7B2D65B4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5D45B-9B0D-41C9-87A1-58B433939047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47B46-2725-4228-A8BB-B20A215DB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8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F66F2-1D91-467A-A9A8-90F9618EB477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475B6-7C71-4F71-AB00-CCC6F52321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48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B8245-69A8-44D0-9039-9B0E6E6CAAF6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EBE3-BE7A-42B0-9450-73DDCE28A0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6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0A3C-A8A3-4F9E-B5DA-708A241F8A96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2993F-6268-4E90-8746-2E9AF45675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66F2-1D91-467A-A9A8-90F9618EB47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75B6-7C71-4F71-AB00-CCC6F52321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97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4FCE2-018E-45B9-B34B-CC230F23C1F3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328C8-74DD-4232-9097-ACE6EB8917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05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AA987-FA3A-40AC-BB38-A74AD7A9BD8E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E1930-DBFE-4B1A-9121-26B48B50E7C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80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E8BF7-CD6D-4645-A782-C63CC4581826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55FFD-E745-4F53-80CB-C1714F2D60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60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407ED-CB98-4135-912A-9311BF6F672E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17D3B-07F2-4A6D-B396-BA681B40878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48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3553E-6A47-4027-B8CE-71CFE164AE45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85586-928D-4DE2-862E-34AF3A7633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56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2015767"/>
            <a:ext cx="7772400" cy="1130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2060"/>
                </a:solidFill>
                <a:effectLst/>
              </a:defRPr>
            </a:lvl1pPr>
            <a:extLst/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190811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aseline="0"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Presentation to </a:t>
            </a:r>
          </a:p>
          <a:p>
            <a:r>
              <a:rPr lang="en-US" dirty="0" smtClean="0"/>
              <a:t>Month/Year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30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4525433"/>
          </a:xfrm>
          <a:solidFill>
            <a:schemeClr val="bg1"/>
          </a:solidFill>
        </p:spPr>
        <p:txBody>
          <a:bodyPr/>
          <a:lstStyle>
            <a:lvl1pPr marL="446088" indent="-336550">
              <a:spcBef>
                <a:spcPts val="1200"/>
              </a:spcBef>
              <a:defRPr/>
            </a:lvl1pPr>
            <a:lvl2pPr marL="712788" indent="-266700">
              <a:defRPr/>
            </a:lvl2pPr>
            <a:lvl3pPr marL="989013" indent="-276225">
              <a:defRPr/>
            </a:lvl3pPr>
            <a:lvl4pPr marL="1254125" indent="-265113">
              <a:defRPr/>
            </a:lvl4pPr>
            <a:lvl5pPr marL="1435100" indent="-180975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46"/>
            <a:ext cx="2967038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11560" y="452669"/>
            <a:ext cx="8136904" cy="6720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6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Section Header Titl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5623" y="5588387"/>
            <a:ext cx="5724128" cy="126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88386"/>
            <a:ext cx="3563888" cy="12696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874777" y="3134912"/>
            <a:ext cx="7772337" cy="145488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1561" y="452669"/>
            <a:ext cx="7772337" cy="672075"/>
          </a:xfrm>
          <a:noFill/>
          <a:ln>
            <a:solidFill>
              <a:schemeClr val="bg1"/>
            </a:solidFill>
          </a:ln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99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Two Content Titl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46"/>
            <a:ext cx="2967038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11560" y="452669"/>
            <a:ext cx="8136904" cy="6720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044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Colour Titl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46"/>
            <a:ext cx="2967038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1560" y="452669"/>
            <a:ext cx="8136904" cy="6720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572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AB8245-69A8-44D0-9039-9B0E6E6CAAF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DCEBE3-BE7A-42B0-9450-73DDCE28A00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9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DI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DI Colour Blank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CDI Back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AutoShape 2" descr="Image result for www logo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3" name="AutoShape 4" descr="Image result for www logo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AutoShape 6" descr="Image result for www logo"/>
          <p:cNvSpPr>
            <a:spLocks noChangeAspect="1" noChangeArrowheads="1"/>
          </p:cNvSpPr>
          <p:nvPr/>
        </p:nvSpPr>
        <p:spPr bwMode="auto">
          <a:xfrm>
            <a:off x="460375" y="2137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6271" y="12819"/>
            <a:ext cx="381642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IE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Childhood Development Initiative Ltd</a:t>
            </a:r>
            <a:r>
              <a:rPr lang="en-IE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IE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St Mark's Family and Youth Centre </a:t>
            </a:r>
            <a:b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</a:br>
            <a:r>
              <a:rPr lang="en-IE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Cookstown</a:t>
            </a:r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 Lane, </a:t>
            </a:r>
            <a:r>
              <a:rPr lang="en-IE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Fettercairn</a:t>
            </a:r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, Tallaght, Dublin 24</a:t>
            </a:r>
          </a:p>
          <a:p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Tel : 01 4940030</a:t>
            </a:r>
          </a:p>
          <a:p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Fax: 01 4627329</a:t>
            </a:r>
            <a:endParaRPr lang="en-IE" sz="12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AutoShape 10" descr="Image result for EMAIL LOGO"/>
          <p:cNvSpPr>
            <a:spLocks noChangeAspect="1" noChangeArrowheads="1"/>
          </p:cNvSpPr>
          <p:nvPr/>
        </p:nvSpPr>
        <p:spPr bwMode="auto">
          <a:xfrm>
            <a:off x="612775" y="4169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16" name="AutoShape 12" descr="Image result for EMAIL LOGO"/>
          <p:cNvSpPr>
            <a:spLocks noChangeAspect="1" noChangeArrowheads="1"/>
          </p:cNvSpPr>
          <p:nvPr/>
        </p:nvSpPr>
        <p:spPr bwMode="auto">
          <a:xfrm>
            <a:off x="765175" y="6201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91681" y="1900853"/>
            <a:ext cx="6307211" cy="4408468"/>
            <a:chOff x="1649885" y="1203598"/>
            <a:chExt cx="6307211" cy="3306351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763688" y="4096182"/>
              <a:ext cx="6193408" cy="413767"/>
              <a:chOff x="1493937" y="3219822"/>
              <a:chExt cx="6193408" cy="413767"/>
            </a:xfrm>
          </p:grpSpPr>
          <p:pic>
            <p:nvPicPr>
              <p:cNvPr id="7" name="Picture 4" descr="cid:image001.png@01CDAD21.FDA4BB90">
                <a:hlinkClick r:id="rId3"/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3937" y="3219822"/>
                <a:ext cx="413767" cy="413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 userDrawn="1"/>
            </p:nvSpPr>
            <p:spPr>
              <a:xfrm>
                <a:off x="1565945" y="3293432"/>
                <a:ext cx="6121400" cy="253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IE" sz="1600" b="1" u="sng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</a:rPr>
                  <a:t>http://www.facebook.com/ChildhoodDevelopmentInitiative</a:t>
                </a:r>
                <a:endParaRPr lang="en-IE" sz="1600" b="1" u="sng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763688" y="3172315"/>
              <a:ext cx="4854923" cy="477577"/>
              <a:chOff x="2549674" y="2391834"/>
              <a:chExt cx="4854923" cy="477577"/>
            </a:xfrm>
          </p:grpSpPr>
          <p:pic>
            <p:nvPicPr>
              <p:cNvPr id="12" name="Picture 5" descr="cid:image002.png@01CDAD21.FDA4BB90">
                <a:hlinkClick r:id="rId5"/>
              </p:cNvPr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9674" y="2391834"/>
                <a:ext cx="366142" cy="477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 userDrawn="1"/>
            </p:nvSpPr>
            <p:spPr>
              <a:xfrm>
                <a:off x="4020047" y="2508307"/>
                <a:ext cx="3384550" cy="253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E" sz="1600" b="1" u="sng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</a:rPr>
                  <a:t>http://twitter.com/twcdi</a:t>
                </a:r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1649885" y="1203598"/>
              <a:ext cx="4769515" cy="714063"/>
              <a:chOff x="1957946" y="1419622"/>
              <a:chExt cx="3816100" cy="714063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3110221" y="1419622"/>
                <a:ext cx="2663825" cy="5309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buFont typeface="Wingdings 3" pitchFamily="18" charset="2"/>
                  <a:buNone/>
                  <a:defRPr/>
                </a:pPr>
                <a:r>
                  <a:rPr lang="en-IE" sz="4000" b="1" dirty="0">
                    <a:solidFill>
                      <a:srgbClr val="0070C0"/>
                    </a:solidFill>
                    <a:latin typeface="Calibri" panose="020F0502020204030204" pitchFamily="34" charset="0"/>
                    <a:hlinkClick r:id="rId7"/>
                  </a:rPr>
                  <a:t>www.twcdi.ie</a:t>
                </a:r>
                <a:endParaRPr lang="en-IE" sz="4000" b="1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032" name="Picture 8" descr="http://nytogroup.com/wp-content/uploads/2012/11/WWW.jp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946" y="1627041"/>
                <a:ext cx="791631" cy="506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 userDrawn="1"/>
          </p:nvGrpSpPr>
          <p:grpSpPr>
            <a:xfrm>
              <a:off x="1763688" y="2211710"/>
              <a:ext cx="4854923" cy="473950"/>
              <a:chOff x="2123728" y="2211710"/>
              <a:chExt cx="4854923" cy="473950"/>
            </a:xfrm>
          </p:grpSpPr>
          <p:pic>
            <p:nvPicPr>
              <p:cNvPr id="1038" name="Picture 14" descr="http://www.miroirsurmesure.com/wp-content/uploads/2014/08/Logo-mail.pn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2211710"/>
                <a:ext cx="474655" cy="47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 userDrawn="1"/>
            </p:nvSpPr>
            <p:spPr>
              <a:xfrm>
                <a:off x="3594101" y="2305204"/>
                <a:ext cx="3384550" cy="253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E" sz="1600" b="1" u="sng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</a:rPr>
                  <a:t>info@twcdi.ie</a:t>
                </a:r>
                <a:endParaRPr lang="en-IE" sz="1600" b="1" u="sng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2" name="AutoShape 16" descr="Image result for contact us logo"/>
          <p:cNvSpPr>
            <a:spLocks noChangeAspect="1" noChangeArrowheads="1"/>
          </p:cNvSpPr>
          <p:nvPr/>
        </p:nvSpPr>
        <p:spPr bwMode="auto">
          <a:xfrm>
            <a:off x="917575" y="8233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24" name="AutoShape 18" descr="Image result for contact us logo"/>
          <p:cNvSpPr>
            <a:spLocks noChangeAspect="1" noChangeArrowheads="1"/>
          </p:cNvSpPr>
          <p:nvPr/>
        </p:nvSpPr>
        <p:spPr bwMode="auto">
          <a:xfrm>
            <a:off x="1069975" y="1026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pic>
        <p:nvPicPr>
          <p:cNvPr id="1044" name="Picture 20" descr="http://www.batlanbuildingmaterial.com/wp-content/uploads/2013/10/CONTACT-US-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852">
            <a:off x="67283" y="182968"/>
            <a:ext cx="1772504" cy="1807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11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2015767"/>
            <a:ext cx="7772400" cy="1130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190811"/>
            <a:ext cx="7772400" cy="1474322"/>
          </a:xfrm>
        </p:spPr>
        <p:txBody>
          <a:bodyPr lIns="45720" rIns="45720"/>
          <a:lstStyle>
            <a:lvl1pPr marL="0" marR="64008" indent="0" algn="r">
              <a:buNone/>
              <a:defRPr baseline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Doodle Den Literacy Programme</a:t>
            </a:r>
          </a:p>
          <a:p>
            <a:r>
              <a:rPr lang="en-US" dirty="0" smtClean="0"/>
              <a:t>Presentation to</a:t>
            </a:r>
          </a:p>
          <a:p>
            <a:r>
              <a:rPr lang="en-US" dirty="0" smtClean="0"/>
              <a:t>Month Year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72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015767"/>
            <a:ext cx="7772400" cy="1130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190811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837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600" y="2165013"/>
            <a:ext cx="7772400" cy="831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064" y="3140968"/>
            <a:ext cx="7772400" cy="1584176"/>
          </a:xfrm>
        </p:spPr>
        <p:txBody>
          <a:bodyPr/>
          <a:lstStyle>
            <a:lvl1pPr marL="109537" indent="0" algn="r">
              <a:buNone/>
              <a:defRPr b="0">
                <a:solidFill>
                  <a:srgbClr val="002060"/>
                </a:solidFill>
              </a:defRPr>
            </a:lvl1pPr>
          </a:lstStyle>
          <a:p>
            <a:r>
              <a:rPr lang="en-US" altLang="en-US" dirty="0" smtClean="0"/>
              <a:t>Early Years Programme </a:t>
            </a:r>
          </a:p>
          <a:p>
            <a:r>
              <a:rPr lang="en-US" altLang="en-US" dirty="0" smtClean="0"/>
              <a:t>Presentation to ???</a:t>
            </a:r>
          </a:p>
          <a:p>
            <a:r>
              <a:rPr lang="en-US" altLang="en-US" dirty="0" smtClean="0"/>
              <a:t>Month 2015</a:t>
            </a:r>
          </a:p>
        </p:txBody>
      </p:sp>
    </p:spTree>
    <p:extLst>
      <p:ext uri="{BB962C8B-B14F-4D97-AF65-F5344CB8AC3E}">
        <p14:creationId xmlns:p14="http://schemas.microsoft.com/office/powerpoint/2010/main" val="209845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99592" y="2132857"/>
            <a:ext cx="77724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99592" y="3068959"/>
            <a:ext cx="7772400" cy="1596173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05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6064" y="2165013"/>
            <a:ext cx="7772400" cy="13723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064" y="3537334"/>
            <a:ext cx="7772400" cy="1547850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dirty="0" smtClean="0"/>
              <a:t>Mate-Tricks Programme </a:t>
            </a:r>
          </a:p>
          <a:p>
            <a:r>
              <a:rPr lang="en-US" altLang="en-US" dirty="0" smtClean="0"/>
              <a:t>Presentation to ???</a:t>
            </a:r>
          </a:p>
          <a:p>
            <a:r>
              <a:rPr lang="en-US" altLang="en-US" dirty="0" smtClean="0"/>
              <a:t>Month 2015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758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4056" y="2165013"/>
            <a:ext cx="7772400" cy="831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4056" y="3140967"/>
            <a:ext cx="7772400" cy="1524165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1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0A3C-A8A3-4F9E-B5DA-708A241F8A9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993F-6268-4E90-8746-2E9AF45675D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33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4056" y="1876981"/>
            <a:ext cx="7772400" cy="13723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4056" y="3249302"/>
            <a:ext cx="7772400" cy="1619858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5558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2015767"/>
            <a:ext cx="7772400" cy="1130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2060"/>
                </a:solidFill>
                <a:effectLst/>
              </a:defRPr>
            </a:lvl1pPr>
            <a:extLst/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190811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aseline="0"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Presentation to </a:t>
            </a:r>
          </a:p>
          <a:p>
            <a:r>
              <a:rPr lang="en-US" dirty="0" smtClean="0"/>
              <a:t>Month/Year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145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4525433"/>
          </a:xfrm>
          <a:solidFill>
            <a:schemeClr val="bg1"/>
          </a:solidFill>
        </p:spPr>
        <p:txBody>
          <a:bodyPr/>
          <a:lstStyle>
            <a:lvl1pPr marL="446088" indent="-336550">
              <a:spcBef>
                <a:spcPts val="1200"/>
              </a:spcBef>
              <a:defRPr/>
            </a:lvl1pPr>
            <a:lvl2pPr marL="712788" indent="-266700">
              <a:defRPr/>
            </a:lvl2pPr>
            <a:lvl3pPr marL="989013" indent="-276225">
              <a:defRPr/>
            </a:lvl3pPr>
            <a:lvl4pPr marL="1254125" indent="-265113">
              <a:defRPr/>
            </a:lvl4pPr>
            <a:lvl5pPr marL="1435100" indent="-180975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46"/>
            <a:ext cx="2967038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11560" y="452669"/>
            <a:ext cx="8136904" cy="6720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6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Section Header Titl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5623" y="5588387"/>
            <a:ext cx="5724128" cy="126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88386"/>
            <a:ext cx="3563888" cy="12696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874777" y="3134912"/>
            <a:ext cx="7772337" cy="145488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1561" y="452669"/>
            <a:ext cx="7772337" cy="672075"/>
          </a:xfrm>
          <a:noFill/>
          <a:ln>
            <a:solidFill>
              <a:schemeClr val="bg1"/>
            </a:solidFill>
          </a:ln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793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Two Content Titl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46"/>
            <a:ext cx="2967038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11560" y="452669"/>
            <a:ext cx="8136904" cy="6720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8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Colour Titl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46"/>
            <a:ext cx="2967038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1560" y="452669"/>
            <a:ext cx="8136904" cy="6720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627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DI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DI Colour Blank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CDI Back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AutoShape 2" descr="Image result for www logo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3" name="AutoShape 4" descr="Image result for www logo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AutoShape 6" descr="Image result for www logo"/>
          <p:cNvSpPr>
            <a:spLocks noChangeAspect="1" noChangeArrowheads="1"/>
          </p:cNvSpPr>
          <p:nvPr/>
        </p:nvSpPr>
        <p:spPr bwMode="auto">
          <a:xfrm>
            <a:off x="460375" y="2137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6271" y="12819"/>
            <a:ext cx="381642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IE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Childhood Development Initiative Ltd</a:t>
            </a:r>
            <a:r>
              <a:rPr lang="en-IE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IE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St Mark's Family and Youth Centre </a:t>
            </a:r>
            <a:b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</a:br>
            <a:r>
              <a:rPr lang="en-IE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Cookstown</a:t>
            </a:r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 Lane, </a:t>
            </a:r>
            <a:r>
              <a:rPr lang="en-IE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Fettercairn</a:t>
            </a:r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, Tallaght, Dublin 24</a:t>
            </a:r>
          </a:p>
          <a:p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Tel : 01 4940030</a:t>
            </a:r>
          </a:p>
          <a:p>
            <a:r>
              <a:rPr lang="en-IE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Fax: 01 4627329</a:t>
            </a:r>
            <a:endParaRPr lang="en-IE" sz="12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AutoShape 10" descr="Image result for EMAIL LOGO"/>
          <p:cNvSpPr>
            <a:spLocks noChangeAspect="1" noChangeArrowheads="1"/>
          </p:cNvSpPr>
          <p:nvPr/>
        </p:nvSpPr>
        <p:spPr bwMode="auto">
          <a:xfrm>
            <a:off x="612775" y="4169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16" name="AutoShape 12" descr="Image result for EMAIL LOGO"/>
          <p:cNvSpPr>
            <a:spLocks noChangeAspect="1" noChangeArrowheads="1"/>
          </p:cNvSpPr>
          <p:nvPr/>
        </p:nvSpPr>
        <p:spPr bwMode="auto">
          <a:xfrm>
            <a:off x="765175" y="6201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91681" y="1900853"/>
            <a:ext cx="6307211" cy="4408468"/>
            <a:chOff x="1649885" y="1203598"/>
            <a:chExt cx="6307211" cy="3306351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763688" y="4096182"/>
              <a:ext cx="6193408" cy="413767"/>
              <a:chOff x="1493937" y="3219822"/>
              <a:chExt cx="6193408" cy="413767"/>
            </a:xfrm>
          </p:grpSpPr>
          <p:pic>
            <p:nvPicPr>
              <p:cNvPr id="7" name="Picture 4" descr="cid:image001.png@01CDAD21.FDA4BB90">
                <a:hlinkClick r:id="rId3"/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3937" y="3219822"/>
                <a:ext cx="413767" cy="413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 userDrawn="1"/>
            </p:nvSpPr>
            <p:spPr>
              <a:xfrm>
                <a:off x="1565945" y="3293432"/>
                <a:ext cx="6121400" cy="253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IE" sz="1600" b="1" u="sng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</a:rPr>
                  <a:t>http://www.facebook.com/ChildhoodDevelopmentInitiative</a:t>
                </a:r>
                <a:endParaRPr lang="en-IE" sz="1600" b="1" u="sng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763688" y="3172315"/>
              <a:ext cx="4854923" cy="477577"/>
              <a:chOff x="2549674" y="2391834"/>
              <a:chExt cx="4854923" cy="477577"/>
            </a:xfrm>
          </p:grpSpPr>
          <p:pic>
            <p:nvPicPr>
              <p:cNvPr id="12" name="Picture 5" descr="cid:image002.png@01CDAD21.FDA4BB90">
                <a:hlinkClick r:id="rId5"/>
              </p:cNvPr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9674" y="2391834"/>
                <a:ext cx="366142" cy="477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 userDrawn="1"/>
            </p:nvSpPr>
            <p:spPr>
              <a:xfrm>
                <a:off x="4020047" y="2508307"/>
                <a:ext cx="3384550" cy="253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E" sz="1600" b="1" u="sng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</a:rPr>
                  <a:t>http://twitter.com/twcdi</a:t>
                </a:r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1649885" y="1203598"/>
              <a:ext cx="4769515" cy="714063"/>
              <a:chOff x="1957946" y="1419622"/>
              <a:chExt cx="3816100" cy="714063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3110221" y="1419622"/>
                <a:ext cx="2663825" cy="5309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buFont typeface="Wingdings 3" pitchFamily="18" charset="2"/>
                  <a:buNone/>
                  <a:defRPr/>
                </a:pPr>
                <a:r>
                  <a:rPr lang="en-IE" sz="4000" b="1" dirty="0">
                    <a:solidFill>
                      <a:srgbClr val="0070C0"/>
                    </a:solidFill>
                    <a:latin typeface="Calibri" panose="020F0502020204030204" pitchFamily="34" charset="0"/>
                    <a:hlinkClick r:id="rId7"/>
                  </a:rPr>
                  <a:t>www.twcdi.ie</a:t>
                </a:r>
                <a:endParaRPr lang="en-IE" sz="4000" b="1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032" name="Picture 8" descr="http://nytogroup.com/wp-content/uploads/2012/11/WWW.jp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946" y="1627041"/>
                <a:ext cx="791631" cy="506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 userDrawn="1"/>
          </p:nvGrpSpPr>
          <p:grpSpPr>
            <a:xfrm>
              <a:off x="1763688" y="2211710"/>
              <a:ext cx="4854923" cy="473950"/>
              <a:chOff x="2123728" y="2211710"/>
              <a:chExt cx="4854923" cy="473950"/>
            </a:xfrm>
          </p:grpSpPr>
          <p:pic>
            <p:nvPicPr>
              <p:cNvPr id="1038" name="Picture 14" descr="http://www.miroirsurmesure.com/wp-content/uploads/2014/08/Logo-mail.pn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2211710"/>
                <a:ext cx="474655" cy="47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 userDrawn="1"/>
            </p:nvSpPr>
            <p:spPr>
              <a:xfrm>
                <a:off x="3594101" y="2305204"/>
                <a:ext cx="3384550" cy="253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E" sz="1600" b="1" u="sng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</a:rPr>
                  <a:t>info@twcdi.ie</a:t>
                </a:r>
                <a:endParaRPr lang="en-IE" sz="1600" b="1" u="sng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2" name="AutoShape 16" descr="Image result for contact us logo"/>
          <p:cNvSpPr>
            <a:spLocks noChangeAspect="1" noChangeArrowheads="1"/>
          </p:cNvSpPr>
          <p:nvPr/>
        </p:nvSpPr>
        <p:spPr bwMode="auto">
          <a:xfrm>
            <a:off x="917575" y="8233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24" name="AutoShape 18" descr="Image result for contact us logo"/>
          <p:cNvSpPr>
            <a:spLocks noChangeAspect="1" noChangeArrowheads="1"/>
          </p:cNvSpPr>
          <p:nvPr/>
        </p:nvSpPr>
        <p:spPr bwMode="auto">
          <a:xfrm>
            <a:off x="1069975" y="1026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pic>
        <p:nvPicPr>
          <p:cNvPr id="1044" name="Picture 20" descr="http://www.batlanbuildingmaterial.com/wp-content/uploads/2013/10/CONTACT-US-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852">
            <a:off x="67283" y="182968"/>
            <a:ext cx="1772504" cy="1807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3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FCE2-018E-45B9-B34B-CC230F23C1F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28C8-74DD-4232-9097-ACE6EB8917E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31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2015767"/>
            <a:ext cx="7772400" cy="1130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190811"/>
            <a:ext cx="7772400" cy="1474322"/>
          </a:xfrm>
        </p:spPr>
        <p:txBody>
          <a:bodyPr lIns="45720" rIns="45720"/>
          <a:lstStyle>
            <a:lvl1pPr marL="0" marR="64008" indent="0" algn="r">
              <a:buNone/>
              <a:defRPr baseline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Doodle Den Literacy Programme</a:t>
            </a:r>
          </a:p>
          <a:p>
            <a:r>
              <a:rPr lang="en-US" dirty="0" smtClean="0"/>
              <a:t>Presentation to</a:t>
            </a:r>
          </a:p>
          <a:p>
            <a:r>
              <a:rPr lang="en-US" dirty="0" smtClean="0"/>
              <a:t>Month Year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569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015767"/>
            <a:ext cx="7772400" cy="1130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190811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9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600" y="2165013"/>
            <a:ext cx="7772400" cy="831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064" y="3140968"/>
            <a:ext cx="7772400" cy="1584176"/>
          </a:xfrm>
        </p:spPr>
        <p:txBody>
          <a:bodyPr/>
          <a:lstStyle>
            <a:lvl1pPr marL="109537" indent="0" algn="r">
              <a:buNone/>
              <a:defRPr b="0">
                <a:solidFill>
                  <a:srgbClr val="002060"/>
                </a:solidFill>
              </a:defRPr>
            </a:lvl1pPr>
          </a:lstStyle>
          <a:p>
            <a:r>
              <a:rPr lang="en-US" altLang="en-US" dirty="0" smtClean="0"/>
              <a:t>Early Years Programme </a:t>
            </a:r>
          </a:p>
          <a:p>
            <a:r>
              <a:rPr lang="en-US" altLang="en-US" dirty="0" smtClean="0"/>
              <a:t>Presentation to ???</a:t>
            </a:r>
          </a:p>
          <a:p>
            <a:r>
              <a:rPr lang="en-US" altLang="en-US" dirty="0" smtClean="0"/>
              <a:t>Month 2015</a:t>
            </a:r>
          </a:p>
        </p:txBody>
      </p:sp>
    </p:spTree>
    <p:extLst>
      <p:ext uri="{BB962C8B-B14F-4D97-AF65-F5344CB8AC3E}">
        <p14:creationId xmlns:p14="http://schemas.microsoft.com/office/powerpoint/2010/main" val="406524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99592" y="2132857"/>
            <a:ext cx="77724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99592" y="3068959"/>
            <a:ext cx="7772400" cy="1596173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6873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6064" y="2165013"/>
            <a:ext cx="7772400" cy="13723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064" y="3537334"/>
            <a:ext cx="7772400" cy="1547850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dirty="0" smtClean="0"/>
              <a:t>Mate-Tricks Programme </a:t>
            </a:r>
          </a:p>
          <a:p>
            <a:r>
              <a:rPr lang="en-US" altLang="en-US" dirty="0" smtClean="0"/>
              <a:t>Presentation to ???</a:t>
            </a:r>
          </a:p>
          <a:p>
            <a:r>
              <a:rPr lang="en-US" altLang="en-US" dirty="0" smtClean="0"/>
              <a:t>Month 2015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9257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4056" y="2165013"/>
            <a:ext cx="7772400" cy="831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4056" y="3140967"/>
            <a:ext cx="7772400" cy="1524165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37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4056" y="1876981"/>
            <a:ext cx="7772400" cy="13723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4056" y="3249302"/>
            <a:ext cx="7772400" cy="1619858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76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AA987-FA3A-40AC-BB38-A74AD7A9BD8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E1930-DBFE-4B1A-9121-26B48B50E7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4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4E8BF7-CD6D-4645-A782-C63CC458182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E355FFD-E745-4F53-80CB-C1714F2D60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4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727711-38BE-43D3-BA84-BA6986D2FC2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C7922-CADB-4EC5-A4A1-F10E2688306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9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727711-38BE-43D3-BA84-BA6986D2FC2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C7922-CADB-4EC5-A4A1-F10E2688306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0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ADE67D6-0294-438A-B590-1114158C93E9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10/11/2015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C1B010B-741A-42BC-9FDB-CFAB8007768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6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727711-38BE-43D3-BA84-BA6986D2FC2C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CC7922-CADB-4EC5-A4A1-F10E2688306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0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66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7151"/>
            <a:ext cx="1919288" cy="36618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7151"/>
            <a:ext cx="2351087" cy="36618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7151"/>
            <a:ext cx="366712" cy="36618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356659"/>
            <a:ext cx="8280920" cy="8549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0" kern="1200">
                <a:solidFill>
                  <a:srgbClr val="464646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endParaRPr lang="en-IE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2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0" kern="1200">
          <a:solidFill>
            <a:srgbClr val="464646"/>
          </a:solidFill>
          <a:effectLst/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7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rgbClr val="FF0000"/>
        </a:buClr>
        <a:buSzPct val="120000"/>
        <a:buFont typeface="Arial" panose="020B0604020202020204" pitchFamily="34" charset="0"/>
        <a:buChar char="•"/>
        <a:defRPr sz="23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rgbClr val="00B050"/>
        </a:buClr>
        <a:buSzPct val="100000"/>
        <a:buFont typeface="Arial" panose="020B0604020202020204" pitchFamily="34" charset="0"/>
        <a:buChar char="•"/>
        <a:defRPr sz="21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•"/>
        <a:defRPr sz="19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bg2">
            <a:lumMod val="50000"/>
          </a:schemeClr>
        </a:buClr>
        <a:buFont typeface="Wingdings 2" panose="05020102010507070707" pitchFamily="18" charset="2"/>
        <a:buChar char=""/>
        <a:defRPr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66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7151"/>
            <a:ext cx="1919288" cy="36618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fld id="{BC5EAFC1-7086-4010-8EAF-1C3BCB6B6630}" type="datetimeFigureOut">
              <a:rPr lang="en-IE" smtClean="0">
                <a:solidFill>
                  <a:prstClr val="black"/>
                </a:solidFill>
              </a:rPr>
              <a:pPr/>
              <a:t>10/11/2015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7151"/>
            <a:ext cx="2351087" cy="36618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7151"/>
            <a:ext cx="366712" cy="36618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345440E-46B9-47DC-BB11-10DD0C3129BA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356659"/>
            <a:ext cx="8280920" cy="8549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0" kern="1200">
                <a:solidFill>
                  <a:srgbClr val="464646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endParaRPr lang="en-IE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0" kern="1200">
          <a:solidFill>
            <a:srgbClr val="464646"/>
          </a:solidFill>
          <a:effectLst/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7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rgbClr val="FF0000"/>
        </a:buClr>
        <a:buSzPct val="120000"/>
        <a:buFont typeface="Arial" panose="020B0604020202020204" pitchFamily="34" charset="0"/>
        <a:buChar char="•"/>
        <a:defRPr sz="23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rgbClr val="00B050"/>
        </a:buClr>
        <a:buSzPct val="100000"/>
        <a:buFont typeface="Arial" panose="020B0604020202020204" pitchFamily="34" charset="0"/>
        <a:buChar char="•"/>
        <a:defRPr sz="21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•"/>
        <a:defRPr sz="19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bg2">
            <a:lumMod val="50000"/>
          </a:schemeClr>
        </a:buClr>
        <a:buFont typeface="Wingdings 2" panose="05020102010507070707" pitchFamily="18" charset="2"/>
        <a:buChar char=""/>
        <a:defRPr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ders.i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hyperlink" Target="http://www.tenders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IE" dirty="0" smtClean="0"/>
              <a:t>Service Evaluation Processes and Liabilities:</a:t>
            </a:r>
          </a:p>
          <a:p>
            <a:pPr algn="ctr"/>
            <a:r>
              <a:rPr lang="en-IE" dirty="0" smtClean="0"/>
              <a:t>A Commissioner’s Perspective.</a:t>
            </a:r>
          </a:p>
          <a:p>
            <a:endParaRPr lang="en-IE" dirty="0"/>
          </a:p>
          <a:p>
            <a:pPr algn="ctr"/>
            <a:r>
              <a:rPr lang="en-IE" dirty="0" smtClean="0"/>
              <a:t>Irish Evaluation Network, 6</a:t>
            </a:r>
            <a:r>
              <a:rPr lang="en-IE" baseline="30000" dirty="0" smtClean="0"/>
              <a:t>th</a:t>
            </a:r>
            <a:r>
              <a:rPr lang="en-IE" dirty="0" smtClean="0"/>
              <a:t> November 2015.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66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date:</a:t>
            </a:r>
            <a:endParaRPr lang="en-I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0728"/>
            <a:ext cx="8229600" cy="4525962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50000"/>
              </a:lnSpc>
              <a:buNone/>
              <a:defRPr/>
            </a:pPr>
            <a:endParaRPr lang="en-IE" sz="2000" dirty="0" smtClean="0">
              <a:latin typeface="+mj-lt"/>
              <a:cs typeface="Arial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commissioned research to the value of approximately €2m;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national and international expertise to support our work;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level of exposure to, and experience in, research and evaluation, is unique in the Community and Voluntary sector.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IE" sz="2000" dirty="0" smtClean="0">
              <a:latin typeface="+mj-lt"/>
              <a:cs typeface="Arial" charset="0"/>
            </a:endParaRPr>
          </a:p>
          <a:p>
            <a:pPr>
              <a:defRPr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be considered </a:t>
            </a:r>
            <a:b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drafting an RFT</a:t>
            </a:r>
            <a:endParaRPr lang="en-I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95288" y="1427757"/>
            <a:ext cx="8229600" cy="4881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clear is the intervention?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SMART outcomes been identified? (logic model)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clear and appropriate are the research questions?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fixed or flexible is the methodology?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level of organisational readiness is there for this process?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 owns the research?</a:t>
            </a:r>
          </a:p>
          <a:p>
            <a:endParaRPr lang="en-IE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an RFT Submission</a:t>
            </a:r>
            <a:endParaRPr lang="en-I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95288" y="995709"/>
            <a:ext cx="8229600" cy="48815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E" altLang="en-US" sz="2400" dirty="0" smtClean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 sheets;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Explicit relevant experience;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Well written and succinct;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Realistic timelines and costs;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Openness to working things through with us.</a:t>
            </a:r>
          </a:p>
          <a:p>
            <a:endParaRPr lang="en-IE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Processes:</a:t>
            </a:r>
            <a:endParaRPr lang="en-I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95288" y="995709"/>
            <a:ext cx="8229600" cy="48815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E" altLang="en-US" sz="2400" dirty="0" smtClean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Scheduled progress meetings to trouble shoot and maintain momentum;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dialogue to promote collaboration;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Agreed milestones, targets and timelines.</a:t>
            </a:r>
          </a:p>
          <a:p>
            <a:endParaRPr lang="en-IE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Liabilities:</a:t>
            </a:r>
            <a:endParaRPr lang="en-I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95288" y="995709"/>
            <a:ext cx="8229600" cy="48815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E" altLang="en-US" sz="2400" dirty="0" smtClean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Contractual clarity re: IPR;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team participation in reflection group process;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of contentious issues (weighting of views);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re: qualitative vs quantitative;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of writing/proof reading;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Managing negative findings.</a:t>
            </a:r>
          </a:p>
          <a:p>
            <a:endParaRPr lang="en-IE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  <a:endParaRPr lang="en-I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95288" y="908720"/>
            <a:ext cx="8229600" cy="4881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altLang="en-US" sz="2400" dirty="0" smtClean="0">
                <a:cs typeface="Arial" charset="0"/>
              </a:rPr>
              <a:t>Coordinating multiple evaluations – e.g. timing of fieldwork in schools; families involved in multiple programmes; sufficient resources to review and approve document;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cs typeface="Arial" charset="0"/>
              </a:rPr>
              <a:t>TW is a research “haven”;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cs typeface="Arial" charset="0"/>
              </a:rPr>
              <a:t>Are we a producer or consumer of evidence?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cs typeface="Arial" charset="0"/>
              </a:rPr>
              <a:t>Are we a community based organisation or a research unit?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cs typeface="Arial" charset="0"/>
              </a:rPr>
              <a:t>Is our priority quality research or meeting needs?</a:t>
            </a:r>
          </a:p>
          <a:p>
            <a:pPr>
              <a:lnSpc>
                <a:spcPct val="150000"/>
              </a:lnSpc>
            </a:pPr>
            <a:r>
              <a:rPr lang="en-IE" altLang="en-US" sz="2400" dirty="0" smtClean="0">
                <a:cs typeface="Arial" charset="0"/>
              </a:rPr>
              <a:t>Engaging policy makers in the absence of evaluation findings.</a:t>
            </a:r>
          </a:p>
          <a:p>
            <a:endParaRPr lang="en-IE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Even with hard evidence, its difficult to get people to let go;</a:t>
            </a:r>
          </a:p>
          <a:p>
            <a:r>
              <a:rPr lang="en-IE" dirty="0" smtClean="0"/>
              <a:t>This is an emotional process – expect tears!</a:t>
            </a:r>
          </a:p>
          <a:p>
            <a:r>
              <a:rPr lang="en-IE" dirty="0" smtClean="0"/>
              <a:t>Map your stakeholders;</a:t>
            </a:r>
          </a:p>
          <a:p>
            <a:r>
              <a:rPr lang="en-IE" dirty="0" smtClean="0"/>
              <a:t>Sequence your engagement with them;</a:t>
            </a:r>
          </a:p>
          <a:p>
            <a:r>
              <a:rPr lang="en-IE" dirty="0" smtClean="0"/>
              <a:t>This is a partnership between the evaluation team and the commissioner;</a:t>
            </a:r>
          </a:p>
          <a:p>
            <a:r>
              <a:rPr lang="en-IE" dirty="0" smtClean="0"/>
              <a:t>Be gentle!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De-commissioning services:</a:t>
            </a:r>
            <a:endParaRPr lang="en-I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0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endParaRPr lang="en-I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95288" y="836712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109537" indent="0">
              <a:buNone/>
            </a:pPr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CDI owns the research data, so leads this process.  </a:t>
            </a:r>
          </a:p>
          <a:p>
            <a:pPr marL="109537" indent="0">
              <a:buNone/>
            </a:pPr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researchers are encouraged to publish.  </a:t>
            </a:r>
          </a:p>
          <a:p>
            <a:pPr marL="109537" indent="0">
              <a:buNone/>
            </a:pPr>
            <a:endParaRPr lang="en-IE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Include:</a:t>
            </a:r>
          </a:p>
          <a:p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 meetings;</a:t>
            </a:r>
          </a:p>
          <a:p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reports;</a:t>
            </a:r>
          </a:p>
          <a:p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papers;</a:t>
            </a:r>
          </a:p>
          <a:p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 presentations;</a:t>
            </a:r>
          </a:p>
          <a:p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and children focused events;</a:t>
            </a:r>
          </a:p>
          <a:p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Media – print and radio;</a:t>
            </a:r>
          </a:p>
          <a:p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Oireachtas Committee presentations;</a:t>
            </a:r>
          </a:p>
          <a:p>
            <a:r>
              <a:rPr lang="en-IE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One-to-one meetings and presentations at key policy making structures.</a:t>
            </a:r>
          </a:p>
          <a:p>
            <a:endParaRPr lang="en-IE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70940665"/>
              </p:ext>
            </p:extLst>
          </p:nvPr>
        </p:nvGraphicFramePr>
        <p:xfrm>
          <a:off x="323528" y="836712"/>
          <a:ext cx="842493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6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286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 smtClean="0">
                <a:latin typeface="Arial" charset="0"/>
                <a:cs typeface="Arial" charset="0"/>
              </a:rPr>
              <a:t>Introduction to CDI;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 smtClean="0">
                <a:latin typeface="Arial" charset="0"/>
                <a:cs typeface="Arial" charset="0"/>
              </a:rPr>
              <a:t>CDI’s Commissioned Research to date;</a:t>
            </a:r>
          </a:p>
          <a:p>
            <a:pPr eaLnBrk="1" hangingPunct="1">
              <a:lnSpc>
                <a:spcPct val="150000"/>
              </a:lnSpc>
            </a:pPr>
            <a:r>
              <a:rPr lang="en-IE" altLang="en-US" sz="2400" dirty="0" smtClean="0">
                <a:latin typeface="Arial" charset="0"/>
                <a:cs typeface="Arial" charset="0"/>
              </a:rPr>
              <a:t>The Commissioning Process;</a:t>
            </a:r>
          </a:p>
          <a:p>
            <a:pPr eaLnBrk="1" hangingPunct="1">
              <a:lnSpc>
                <a:spcPct val="150000"/>
              </a:lnSpc>
            </a:pPr>
            <a:r>
              <a:rPr lang="en-IE" altLang="en-US" sz="2400" dirty="0" smtClean="0">
                <a:latin typeface="Arial" charset="0"/>
                <a:cs typeface="Arial" charset="0"/>
              </a:rPr>
              <a:t>Reviewing interim and final reports;</a:t>
            </a:r>
          </a:p>
          <a:p>
            <a:pPr eaLnBrk="1" hangingPunct="1">
              <a:lnSpc>
                <a:spcPct val="150000"/>
              </a:lnSpc>
            </a:pPr>
            <a:r>
              <a:rPr lang="en-IE" altLang="en-US" sz="2400" dirty="0" smtClean="0">
                <a:latin typeface="Arial" charset="0"/>
                <a:cs typeface="Arial" charset="0"/>
              </a:rPr>
              <a:t>Dissemination Processes;</a:t>
            </a:r>
          </a:p>
          <a:p>
            <a:pPr eaLnBrk="1" hangingPunct="1">
              <a:lnSpc>
                <a:spcPct val="150000"/>
              </a:lnSpc>
            </a:pPr>
            <a:r>
              <a:rPr lang="en-IE" altLang="en-US" sz="2400" dirty="0" smtClean="0">
                <a:latin typeface="Arial" charset="0"/>
                <a:cs typeface="Arial" charset="0"/>
              </a:rPr>
              <a:t>Liabilities;</a:t>
            </a:r>
          </a:p>
          <a:p>
            <a:pPr eaLnBrk="1" hangingPunct="1">
              <a:lnSpc>
                <a:spcPct val="150000"/>
              </a:lnSpc>
            </a:pPr>
            <a:r>
              <a:rPr lang="en-IE" altLang="en-US" sz="2400" dirty="0" smtClean="0">
                <a:latin typeface="Arial" charset="0"/>
                <a:cs typeface="Arial" charset="0"/>
              </a:rPr>
              <a:t>Questions?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GB" alt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000" dirty="0" smtClean="0"/>
          </a:p>
          <a:p>
            <a:pPr lvl="1" eaLnBrk="1" hangingPunct="1"/>
            <a:endParaRPr lang="en-GB" altLang="en-US" sz="20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Verdana" pitchFamily="34" charset="0"/>
              <a:buNone/>
            </a:pPr>
            <a:endParaRPr lang="en-GB" alt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323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3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48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42938" y="1124744"/>
            <a:ext cx="8001000" cy="4143375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en-GB" altLang="en-US" sz="2400" dirty="0" smtClean="0">
                <a:latin typeface="Arial" charset="0"/>
                <a:cs typeface="Arial" charset="0"/>
              </a:rPr>
              <a:t>2004-2007:</a:t>
            </a:r>
          </a:p>
          <a:p>
            <a:pPr marL="109537" indent="0" eaLnBrk="1" hangingPunct="1">
              <a:buNone/>
            </a:pPr>
            <a:endParaRPr lang="en-GB" altLang="en-US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 smtClean="0">
                <a:latin typeface="Arial" charset="0"/>
                <a:cs typeface="Arial" charset="0"/>
              </a:rPr>
              <a:t>Community activity and concern re: outcomes for children;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 smtClean="0">
                <a:latin typeface="Arial" charset="0"/>
                <a:cs typeface="Arial" charset="0"/>
              </a:rPr>
              <a:t>Local audits, needs assessments, service gaps;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 smtClean="0">
                <a:latin typeface="Arial" charset="0"/>
                <a:cs typeface="Arial" charset="0"/>
              </a:rPr>
              <a:t>Atlantic Philanthropies strategic move to include non-third level investment;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 smtClean="0">
                <a:latin typeface="Arial" charset="0"/>
                <a:cs typeface="Arial" charset="0"/>
              </a:rPr>
              <a:t>Government recognition of need for dedicated focus on children.</a:t>
            </a:r>
          </a:p>
          <a:p>
            <a:pPr algn="just" eaLnBrk="1" hangingPunct="1"/>
            <a:endParaRPr lang="en-GB" altLang="en-US" sz="2000" dirty="0" smtClean="0">
              <a:latin typeface="Arial" charset="0"/>
              <a:cs typeface="Arial" charset="0"/>
            </a:endParaRPr>
          </a:p>
          <a:p>
            <a:pPr marL="109537" indent="0" algn="just" eaLnBrk="1" hangingPunct="1">
              <a:buNone/>
            </a:pP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692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to CDI</a:t>
            </a:r>
            <a:endParaRPr lang="en-US" sz="3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48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504" y="428604"/>
            <a:ext cx="8621560" cy="114300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Agreement that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37102219"/>
              </p:ext>
            </p:extLst>
          </p:nvPr>
        </p:nvGraphicFramePr>
        <p:xfrm>
          <a:off x="323528" y="1196752"/>
          <a:ext cx="842493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48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CDI: Initial </a:t>
            </a:r>
            <a:r>
              <a:rPr lang="en-GB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GB" sz="3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/>
          <a:lstStyle/>
          <a:p>
            <a:pPr marL="109537" indent="0" algn="just">
              <a:buNone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2007-2012:</a:t>
            </a:r>
          </a:p>
          <a:p>
            <a:pPr marL="109537" indent="0" algn="just">
              <a:buNone/>
            </a:pP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an organisation, governance structures, staffing etc.;</a:t>
            </a:r>
          </a:p>
          <a:p>
            <a:r>
              <a:rPr lang="en-I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design based on agreed priorities;</a:t>
            </a:r>
          </a:p>
          <a:p>
            <a:r>
              <a:rPr lang="en-I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 of 30 service providers and 8 evaluation teams;</a:t>
            </a:r>
          </a:p>
          <a:p>
            <a:r>
              <a:rPr lang="en-I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of services to 5,000 children and families in Tallaght West;</a:t>
            </a:r>
          </a:p>
          <a:p>
            <a:r>
              <a:rPr lang="en-I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eight independent evaluations;</a:t>
            </a:r>
          </a:p>
          <a:p>
            <a:r>
              <a:rPr lang="en-I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Commencement of dissemination process.</a:t>
            </a:r>
            <a:endParaRPr lang="en-I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just">
              <a:buNone/>
            </a:pPr>
            <a:endParaRPr lang="en-IE" sz="2400" dirty="0" smtClean="0"/>
          </a:p>
          <a:p>
            <a:pPr algn="just"/>
            <a:endParaRPr lang="en-IE" sz="2000" dirty="0" smtClean="0"/>
          </a:p>
          <a:p>
            <a:pPr algn="just">
              <a:buFont typeface="Wingdings 3" pitchFamily="18" charset="2"/>
              <a:buNone/>
            </a:pPr>
            <a:endParaRPr lang="en-IE" sz="2000" dirty="0" smtClean="0"/>
          </a:p>
          <a:p>
            <a:pPr algn="just"/>
            <a:endParaRPr lang="en-IE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1"/>
          <p:cNvGrpSpPr>
            <a:grpSpLocks/>
          </p:cNvGrpSpPr>
          <p:nvPr/>
        </p:nvGrpSpPr>
        <p:grpSpPr bwMode="auto">
          <a:xfrm>
            <a:off x="251520" y="954088"/>
            <a:ext cx="8820472" cy="5571256"/>
            <a:chOff x="0" y="1142984"/>
            <a:chExt cx="9072563" cy="5866668"/>
          </a:xfrm>
        </p:grpSpPr>
        <p:sp>
          <p:nvSpPr>
            <p:cNvPr id="21508" name="Content Placeholder 5"/>
            <p:cNvSpPr txBox="1">
              <a:spLocks/>
            </p:cNvSpPr>
            <p:nvPr/>
          </p:nvSpPr>
          <p:spPr bwMode="auto">
            <a:xfrm>
              <a:off x="214312" y="3500428"/>
              <a:ext cx="8229601" cy="279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 typeface="Wingdings 3" pitchFamily="18" charset="2"/>
                <a:buNone/>
              </a:pPr>
              <a:endParaRPr lang="en-IE" altLang="en-US" sz="3200" dirty="0">
                <a:solidFill>
                  <a:srgbClr val="898989"/>
                </a:solidFill>
              </a:endParaRPr>
            </a:p>
            <a:p>
              <a:pPr algn="ctr" eaLnBrk="1" hangingPunct="1">
                <a:spcBef>
                  <a:spcPct val="20000"/>
                </a:spcBef>
                <a:buClrTx/>
                <a:buSzTx/>
                <a:buFont typeface="Arial" charset="0"/>
                <a:buNone/>
              </a:pPr>
              <a:endParaRPr lang="en-US" altLang="en-US" sz="3200" dirty="0">
                <a:solidFill>
                  <a:srgbClr val="898989"/>
                </a:solidFill>
              </a:endParaRPr>
            </a:p>
          </p:txBody>
        </p:sp>
        <p:graphicFrame>
          <p:nvGraphicFramePr>
            <p:cNvPr id="24" name="Diagram 23"/>
            <p:cNvGraphicFramePr/>
            <p:nvPr/>
          </p:nvGraphicFramePr>
          <p:xfrm>
            <a:off x="5429256" y="1142984"/>
            <a:ext cx="3500462" cy="17859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Oval 24"/>
            <p:cNvSpPr/>
            <p:nvPr/>
          </p:nvSpPr>
          <p:spPr>
            <a:xfrm>
              <a:off x="571500" y="1142984"/>
              <a:ext cx="3643312" cy="1071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 Randomised Controlled Trials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14312" y="4714869"/>
              <a:ext cx="4583113" cy="22947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Quasi-Experimental Study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Healthy School’s Programme – (TCD)</a:t>
              </a:r>
              <a:endPara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7" name="Diagram 26"/>
            <p:cNvGraphicFramePr/>
            <p:nvPr/>
          </p:nvGraphicFramePr>
          <p:xfrm>
            <a:off x="0" y="2357430"/>
            <a:ext cx="4429124" cy="22860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8" name="Oval 27"/>
            <p:cNvSpPr/>
            <p:nvPr/>
          </p:nvSpPr>
          <p:spPr>
            <a:xfrm>
              <a:off x="5429251" y="3000364"/>
              <a:ext cx="3643312" cy="15001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 Process Evaluations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308475" y="1714486"/>
              <a:ext cx="977900" cy="484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flipH="1">
              <a:off x="4500562" y="3444865"/>
              <a:ext cx="785813" cy="484188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219701" y="4714869"/>
              <a:ext cx="3852862" cy="229478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Retrospective Impact Study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Speech &amp; Language Therapy</a:t>
              </a:r>
              <a:endParaRPr lang="en-US" sz="2200" dirty="0">
                <a:solidFill>
                  <a:prstClr val="white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2124075" y="5589583"/>
              <a:ext cx="484187" cy="268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6804026" y="5661022"/>
              <a:ext cx="484187" cy="3603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CDI </a:t>
            </a:r>
            <a:r>
              <a:rPr lang="en-IE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IE" sz="3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26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GB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Subsequent and Ongoing Independent Research</a:t>
            </a:r>
            <a:endParaRPr lang="en-IE" sz="3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4764" y="1412776"/>
            <a:ext cx="3559204" cy="1587786"/>
            <a:chOff x="-2324926" y="-374948"/>
            <a:chExt cx="6995163" cy="2411630"/>
          </a:xfrm>
        </p:grpSpPr>
        <p:sp>
          <p:nvSpPr>
            <p:cNvPr id="7" name="Rounded Rectangle 6"/>
            <p:cNvSpPr/>
            <p:nvPr/>
          </p:nvSpPr>
          <p:spPr>
            <a:xfrm>
              <a:off x="-2324926" y="0"/>
              <a:ext cx="6995163" cy="203668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-2264369" y="-374948"/>
              <a:ext cx="6934606" cy="2411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SLT: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Comparison Study of CDI and HSE Services</a:t>
              </a:r>
              <a:endParaRPr lang="en-GB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13196" y="1553182"/>
            <a:ext cx="3559204" cy="1587786"/>
            <a:chOff x="-2324926" y="-161691"/>
            <a:chExt cx="6995163" cy="2411630"/>
          </a:xfrm>
        </p:grpSpPr>
        <p:sp>
          <p:nvSpPr>
            <p:cNvPr id="20" name="Rounded Rectangle 19"/>
            <p:cNvSpPr/>
            <p:nvPr/>
          </p:nvSpPr>
          <p:spPr>
            <a:xfrm>
              <a:off x="-2324926" y="0"/>
              <a:ext cx="6995163" cy="203668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-2264369" y="-161691"/>
              <a:ext cx="6934606" cy="2411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Family Literacy: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Literative</a:t>
              </a:r>
              <a:r>
                <a:rPr lang="en-I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Review;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E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Pilot Process Evaluation: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Quasi-Experimental Study.</a:t>
              </a:r>
              <a:endParaRPr lang="en-GB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4764" y="3240204"/>
            <a:ext cx="3559204" cy="1628956"/>
            <a:chOff x="-2324926" y="0"/>
            <a:chExt cx="6995163" cy="2474162"/>
          </a:xfrm>
        </p:grpSpPr>
        <p:sp>
          <p:nvSpPr>
            <p:cNvPr id="23" name="Rounded Rectangle 22"/>
            <p:cNvSpPr/>
            <p:nvPr/>
          </p:nvSpPr>
          <p:spPr>
            <a:xfrm>
              <a:off x="-2324926" y="0"/>
              <a:ext cx="6995163" cy="203668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-2264369" y="62532"/>
              <a:ext cx="6934606" cy="2411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Ante-Natal to Three Initiative: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E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Baseline audit re: interagency links;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Evaluation of service outcomes.</a:t>
              </a:r>
              <a:endParaRPr lang="en-IE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4008" y="2852936"/>
            <a:ext cx="3559204" cy="1728192"/>
            <a:chOff x="-2324926" y="-588205"/>
            <a:chExt cx="6995163" cy="2624887"/>
          </a:xfrm>
        </p:grpSpPr>
        <p:sp>
          <p:nvSpPr>
            <p:cNvPr id="26" name="Rounded Rectangle 25"/>
            <p:cNvSpPr/>
            <p:nvPr/>
          </p:nvSpPr>
          <p:spPr>
            <a:xfrm>
              <a:off x="-2324926" y="0"/>
              <a:ext cx="6995163" cy="203668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-2264369" y="-588205"/>
              <a:ext cx="6934606" cy="2411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Longitudinal Study of Doodle Den</a:t>
              </a:r>
              <a:endParaRPr lang="en-IE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5576" y="4581128"/>
            <a:ext cx="3559204" cy="1587786"/>
            <a:chOff x="-2324926" y="-374948"/>
            <a:chExt cx="6995163" cy="2411630"/>
          </a:xfrm>
        </p:grpSpPr>
        <p:sp>
          <p:nvSpPr>
            <p:cNvPr id="29" name="Rounded Rectangle 28"/>
            <p:cNvSpPr/>
            <p:nvPr/>
          </p:nvSpPr>
          <p:spPr>
            <a:xfrm>
              <a:off x="-2324926" y="0"/>
              <a:ext cx="6995163" cy="203668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-2264369" y="-374948"/>
              <a:ext cx="6934606" cy="2411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Family Links Prison Programme: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UL iterative evaluation.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13196" y="4509120"/>
            <a:ext cx="3559204" cy="1656184"/>
            <a:chOff x="-2324926" y="-478835"/>
            <a:chExt cx="6995163" cy="2515517"/>
          </a:xfrm>
        </p:grpSpPr>
        <p:sp>
          <p:nvSpPr>
            <p:cNvPr id="32" name="Rounded Rectangle 31"/>
            <p:cNvSpPr/>
            <p:nvPr/>
          </p:nvSpPr>
          <p:spPr>
            <a:xfrm>
              <a:off x="-2324926" y="0"/>
              <a:ext cx="6995163" cy="203668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-2264369" y="-478835"/>
              <a:ext cx="6934606" cy="2411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Community Safety: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Evaluation of RAPID role and mainstreaming.</a:t>
              </a:r>
              <a:endParaRPr lang="en-GB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5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6088" y="1392609"/>
            <a:ext cx="8229600" cy="49167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Requirements for Publicly funded research:</a:t>
            </a:r>
          </a:p>
          <a:p>
            <a:pPr marL="0" indent="0">
              <a:buNone/>
              <a:defRPr/>
            </a:pP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on value of the contract: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Three verbal quotes;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Three written quotes;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Closed competitive tender;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Open competitive tender;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www.tenders.ie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www.tenders.eu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I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 in CDI</a:t>
            </a:r>
            <a:endParaRPr lang="en-I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IE" sz="2000" dirty="0" smtClean="0">
              <a:latin typeface="+mj-lt"/>
              <a:cs typeface="Arial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need for research/evaluation;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key research questions, based on our logic model;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appropriate methodology;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and ring-fence appropriate budget;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Draft a Request for Tender document for Board approval;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Commence procurement of researcher(s).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IE" sz="2000" dirty="0" smtClean="0">
              <a:latin typeface="+mj-lt"/>
              <a:cs typeface="Arial" charset="0"/>
            </a:endParaRPr>
          </a:p>
          <a:p>
            <a:pPr>
              <a:defRPr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1248"/>
            <a:ext cx="2902669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765</Words>
  <Application>Microsoft Office PowerPoint</Application>
  <PresentationFormat>On-screen Show (4:3)</PresentationFormat>
  <Paragraphs>153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2_Concourse</vt:lpstr>
      <vt:lpstr>3_Concourse</vt:lpstr>
      <vt:lpstr>4_Concourse</vt:lpstr>
      <vt:lpstr>Office Theme</vt:lpstr>
      <vt:lpstr>Default Theme</vt:lpstr>
      <vt:lpstr>1_Default Theme</vt:lpstr>
      <vt:lpstr>PowerPoint Presentation</vt:lpstr>
      <vt:lpstr>Overview</vt:lpstr>
      <vt:lpstr>Introduction to CDI</vt:lpstr>
      <vt:lpstr>PowerPoint Presentation</vt:lpstr>
      <vt:lpstr>CDI: Initial Phase</vt:lpstr>
      <vt:lpstr>CDI Research</vt:lpstr>
      <vt:lpstr>Subsequent and Ongoing Independent Research</vt:lpstr>
      <vt:lpstr>The Commissioning Process</vt:lpstr>
      <vt:lpstr>What we do in CDI</vt:lpstr>
      <vt:lpstr>To date:</vt:lpstr>
      <vt:lpstr>Questions to be considered  when drafting an RFT</vt:lpstr>
      <vt:lpstr>Reviewing an RFT Submission</vt:lpstr>
      <vt:lpstr>Review Processes:</vt:lpstr>
      <vt:lpstr>Liabilities:</vt:lpstr>
      <vt:lpstr>Challenges:</vt:lpstr>
      <vt:lpstr>De-commissioning services:</vt:lpstr>
      <vt:lpstr>Dissemination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Development Initiative</dc:title>
  <dc:creator>Claire Casey</dc:creator>
  <cp:lastModifiedBy>TWCDI-Admin2</cp:lastModifiedBy>
  <cp:revision>20</cp:revision>
  <cp:lastPrinted>2015-05-14T10:00:37Z</cp:lastPrinted>
  <dcterms:created xsi:type="dcterms:W3CDTF">2015-03-25T11:25:16Z</dcterms:created>
  <dcterms:modified xsi:type="dcterms:W3CDTF">2015-11-10T10:01:56Z</dcterms:modified>
</cp:coreProperties>
</file>