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8" r:id="rId3"/>
    <p:sldId id="269" r:id="rId4"/>
    <p:sldId id="274" r:id="rId5"/>
    <p:sldId id="276" r:id="rId6"/>
    <p:sldId id="277" r:id="rId7"/>
    <p:sldId id="278" r:id="rId8"/>
    <p:sldId id="279" r:id="rId9"/>
    <p:sldId id="280" r:id="rId10"/>
    <p:sldId id="262" r:id="rId11"/>
  </p:sldIdLst>
  <p:sldSz cx="9144000" cy="6858000" type="screen4x3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7034" autoAdjust="0"/>
  </p:normalViewPr>
  <p:slideViewPr>
    <p:cSldViewPr>
      <p:cViewPr>
        <p:scale>
          <a:sx n="104" d="100"/>
          <a:sy n="104" d="100"/>
        </p:scale>
        <p:origin x="-174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2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370D5-643B-4193-BC25-D0550A9F0EE0}" type="datetimeFigureOut">
              <a:rPr lang="en-IE" smtClean="0"/>
              <a:t>09/12/2014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51388"/>
            <a:ext cx="5505450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1188"/>
            <a:ext cx="2982913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9501188"/>
            <a:ext cx="2982912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702AC-0B1F-4D7C-8BAF-EC61EE83950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78966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702AC-0B1F-4D7C-8BAF-EC61EE839500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66341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702AC-0B1F-4D7C-8BAF-EC61EE839500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5608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AF3-DA35-4705-BD29-CDCA65579D06}" type="datetimeFigureOut">
              <a:rPr lang="en-IE" smtClean="0"/>
              <a:t>09/12/2014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E651-332C-4A59-AE7F-2BC2AD9CD41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739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AF3-DA35-4705-BD29-CDCA65579D06}" type="datetimeFigureOut">
              <a:rPr lang="en-IE" smtClean="0"/>
              <a:t>09/12/2014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E651-332C-4A59-AE7F-2BC2AD9CD41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869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AF3-DA35-4705-BD29-CDCA65579D06}" type="datetimeFigureOut">
              <a:rPr lang="en-IE" smtClean="0"/>
              <a:t>09/12/2014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E651-332C-4A59-AE7F-2BC2AD9CD41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6862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AF3-DA35-4705-BD29-CDCA65579D06}" type="datetimeFigureOut">
              <a:rPr lang="en-IE" smtClean="0"/>
              <a:t>09/12/2014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E651-332C-4A59-AE7F-2BC2AD9CD41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160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AF3-DA35-4705-BD29-CDCA65579D06}" type="datetimeFigureOut">
              <a:rPr lang="en-IE" smtClean="0"/>
              <a:t>09/12/2014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E651-332C-4A59-AE7F-2BC2AD9CD41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29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AF3-DA35-4705-BD29-CDCA65579D06}" type="datetimeFigureOut">
              <a:rPr lang="en-IE" smtClean="0"/>
              <a:t>09/12/2014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E651-332C-4A59-AE7F-2BC2AD9CD41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7060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AF3-DA35-4705-BD29-CDCA65579D06}" type="datetimeFigureOut">
              <a:rPr lang="en-IE" smtClean="0"/>
              <a:t>09/12/2014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E651-332C-4A59-AE7F-2BC2AD9CD41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9131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AF3-DA35-4705-BD29-CDCA65579D06}" type="datetimeFigureOut">
              <a:rPr lang="en-IE" smtClean="0"/>
              <a:t>09/12/2014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E651-332C-4A59-AE7F-2BC2AD9CD41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251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AF3-DA35-4705-BD29-CDCA65579D06}" type="datetimeFigureOut">
              <a:rPr lang="en-IE" smtClean="0"/>
              <a:t>09/12/2014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E651-332C-4A59-AE7F-2BC2AD9CD41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9664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AF3-DA35-4705-BD29-CDCA65579D06}" type="datetimeFigureOut">
              <a:rPr lang="en-IE" smtClean="0"/>
              <a:t>09/12/2014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E651-332C-4A59-AE7F-2BC2AD9CD41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31151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AF3-DA35-4705-BD29-CDCA65579D06}" type="datetimeFigureOut">
              <a:rPr lang="en-IE" smtClean="0"/>
              <a:t>09/12/2014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E651-332C-4A59-AE7F-2BC2AD9CD41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0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E8AF3-DA35-4705-BD29-CDCA65579D06}" type="datetimeFigureOut">
              <a:rPr lang="en-IE" smtClean="0"/>
              <a:t>09/12/2014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3E651-332C-4A59-AE7F-2BC2AD9CD41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332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-612576" y="2348880"/>
            <a:ext cx="10081120" cy="4286267"/>
          </a:xfrm>
        </p:spPr>
        <p:txBody>
          <a:bodyPr>
            <a:normAutofit/>
          </a:bodyPr>
          <a:lstStyle/>
          <a:p>
            <a:r>
              <a:rPr lang="en-IE" sz="3600" b="1" dirty="0"/>
              <a:t>T</a:t>
            </a:r>
            <a:r>
              <a:rPr lang="en-IE" sz="3600" b="1" dirty="0" smtClean="0"/>
              <a:t>owards Excellence </a:t>
            </a:r>
            <a:r>
              <a:rPr lang="en-IE" sz="3600" b="1" dirty="0" smtClean="0"/>
              <a:t>in Restorative Practice:</a:t>
            </a:r>
            <a:r>
              <a:rPr lang="en-IE" sz="3600" b="1" dirty="0" smtClean="0"/>
              <a:t/>
            </a:r>
            <a:br>
              <a:rPr lang="en-IE" sz="3600" b="1" dirty="0" smtClean="0"/>
            </a:br>
            <a:r>
              <a:rPr lang="en-IE" sz="3600" b="1" dirty="0" smtClean="0"/>
              <a:t>A Quality </a:t>
            </a:r>
            <a:r>
              <a:rPr lang="en-IE" sz="3600" b="1" dirty="0"/>
              <a:t>Assurance </a:t>
            </a:r>
            <a:r>
              <a:rPr lang="en-IE" sz="3600" b="1" dirty="0" smtClean="0"/>
              <a:t>Framework </a:t>
            </a:r>
            <a:r>
              <a:rPr lang="en-IE" sz="3600" b="1" dirty="0" smtClean="0"/>
              <a:t/>
            </a:r>
            <a:br>
              <a:rPr lang="en-IE" sz="3600" b="1" dirty="0" smtClean="0"/>
            </a:br>
            <a:r>
              <a:rPr lang="en-IE" sz="3600" b="1" dirty="0" smtClean="0"/>
              <a:t>for </a:t>
            </a:r>
            <a:r>
              <a:rPr lang="en-IE" sz="3600" b="1" dirty="0" smtClean="0"/>
              <a:t>Organisations and Practitioners</a:t>
            </a:r>
            <a:r>
              <a:rPr lang="en-IE" sz="3600" dirty="0"/>
              <a:t/>
            </a:r>
            <a:br>
              <a:rPr lang="en-IE" sz="3600" dirty="0"/>
            </a:br>
            <a:r>
              <a:rPr lang="en-IE" sz="3600" dirty="0" smtClean="0"/>
              <a:t/>
            </a:r>
            <a:br>
              <a:rPr lang="en-IE" sz="3600" dirty="0" smtClean="0"/>
            </a:br>
            <a:r>
              <a:rPr lang="en-IE" sz="3600" dirty="0" smtClean="0"/>
              <a:t>Restorative Practice Strategic Forum</a:t>
            </a:r>
            <a:r>
              <a:rPr lang="en-IE" sz="3600" dirty="0"/>
              <a:t/>
            </a:r>
            <a:br>
              <a:rPr lang="en-IE" sz="3600" dirty="0"/>
            </a:br>
            <a:r>
              <a:rPr lang="en-IE" sz="3600" dirty="0" smtClean="0"/>
              <a:t/>
            </a:r>
            <a:br>
              <a:rPr lang="en-IE" sz="3600" dirty="0" smtClean="0"/>
            </a:br>
            <a:r>
              <a:rPr lang="en-IE" sz="3600" b="1" dirty="0" smtClean="0"/>
              <a:t>Kieran O’Dwyer, PhD</a:t>
            </a:r>
            <a:endParaRPr lang="en-IE" sz="36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0"/>
            <a:ext cx="5143824" cy="223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39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Conclusion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r>
              <a:rPr lang="en-IE" dirty="0" smtClean="0"/>
              <a:t>RJ not just set of tools to be used mechanically</a:t>
            </a:r>
          </a:p>
          <a:p>
            <a:r>
              <a:rPr lang="en-IE" dirty="0" smtClean="0"/>
              <a:t>Can’t rely on initial training</a:t>
            </a:r>
          </a:p>
          <a:p>
            <a:pPr marL="0" indent="0">
              <a:buNone/>
            </a:pPr>
            <a:endParaRPr lang="en-IE" dirty="0" smtClean="0">
              <a:sym typeface="Wingdings" panose="05000000000000000000" pitchFamily="2" charset="2"/>
            </a:endParaRPr>
          </a:p>
          <a:p>
            <a:pPr>
              <a:buFont typeface="Wingdings"/>
              <a:buChar char="è"/>
            </a:pPr>
            <a:r>
              <a:rPr lang="en-IE" dirty="0" smtClean="0">
                <a:sym typeface="Wingdings" panose="05000000000000000000" pitchFamily="2" charset="2"/>
              </a:rPr>
              <a:t>Consistent s</a:t>
            </a:r>
            <a:r>
              <a:rPr lang="en-IE" dirty="0" smtClean="0"/>
              <a:t>uccess determined by </a:t>
            </a:r>
          </a:p>
          <a:p>
            <a:r>
              <a:rPr lang="en-IE" dirty="0" smtClean="0"/>
              <a:t>adherence to clearly stated restorative values, principles and goals</a:t>
            </a:r>
          </a:p>
          <a:p>
            <a:r>
              <a:rPr lang="en-IE" dirty="0" smtClean="0"/>
              <a:t>ensured by on-going attention to quality assurance</a:t>
            </a:r>
          </a:p>
          <a:p>
            <a:r>
              <a:rPr lang="en-IE" dirty="0" smtClean="0"/>
              <a:t>using a variety of approaches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44780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Focus of Framework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Values, objectives and principles that underpin restorative practice</a:t>
            </a:r>
          </a:p>
          <a:p>
            <a:endParaRPr lang="en-IE" dirty="0" smtClean="0"/>
          </a:p>
          <a:p>
            <a:r>
              <a:rPr lang="en-IE" dirty="0" smtClean="0"/>
              <a:t>Standards that guide practice and ensure fidelity to restorative ethos</a:t>
            </a:r>
          </a:p>
          <a:p>
            <a:endParaRPr lang="en-IE" dirty="0" smtClean="0"/>
          </a:p>
          <a:p>
            <a:r>
              <a:rPr lang="en-IE" dirty="0" smtClean="0"/>
              <a:t>Practical methods to ensure quality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5140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Quality assurance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Quality is about </a:t>
            </a:r>
          </a:p>
          <a:p>
            <a:pPr lvl="1"/>
            <a:r>
              <a:rPr lang="en-IE" dirty="0" smtClean="0"/>
              <a:t>adherence </a:t>
            </a:r>
            <a:r>
              <a:rPr lang="en-IE" dirty="0"/>
              <a:t>to principles and </a:t>
            </a:r>
            <a:r>
              <a:rPr lang="en-IE" dirty="0" smtClean="0"/>
              <a:t>values</a:t>
            </a:r>
          </a:p>
          <a:p>
            <a:pPr lvl="1"/>
            <a:r>
              <a:rPr lang="en-IE" dirty="0"/>
              <a:t>c</a:t>
            </a:r>
            <a:r>
              <a:rPr lang="en-IE" dirty="0" smtClean="0"/>
              <a:t>ommitment to standards</a:t>
            </a:r>
            <a:endParaRPr lang="en-IE" dirty="0"/>
          </a:p>
          <a:p>
            <a:pPr lvl="1"/>
            <a:r>
              <a:rPr lang="en-IE" dirty="0" smtClean="0"/>
              <a:t>perspective </a:t>
            </a:r>
            <a:r>
              <a:rPr lang="en-IE" dirty="0"/>
              <a:t>of the recipient</a:t>
            </a:r>
          </a:p>
          <a:p>
            <a:pPr lvl="1"/>
            <a:r>
              <a:rPr lang="en-IE" dirty="0" smtClean="0"/>
              <a:t>attention </a:t>
            </a:r>
            <a:r>
              <a:rPr lang="en-IE" dirty="0"/>
              <a:t>to </a:t>
            </a:r>
            <a:r>
              <a:rPr lang="en-IE" i="1" dirty="0"/>
              <a:t>every stage </a:t>
            </a:r>
            <a:endParaRPr lang="en-IE" i="1" dirty="0" smtClean="0"/>
          </a:p>
          <a:p>
            <a:r>
              <a:rPr lang="en-IE" dirty="0" smtClean="0"/>
              <a:t>Provides </a:t>
            </a:r>
          </a:p>
          <a:p>
            <a:pPr lvl="1"/>
            <a:r>
              <a:rPr lang="en-IE" dirty="0" smtClean="0"/>
              <a:t>reassurance, confidence, comfort</a:t>
            </a:r>
          </a:p>
          <a:p>
            <a:pPr lvl="1"/>
            <a:r>
              <a:rPr lang="en-IE" dirty="0" smtClean="0"/>
              <a:t>recognition</a:t>
            </a:r>
          </a:p>
          <a:p>
            <a:pPr lvl="1"/>
            <a:r>
              <a:rPr lang="en-IE" dirty="0" smtClean="0"/>
              <a:t>guidance, route-map for development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6690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Quality Assurance Mechanisms </a:t>
            </a:r>
            <a:br>
              <a:rPr lang="en-IE" dirty="0" smtClean="0"/>
            </a:br>
            <a:r>
              <a:rPr lang="en-IE" dirty="0" smtClean="0"/>
              <a:t>- Staffing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Staff selection </a:t>
            </a:r>
          </a:p>
          <a:p>
            <a:r>
              <a:rPr lang="en-IE" dirty="0" smtClean="0"/>
              <a:t>Training – initial and follow-up</a:t>
            </a:r>
          </a:p>
          <a:p>
            <a:r>
              <a:rPr lang="en-IE" dirty="0" smtClean="0"/>
              <a:t>Supervision and support</a:t>
            </a:r>
          </a:p>
          <a:p>
            <a:r>
              <a:rPr lang="en-IE" dirty="0" smtClean="0"/>
              <a:t>Continuing professional development </a:t>
            </a:r>
          </a:p>
          <a:p>
            <a:pPr lvl="2"/>
            <a:r>
              <a:rPr lang="en-IE" dirty="0" smtClean="0"/>
              <a:t>conferences, seminars, lectures, courses, etc.</a:t>
            </a:r>
          </a:p>
          <a:p>
            <a:pPr lvl="2"/>
            <a:r>
              <a:rPr lang="en-IE" dirty="0"/>
              <a:t>s</a:t>
            </a:r>
            <a:r>
              <a:rPr lang="en-IE" dirty="0" smtClean="0"/>
              <a:t>haring and learning groups </a:t>
            </a:r>
          </a:p>
          <a:p>
            <a:pPr lvl="2"/>
            <a:r>
              <a:rPr lang="en-IE" dirty="0" smtClean="0"/>
              <a:t>access to resource materials</a:t>
            </a:r>
          </a:p>
          <a:p>
            <a:pPr lvl="1"/>
            <a:endParaRPr lang="en-IE" dirty="0"/>
          </a:p>
          <a:p>
            <a:pPr lvl="2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7631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Quality Assurance Mechanisms </a:t>
            </a:r>
            <a:br>
              <a:rPr lang="en-IE" dirty="0" smtClean="0"/>
            </a:br>
            <a:r>
              <a:rPr lang="en-IE" dirty="0" smtClean="0"/>
              <a:t>- Accredited Practice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Accreditation</a:t>
            </a:r>
          </a:p>
          <a:p>
            <a:r>
              <a:rPr lang="en-IE" dirty="0" smtClean="0"/>
              <a:t>Codes of practice</a:t>
            </a:r>
          </a:p>
          <a:p>
            <a:r>
              <a:rPr lang="en-IE" dirty="0" smtClean="0"/>
              <a:t>Codes of ethics</a:t>
            </a:r>
            <a:endParaRPr lang="en-IE" dirty="0"/>
          </a:p>
          <a:p>
            <a:pPr lvl="2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7478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Quality Assurance Mechanisms </a:t>
            </a:r>
            <a:br>
              <a:rPr lang="en-IE" dirty="0" smtClean="0"/>
            </a:br>
            <a:r>
              <a:rPr lang="en-IE" dirty="0" smtClean="0"/>
              <a:t>- Learning from Practice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Self-reflection</a:t>
            </a:r>
          </a:p>
          <a:p>
            <a:r>
              <a:rPr lang="en-IE" dirty="0" smtClean="0"/>
              <a:t>De-briefing</a:t>
            </a:r>
          </a:p>
          <a:p>
            <a:r>
              <a:rPr lang="en-IE" dirty="0" smtClean="0"/>
              <a:t>Feedback from clients</a:t>
            </a:r>
          </a:p>
          <a:p>
            <a:r>
              <a:rPr lang="en-IE" dirty="0" smtClean="0"/>
              <a:t>Observation</a:t>
            </a:r>
          </a:p>
          <a:p>
            <a:r>
              <a:rPr lang="en-IE" dirty="0" smtClean="0"/>
              <a:t>Record-keeping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2733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Quality Assurance Mechanisms </a:t>
            </a:r>
            <a:br>
              <a:rPr lang="en-IE" dirty="0" smtClean="0"/>
            </a:br>
            <a:r>
              <a:rPr lang="en-IE" dirty="0" smtClean="0"/>
              <a:t>- Review and Evaluation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IE" dirty="0"/>
              <a:t>On-going review of implementation, progress</a:t>
            </a:r>
          </a:p>
          <a:p>
            <a:pPr lvl="2">
              <a:lnSpc>
                <a:spcPct val="110000"/>
              </a:lnSpc>
            </a:pPr>
            <a:endParaRPr lang="en-IE" dirty="0" smtClean="0"/>
          </a:p>
          <a:p>
            <a:pPr>
              <a:lnSpc>
                <a:spcPct val="110000"/>
              </a:lnSpc>
            </a:pPr>
            <a:r>
              <a:rPr lang="en-IE" dirty="0" smtClean="0"/>
              <a:t>Systematic, in-depth, independent, rigorous evaluation of process and outcomes</a:t>
            </a:r>
          </a:p>
          <a:p>
            <a:pPr lvl="1"/>
            <a:r>
              <a:rPr lang="en-IE" dirty="0" smtClean="0"/>
              <a:t>Observation</a:t>
            </a:r>
          </a:p>
          <a:p>
            <a:pPr lvl="1"/>
            <a:r>
              <a:rPr lang="en-IE" dirty="0" smtClean="0"/>
              <a:t>Participant/stakeholder interviews/surveys</a:t>
            </a:r>
          </a:p>
          <a:p>
            <a:pPr lvl="1"/>
            <a:r>
              <a:rPr lang="en-IE" dirty="0" smtClean="0"/>
              <a:t>Assessment of records, including preparation, participation and agreements </a:t>
            </a:r>
          </a:p>
          <a:p>
            <a:pPr lvl="1"/>
            <a:r>
              <a:rPr lang="en-IE" dirty="0" smtClean="0"/>
              <a:t>Analysis of outcomes, including satisfaction, compliance, re-offending, safety 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64464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Quality Assurance Mechanisms </a:t>
            </a:r>
            <a:br>
              <a:rPr lang="en-IE" dirty="0" smtClean="0"/>
            </a:br>
            <a:r>
              <a:rPr lang="en-IE" dirty="0" smtClean="0"/>
              <a:t>- Checklists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281339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Templates for reflection or observation</a:t>
            </a:r>
          </a:p>
          <a:p>
            <a:r>
              <a:rPr lang="en-IE" dirty="0" smtClean="0"/>
              <a:t>Disciplined, honest approach required</a:t>
            </a:r>
          </a:p>
          <a:p>
            <a:r>
              <a:rPr lang="en-IE" dirty="0" smtClean="0"/>
              <a:t>Focus on </a:t>
            </a:r>
          </a:p>
          <a:p>
            <a:pPr lvl="1"/>
            <a:r>
              <a:rPr lang="en-IE" dirty="0" smtClean="0"/>
              <a:t>Process e.g. preparation, introductions, explanation of procedures, ground rules, involvement of everyone,  outcomes voluntary and fair</a:t>
            </a:r>
          </a:p>
          <a:p>
            <a:pPr lvl="1"/>
            <a:r>
              <a:rPr lang="en-IE" dirty="0" smtClean="0"/>
              <a:t>Skills e.g. listening, probing, reframing; natural use of language; empathy and openness</a:t>
            </a:r>
          </a:p>
        </p:txBody>
      </p:sp>
    </p:spTree>
    <p:extLst>
      <p:ext uri="{BB962C8B-B14F-4D97-AF65-F5344CB8AC3E}">
        <p14:creationId xmlns:p14="http://schemas.microsoft.com/office/powerpoint/2010/main" val="130247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Quality Assurance Mechanisms </a:t>
            </a:r>
            <a:br>
              <a:rPr lang="en-IE" dirty="0" smtClean="0"/>
            </a:br>
            <a:r>
              <a:rPr lang="en-IE" dirty="0" smtClean="0"/>
              <a:t>- Policy and Transparency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IE" dirty="0" smtClean="0"/>
          </a:p>
          <a:p>
            <a:r>
              <a:rPr lang="en-IE" dirty="0" smtClean="0"/>
              <a:t>Policy statement</a:t>
            </a:r>
          </a:p>
          <a:p>
            <a:pPr lvl="1"/>
            <a:r>
              <a:rPr lang="en-IE" dirty="0" smtClean="0"/>
              <a:t>be clear, prominent </a:t>
            </a:r>
          </a:p>
          <a:p>
            <a:endParaRPr lang="en-IE" dirty="0" smtClean="0"/>
          </a:p>
          <a:p>
            <a:r>
              <a:rPr lang="en-IE" dirty="0" smtClean="0"/>
              <a:t>Transparency</a:t>
            </a:r>
          </a:p>
          <a:p>
            <a:pPr lvl="1"/>
            <a:r>
              <a:rPr lang="en-IE" dirty="0"/>
              <a:t>r</a:t>
            </a:r>
            <a:r>
              <a:rPr lang="en-IE" dirty="0" smtClean="0"/>
              <a:t>egular reporting of activities</a:t>
            </a:r>
          </a:p>
          <a:p>
            <a:pPr lvl="1"/>
            <a:r>
              <a:rPr lang="en-IE" dirty="0"/>
              <a:t>s</a:t>
            </a:r>
            <a:r>
              <a:rPr lang="en-IE" dirty="0" smtClean="0"/>
              <a:t>haring of evaluations</a:t>
            </a:r>
          </a:p>
          <a:p>
            <a:pPr lvl="1"/>
            <a:r>
              <a:rPr lang="en-IE" dirty="0"/>
              <a:t>o</a:t>
            </a:r>
            <a:r>
              <a:rPr lang="en-IE" dirty="0" smtClean="0"/>
              <a:t>penness to feedback</a:t>
            </a:r>
          </a:p>
          <a:p>
            <a:pPr lvl="1"/>
            <a:r>
              <a:rPr lang="en-IE" dirty="0" smtClean="0"/>
              <a:t>complaints procedures</a:t>
            </a:r>
          </a:p>
        </p:txBody>
      </p:sp>
    </p:spTree>
    <p:extLst>
      <p:ext uri="{BB962C8B-B14F-4D97-AF65-F5344CB8AC3E}">
        <p14:creationId xmlns:p14="http://schemas.microsoft.com/office/powerpoint/2010/main" val="414893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</TotalTime>
  <Words>286</Words>
  <Application>Microsoft Office PowerPoint</Application>
  <PresentationFormat>On-screen Show (4:3)</PresentationFormat>
  <Paragraphs>73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Towards Excellence in Restorative Practice: A Quality Assurance Framework  for Organisations and Practitioners  Restorative Practice Strategic Forum  Kieran O’Dwyer, PhD</vt:lpstr>
      <vt:lpstr>Focus of Framework</vt:lpstr>
      <vt:lpstr>Quality assurance</vt:lpstr>
      <vt:lpstr>Quality Assurance Mechanisms  - Staffing</vt:lpstr>
      <vt:lpstr>Quality Assurance Mechanisms  - Accredited Practice</vt:lpstr>
      <vt:lpstr>Quality Assurance Mechanisms  - Learning from Practice</vt:lpstr>
      <vt:lpstr>Quality Assurance Mechanisms  - Review and Evaluation</vt:lpstr>
      <vt:lpstr>Quality Assurance Mechanisms  - Checklists</vt:lpstr>
      <vt:lpstr>Quality Assurance Mechanisms  - Policy and Transparency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Dispute Resolution in Criminal Cases – Maximising Potential, Minimising Risk   Dr Kieran O’Dwyer  8 March 2013</dc:title>
  <dc:creator>user</dc:creator>
  <cp:lastModifiedBy>Claire Casey</cp:lastModifiedBy>
  <cp:revision>78</cp:revision>
  <cp:lastPrinted>2013-03-07T10:18:17Z</cp:lastPrinted>
  <dcterms:created xsi:type="dcterms:W3CDTF">2013-03-05T10:24:23Z</dcterms:created>
  <dcterms:modified xsi:type="dcterms:W3CDTF">2014-12-09T11:02:32Z</dcterms:modified>
</cp:coreProperties>
</file>