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0"/>
  </p:notesMasterIdLst>
  <p:sldIdLst>
    <p:sldId id="294" r:id="rId2"/>
    <p:sldId id="314" r:id="rId3"/>
    <p:sldId id="286" r:id="rId4"/>
    <p:sldId id="296" r:id="rId5"/>
    <p:sldId id="287" r:id="rId6"/>
    <p:sldId id="344" r:id="rId7"/>
    <p:sldId id="295" r:id="rId8"/>
    <p:sldId id="288" r:id="rId9"/>
    <p:sldId id="323" r:id="rId10"/>
    <p:sldId id="322" r:id="rId11"/>
    <p:sldId id="315" r:id="rId12"/>
    <p:sldId id="297" r:id="rId13"/>
    <p:sldId id="316" r:id="rId14"/>
    <p:sldId id="345" r:id="rId15"/>
    <p:sldId id="324" r:id="rId16"/>
    <p:sldId id="258" r:id="rId17"/>
    <p:sldId id="347" r:id="rId18"/>
    <p:sldId id="337" r:id="rId19"/>
    <p:sldId id="336" r:id="rId20"/>
    <p:sldId id="338" r:id="rId21"/>
    <p:sldId id="339" r:id="rId22"/>
    <p:sldId id="346" r:id="rId23"/>
    <p:sldId id="309" r:id="rId24"/>
    <p:sldId id="292" r:id="rId25"/>
    <p:sldId id="318" r:id="rId26"/>
    <p:sldId id="331" r:id="rId27"/>
    <p:sldId id="325" r:id="rId28"/>
    <p:sldId id="305" r:id="rId29"/>
    <p:sldId id="304" r:id="rId30"/>
    <p:sldId id="326" r:id="rId31"/>
    <p:sldId id="328" r:id="rId32"/>
    <p:sldId id="340" r:id="rId33"/>
    <p:sldId id="330" r:id="rId34"/>
    <p:sldId id="327" r:id="rId35"/>
    <p:sldId id="343" r:id="rId36"/>
    <p:sldId id="310" r:id="rId37"/>
    <p:sldId id="341" r:id="rId38"/>
    <p:sldId id="311" r:id="rId39"/>
    <p:sldId id="342" r:id="rId40"/>
    <p:sldId id="329" r:id="rId41"/>
    <p:sldId id="332" r:id="rId42"/>
    <p:sldId id="333" r:id="rId43"/>
    <p:sldId id="334" r:id="rId44"/>
    <p:sldId id="335" r:id="rId45"/>
    <p:sldId id="312" r:id="rId46"/>
    <p:sldId id="313" r:id="rId47"/>
    <p:sldId id="348" r:id="rId48"/>
    <p:sldId id="27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20" autoAdjust="0"/>
  </p:normalViewPr>
  <p:slideViewPr>
    <p:cSldViewPr>
      <p:cViewPr>
        <p:scale>
          <a:sx n="60" d="100"/>
          <a:sy n="60" d="100"/>
        </p:scale>
        <p:origin x="-1356" y="-5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7C71C-5A8F-400C-9EE7-872FADEE6E9A}" type="doc">
      <dgm:prSet loTypeId="urn:microsoft.com/office/officeart/2005/8/layout/arrow2" loCatId="process" qsTypeId="urn:microsoft.com/office/officeart/2005/8/quickstyle/simple1" qsCatId="simple" csTypeId="urn:microsoft.com/office/officeart/2005/8/colors/accent1_2" csCatId="accent1" phldr="1"/>
      <dgm:spPr/>
    </dgm:pt>
    <dgm:pt modelId="{F6CACA7E-3879-4A94-9C2B-3CE418FE97A8}">
      <dgm:prSet phldrT="[Text]"/>
      <dgm:spPr/>
      <dgm:t>
        <a:bodyPr/>
        <a:lstStyle/>
        <a:p>
          <a:r>
            <a:rPr lang="en-IE" dirty="0" smtClean="0">
              <a:cs typeface="Arial" charset="0"/>
            </a:rPr>
            <a:t>Consortium of 23 people</a:t>
          </a:r>
          <a:endParaRPr lang="en-IE" dirty="0"/>
        </a:p>
      </dgm:t>
    </dgm:pt>
    <dgm:pt modelId="{74DC1FE9-C262-42D7-AC87-BC4B36B34DE3}" type="parTrans" cxnId="{95FCCF0B-3625-45B5-B046-C0CB1F1B67E9}">
      <dgm:prSet/>
      <dgm:spPr/>
      <dgm:t>
        <a:bodyPr/>
        <a:lstStyle/>
        <a:p>
          <a:endParaRPr lang="en-IE"/>
        </a:p>
      </dgm:t>
    </dgm:pt>
    <dgm:pt modelId="{CEF78B81-E312-4340-97F3-7F34951796A6}" type="sibTrans" cxnId="{95FCCF0B-3625-45B5-B046-C0CB1F1B67E9}">
      <dgm:prSet/>
      <dgm:spPr/>
      <dgm:t>
        <a:bodyPr/>
        <a:lstStyle/>
        <a:p>
          <a:endParaRPr lang="en-IE"/>
        </a:p>
      </dgm:t>
    </dgm:pt>
    <dgm:pt modelId="{D2AA03F6-6A98-429E-ABE1-0D95FE75E447}">
      <dgm:prSet phldrT="[Text]"/>
      <dgm:spPr/>
      <dgm:t>
        <a:bodyPr/>
        <a:lstStyle/>
        <a:p>
          <a:r>
            <a:rPr lang="en-IE" dirty="0" smtClean="0">
              <a:cs typeface="Arial" charset="0"/>
            </a:rPr>
            <a:t>Needs assessment, audit of services;</a:t>
          </a:r>
        </a:p>
        <a:p>
          <a:r>
            <a:rPr lang="en-IE" dirty="0" smtClean="0">
              <a:cs typeface="Arial" charset="0"/>
            </a:rPr>
            <a:t>Ten year strategy developed.</a:t>
          </a:r>
          <a:endParaRPr lang="en-IE" dirty="0"/>
        </a:p>
      </dgm:t>
    </dgm:pt>
    <dgm:pt modelId="{2829D80A-489E-4D9B-9C46-A3FDBA941177}" type="parTrans" cxnId="{3150ACE0-FB8C-4AD9-A4BA-EA0DF00BD71E}">
      <dgm:prSet/>
      <dgm:spPr/>
      <dgm:t>
        <a:bodyPr/>
        <a:lstStyle/>
        <a:p>
          <a:endParaRPr lang="en-IE"/>
        </a:p>
      </dgm:t>
    </dgm:pt>
    <dgm:pt modelId="{3ED8A2BA-B86D-45CE-B1A3-6DFB0877432C}" type="sibTrans" cxnId="{3150ACE0-FB8C-4AD9-A4BA-EA0DF00BD71E}">
      <dgm:prSet/>
      <dgm:spPr/>
      <dgm:t>
        <a:bodyPr/>
        <a:lstStyle/>
        <a:p>
          <a:endParaRPr lang="en-IE"/>
        </a:p>
      </dgm:t>
    </dgm:pt>
    <dgm:pt modelId="{C28280A2-B0BB-4193-9743-D3AB619EE58F}">
      <dgm:prSet phldrT="[Text]"/>
      <dgm:spPr/>
      <dgm:t>
        <a:bodyPr/>
        <a:lstStyle/>
        <a:p>
          <a:r>
            <a:rPr lang="en-IE" dirty="0" smtClean="0">
              <a:cs typeface="Arial" charset="0"/>
            </a:rPr>
            <a:t>Funders:</a:t>
          </a:r>
        </a:p>
        <a:p>
          <a:r>
            <a:rPr lang="en-IE" dirty="0" smtClean="0">
              <a:cs typeface="Arial" charset="0"/>
            </a:rPr>
            <a:t> - The Atlantic Philanthropies;</a:t>
          </a:r>
        </a:p>
        <a:p>
          <a:r>
            <a:rPr lang="en-IE" dirty="0" smtClean="0">
              <a:cs typeface="Arial" charset="0"/>
            </a:rPr>
            <a:t>-The Office of the Minister for Children and Youth Affairs;</a:t>
          </a:r>
        </a:p>
        <a:p>
          <a:r>
            <a:rPr lang="en-IE" dirty="0" smtClean="0">
              <a:cs typeface="Arial" charset="0"/>
            </a:rPr>
            <a:t>-Five years.</a:t>
          </a:r>
          <a:endParaRPr lang="en-IE" dirty="0"/>
        </a:p>
      </dgm:t>
    </dgm:pt>
    <dgm:pt modelId="{05522ADF-8084-4BA2-9D33-7D5E9BB9618A}" type="parTrans" cxnId="{CB96C39F-9796-434C-8F42-4D86F12AF0EE}">
      <dgm:prSet/>
      <dgm:spPr/>
      <dgm:t>
        <a:bodyPr/>
        <a:lstStyle/>
        <a:p>
          <a:endParaRPr lang="en-IE"/>
        </a:p>
      </dgm:t>
    </dgm:pt>
    <dgm:pt modelId="{CD5B0DE1-CB06-4971-91AE-CE683452E7AF}" type="sibTrans" cxnId="{CB96C39F-9796-434C-8F42-4D86F12AF0EE}">
      <dgm:prSet/>
      <dgm:spPr/>
      <dgm:t>
        <a:bodyPr/>
        <a:lstStyle/>
        <a:p>
          <a:endParaRPr lang="en-IE"/>
        </a:p>
      </dgm:t>
    </dgm:pt>
    <dgm:pt modelId="{B53434D8-2F03-4F1E-8F77-0BA845866BDC}">
      <dgm:prSet phldrT="[Text]"/>
      <dgm:spPr/>
      <dgm:t>
        <a:bodyPr/>
        <a:lstStyle/>
        <a:p>
          <a:r>
            <a:rPr lang="en-IE" dirty="0" smtClean="0">
              <a:cs typeface="Arial" charset="0"/>
            </a:rPr>
            <a:t>One of three PEIP sites</a:t>
          </a:r>
          <a:endParaRPr lang="en-IE" dirty="0"/>
        </a:p>
      </dgm:t>
    </dgm:pt>
    <dgm:pt modelId="{52AA5C1D-241D-4488-B00D-020F03E0622A}" type="parTrans" cxnId="{B5BD684F-7601-48FE-A4C7-C1BC8F28EA11}">
      <dgm:prSet/>
      <dgm:spPr/>
      <dgm:t>
        <a:bodyPr/>
        <a:lstStyle/>
        <a:p>
          <a:endParaRPr lang="en-IE"/>
        </a:p>
      </dgm:t>
    </dgm:pt>
    <dgm:pt modelId="{9E6C518E-964F-41AB-9533-B1B821FC7472}" type="sibTrans" cxnId="{B5BD684F-7601-48FE-A4C7-C1BC8F28EA11}">
      <dgm:prSet/>
      <dgm:spPr/>
      <dgm:t>
        <a:bodyPr/>
        <a:lstStyle/>
        <a:p>
          <a:endParaRPr lang="en-IE"/>
        </a:p>
      </dgm:t>
    </dgm:pt>
    <dgm:pt modelId="{F3629D3A-11AC-42AF-994F-8E82E14C40F5}">
      <dgm:prSet phldrT="[Text]"/>
      <dgm:spPr/>
      <dgm:t>
        <a:bodyPr/>
        <a:lstStyle/>
        <a:p>
          <a:r>
            <a:rPr lang="en-IE" dirty="0" smtClean="0"/>
            <a:t>10 year strategy to improve the outcomes of children and families in </a:t>
          </a:r>
          <a:r>
            <a:rPr lang="en-IE" dirty="0" err="1" smtClean="0"/>
            <a:t>Tallaght</a:t>
          </a:r>
          <a:r>
            <a:rPr lang="en-IE" dirty="0" smtClean="0"/>
            <a:t> West</a:t>
          </a:r>
          <a:endParaRPr lang="en-IE" dirty="0"/>
        </a:p>
      </dgm:t>
    </dgm:pt>
    <dgm:pt modelId="{C01349A1-84EF-4E71-9BC9-048232D5A4AB}" type="parTrans" cxnId="{474CE562-A4C0-4C3A-A384-6A98EFC15112}">
      <dgm:prSet/>
      <dgm:spPr/>
      <dgm:t>
        <a:bodyPr/>
        <a:lstStyle/>
        <a:p>
          <a:endParaRPr lang="en-IE"/>
        </a:p>
      </dgm:t>
    </dgm:pt>
    <dgm:pt modelId="{7EC8251C-CD28-4384-BD60-E2E99F669972}" type="sibTrans" cxnId="{474CE562-A4C0-4C3A-A384-6A98EFC15112}">
      <dgm:prSet/>
      <dgm:spPr/>
      <dgm:t>
        <a:bodyPr/>
        <a:lstStyle/>
        <a:p>
          <a:endParaRPr lang="en-IE"/>
        </a:p>
      </dgm:t>
    </dgm:pt>
    <dgm:pt modelId="{852F5720-55F9-4392-83E2-565B491C4E39}" type="pres">
      <dgm:prSet presAssocID="{CA97C71C-5A8F-400C-9EE7-872FADEE6E9A}" presName="arrowDiagram" presStyleCnt="0">
        <dgm:presLayoutVars>
          <dgm:chMax val="5"/>
          <dgm:dir/>
          <dgm:resizeHandles val="exact"/>
        </dgm:presLayoutVars>
      </dgm:prSet>
      <dgm:spPr/>
    </dgm:pt>
    <dgm:pt modelId="{7197479D-F66E-4696-9E16-0BF17593E981}" type="pres">
      <dgm:prSet presAssocID="{CA97C71C-5A8F-400C-9EE7-872FADEE6E9A}" presName="arrow" presStyleLbl="bgShp" presStyleIdx="0" presStyleCnt="1"/>
      <dgm:spPr/>
    </dgm:pt>
    <dgm:pt modelId="{431EEB7F-0763-4725-A366-18923B385EDA}" type="pres">
      <dgm:prSet presAssocID="{CA97C71C-5A8F-400C-9EE7-872FADEE6E9A}" presName="arrowDiagram5" presStyleCnt="0"/>
      <dgm:spPr/>
    </dgm:pt>
    <dgm:pt modelId="{BFDA7EDD-F3E7-4E7B-8A9C-1F2DF9748C8B}" type="pres">
      <dgm:prSet presAssocID="{F6CACA7E-3879-4A94-9C2B-3CE418FE97A8}" presName="bullet5a" presStyleLbl="node1" presStyleIdx="0" presStyleCnt="5"/>
      <dgm:spPr/>
    </dgm:pt>
    <dgm:pt modelId="{C907CA06-01C5-41A6-B900-9D0E960358AB}" type="pres">
      <dgm:prSet presAssocID="{F6CACA7E-3879-4A94-9C2B-3CE418FE97A8}" presName="textBox5a" presStyleLbl="revTx" presStyleIdx="0" presStyleCnt="5">
        <dgm:presLayoutVars>
          <dgm:bulletEnabled val="1"/>
        </dgm:presLayoutVars>
      </dgm:prSet>
      <dgm:spPr/>
      <dgm:t>
        <a:bodyPr/>
        <a:lstStyle/>
        <a:p>
          <a:endParaRPr lang="en-IE"/>
        </a:p>
      </dgm:t>
    </dgm:pt>
    <dgm:pt modelId="{477E9978-48FB-46C1-817D-341D4C0964AB}" type="pres">
      <dgm:prSet presAssocID="{D2AA03F6-6A98-429E-ABE1-0D95FE75E447}" presName="bullet5b" presStyleLbl="node1" presStyleIdx="1" presStyleCnt="5"/>
      <dgm:spPr/>
    </dgm:pt>
    <dgm:pt modelId="{8BCEA366-70EB-4114-AB95-A924704E8BAB}" type="pres">
      <dgm:prSet presAssocID="{D2AA03F6-6A98-429E-ABE1-0D95FE75E447}" presName="textBox5b" presStyleLbl="revTx" presStyleIdx="1" presStyleCnt="5">
        <dgm:presLayoutVars>
          <dgm:bulletEnabled val="1"/>
        </dgm:presLayoutVars>
      </dgm:prSet>
      <dgm:spPr/>
      <dgm:t>
        <a:bodyPr/>
        <a:lstStyle/>
        <a:p>
          <a:endParaRPr lang="en-IE"/>
        </a:p>
      </dgm:t>
    </dgm:pt>
    <dgm:pt modelId="{5A011BE7-47BF-4508-B583-0E96A2FAA0B3}" type="pres">
      <dgm:prSet presAssocID="{C28280A2-B0BB-4193-9743-D3AB619EE58F}" presName="bullet5c" presStyleLbl="node1" presStyleIdx="2" presStyleCnt="5"/>
      <dgm:spPr/>
    </dgm:pt>
    <dgm:pt modelId="{71550236-48BF-4D85-A93C-63F7D1BA3BFE}" type="pres">
      <dgm:prSet presAssocID="{C28280A2-B0BB-4193-9743-D3AB619EE58F}" presName="textBox5c" presStyleLbl="revTx" presStyleIdx="2" presStyleCnt="5">
        <dgm:presLayoutVars>
          <dgm:bulletEnabled val="1"/>
        </dgm:presLayoutVars>
      </dgm:prSet>
      <dgm:spPr/>
      <dgm:t>
        <a:bodyPr/>
        <a:lstStyle/>
        <a:p>
          <a:endParaRPr lang="en-IE"/>
        </a:p>
      </dgm:t>
    </dgm:pt>
    <dgm:pt modelId="{CFDFCEA7-7138-4833-8D6F-E37FF02D272B}" type="pres">
      <dgm:prSet presAssocID="{B53434D8-2F03-4F1E-8F77-0BA845866BDC}" presName="bullet5d" presStyleLbl="node1" presStyleIdx="3" presStyleCnt="5"/>
      <dgm:spPr/>
    </dgm:pt>
    <dgm:pt modelId="{5B2E8691-4A18-460B-9237-0F573751BC7C}" type="pres">
      <dgm:prSet presAssocID="{B53434D8-2F03-4F1E-8F77-0BA845866BDC}" presName="textBox5d" presStyleLbl="revTx" presStyleIdx="3" presStyleCnt="5">
        <dgm:presLayoutVars>
          <dgm:bulletEnabled val="1"/>
        </dgm:presLayoutVars>
      </dgm:prSet>
      <dgm:spPr/>
      <dgm:t>
        <a:bodyPr/>
        <a:lstStyle/>
        <a:p>
          <a:endParaRPr lang="en-IE"/>
        </a:p>
      </dgm:t>
    </dgm:pt>
    <dgm:pt modelId="{CA45950A-A14D-40EE-99EB-864136F5ADB2}" type="pres">
      <dgm:prSet presAssocID="{F3629D3A-11AC-42AF-994F-8E82E14C40F5}" presName="bullet5e" presStyleLbl="node1" presStyleIdx="4" presStyleCnt="5"/>
      <dgm:spPr/>
    </dgm:pt>
    <dgm:pt modelId="{6E566D46-9BE7-488E-AD28-77E3DCD21686}" type="pres">
      <dgm:prSet presAssocID="{F3629D3A-11AC-42AF-994F-8E82E14C40F5}" presName="textBox5e" presStyleLbl="revTx" presStyleIdx="4" presStyleCnt="5">
        <dgm:presLayoutVars>
          <dgm:bulletEnabled val="1"/>
        </dgm:presLayoutVars>
      </dgm:prSet>
      <dgm:spPr/>
      <dgm:t>
        <a:bodyPr/>
        <a:lstStyle/>
        <a:p>
          <a:endParaRPr lang="en-IE"/>
        </a:p>
      </dgm:t>
    </dgm:pt>
  </dgm:ptLst>
  <dgm:cxnLst>
    <dgm:cxn modelId="{BB424C11-88EC-4A21-8C0E-A80A1130C618}" type="presOf" srcId="{F6CACA7E-3879-4A94-9C2B-3CE418FE97A8}" destId="{C907CA06-01C5-41A6-B900-9D0E960358AB}" srcOrd="0" destOrd="0" presId="urn:microsoft.com/office/officeart/2005/8/layout/arrow2"/>
    <dgm:cxn modelId="{B15FC949-76E5-4679-99F8-FAE600B4AB6E}" type="presOf" srcId="{D2AA03F6-6A98-429E-ABE1-0D95FE75E447}" destId="{8BCEA366-70EB-4114-AB95-A924704E8BAB}" srcOrd="0" destOrd="0" presId="urn:microsoft.com/office/officeart/2005/8/layout/arrow2"/>
    <dgm:cxn modelId="{95FCCF0B-3625-45B5-B046-C0CB1F1B67E9}" srcId="{CA97C71C-5A8F-400C-9EE7-872FADEE6E9A}" destId="{F6CACA7E-3879-4A94-9C2B-3CE418FE97A8}" srcOrd="0" destOrd="0" parTransId="{74DC1FE9-C262-42D7-AC87-BC4B36B34DE3}" sibTransId="{CEF78B81-E312-4340-97F3-7F34951796A6}"/>
    <dgm:cxn modelId="{9361B938-B653-45FA-A1FC-AC905C39966B}" type="presOf" srcId="{F3629D3A-11AC-42AF-994F-8E82E14C40F5}" destId="{6E566D46-9BE7-488E-AD28-77E3DCD21686}" srcOrd="0" destOrd="0" presId="urn:microsoft.com/office/officeart/2005/8/layout/arrow2"/>
    <dgm:cxn modelId="{474CE562-A4C0-4C3A-A384-6A98EFC15112}" srcId="{CA97C71C-5A8F-400C-9EE7-872FADEE6E9A}" destId="{F3629D3A-11AC-42AF-994F-8E82E14C40F5}" srcOrd="4" destOrd="0" parTransId="{C01349A1-84EF-4E71-9BC9-048232D5A4AB}" sibTransId="{7EC8251C-CD28-4384-BD60-E2E99F669972}"/>
    <dgm:cxn modelId="{3150ACE0-FB8C-4AD9-A4BA-EA0DF00BD71E}" srcId="{CA97C71C-5A8F-400C-9EE7-872FADEE6E9A}" destId="{D2AA03F6-6A98-429E-ABE1-0D95FE75E447}" srcOrd="1" destOrd="0" parTransId="{2829D80A-489E-4D9B-9C46-A3FDBA941177}" sibTransId="{3ED8A2BA-B86D-45CE-B1A3-6DFB0877432C}"/>
    <dgm:cxn modelId="{A1917EDA-A779-4E05-9388-97A7A7E91F90}" type="presOf" srcId="{B53434D8-2F03-4F1E-8F77-0BA845866BDC}" destId="{5B2E8691-4A18-460B-9237-0F573751BC7C}" srcOrd="0" destOrd="0" presId="urn:microsoft.com/office/officeart/2005/8/layout/arrow2"/>
    <dgm:cxn modelId="{104F836B-8774-4A35-8495-BEA5DA208294}" type="presOf" srcId="{C28280A2-B0BB-4193-9743-D3AB619EE58F}" destId="{71550236-48BF-4D85-A93C-63F7D1BA3BFE}" srcOrd="0" destOrd="0" presId="urn:microsoft.com/office/officeart/2005/8/layout/arrow2"/>
    <dgm:cxn modelId="{CB96C39F-9796-434C-8F42-4D86F12AF0EE}" srcId="{CA97C71C-5A8F-400C-9EE7-872FADEE6E9A}" destId="{C28280A2-B0BB-4193-9743-D3AB619EE58F}" srcOrd="2" destOrd="0" parTransId="{05522ADF-8084-4BA2-9D33-7D5E9BB9618A}" sibTransId="{CD5B0DE1-CB06-4971-91AE-CE683452E7AF}"/>
    <dgm:cxn modelId="{A3141D1D-5897-480B-B674-AD2B78E61DAF}" type="presOf" srcId="{CA97C71C-5A8F-400C-9EE7-872FADEE6E9A}" destId="{852F5720-55F9-4392-83E2-565B491C4E39}" srcOrd="0" destOrd="0" presId="urn:microsoft.com/office/officeart/2005/8/layout/arrow2"/>
    <dgm:cxn modelId="{B5BD684F-7601-48FE-A4C7-C1BC8F28EA11}" srcId="{CA97C71C-5A8F-400C-9EE7-872FADEE6E9A}" destId="{B53434D8-2F03-4F1E-8F77-0BA845866BDC}" srcOrd="3" destOrd="0" parTransId="{52AA5C1D-241D-4488-B00D-020F03E0622A}" sibTransId="{9E6C518E-964F-41AB-9533-B1B821FC7472}"/>
    <dgm:cxn modelId="{DA15F97E-1DD5-452A-AE1B-03ACC5771328}" type="presParOf" srcId="{852F5720-55F9-4392-83E2-565B491C4E39}" destId="{7197479D-F66E-4696-9E16-0BF17593E981}" srcOrd="0" destOrd="0" presId="urn:microsoft.com/office/officeart/2005/8/layout/arrow2"/>
    <dgm:cxn modelId="{D6846321-F507-4888-A3B2-BCC385E0ADB9}" type="presParOf" srcId="{852F5720-55F9-4392-83E2-565B491C4E39}" destId="{431EEB7F-0763-4725-A366-18923B385EDA}" srcOrd="1" destOrd="0" presId="urn:microsoft.com/office/officeart/2005/8/layout/arrow2"/>
    <dgm:cxn modelId="{D247C12A-FDE1-45D3-A2AB-C801DED19C74}" type="presParOf" srcId="{431EEB7F-0763-4725-A366-18923B385EDA}" destId="{BFDA7EDD-F3E7-4E7B-8A9C-1F2DF9748C8B}" srcOrd="0" destOrd="0" presId="urn:microsoft.com/office/officeart/2005/8/layout/arrow2"/>
    <dgm:cxn modelId="{ECA5F649-E819-4A71-B16C-33E5438E43DB}" type="presParOf" srcId="{431EEB7F-0763-4725-A366-18923B385EDA}" destId="{C907CA06-01C5-41A6-B900-9D0E960358AB}" srcOrd="1" destOrd="0" presId="urn:microsoft.com/office/officeart/2005/8/layout/arrow2"/>
    <dgm:cxn modelId="{3867FC38-ED92-4DCB-A66D-790C55D592F4}" type="presParOf" srcId="{431EEB7F-0763-4725-A366-18923B385EDA}" destId="{477E9978-48FB-46C1-817D-341D4C0964AB}" srcOrd="2" destOrd="0" presId="urn:microsoft.com/office/officeart/2005/8/layout/arrow2"/>
    <dgm:cxn modelId="{CD1D4029-3D88-454A-9C04-306F88B9046E}" type="presParOf" srcId="{431EEB7F-0763-4725-A366-18923B385EDA}" destId="{8BCEA366-70EB-4114-AB95-A924704E8BAB}" srcOrd="3" destOrd="0" presId="urn:microsoft.com/office/officeart/2005/8/layout/arrow2"/>
    <dgm:cxn modelId="{73416E97-935F-470A-B530-98C56C87C06B}" type="presParOf" srcId="{431EEB7F-0763-4725-A366-18923B385EDA}" destId="{5A011BE7-47BF-4508-B583-0E96A2FAA0B3}" srcOrd="4" destOrd="0" presId="urn:microsoft.com/office/officeart/2005/8/layout/arrow2"/>
    <dgm:cxn modelId="{0AD5E613-2D8D-429C-B3CF-C684FCD6A75A}" type="presParOf" srcId="{431EEB7F-0763-4725-A366-18923B385EDA}" destId="{71550236-48BF-4D85-A93C-63F7D1BA3BFE}" srcOrd="5" destOrd="0" presId="urn:microsoft.com/office/officeart/2005/8/layout/arrow2"/>
    <dgm:cxn modelId="{89E74C3D-FB8D-401E-A28E-A248AB9DDF48}" type="presParOf" srcId="{431EEB7F-0763-4725-A366-18923B385EDA}" destId="{CFDFCEA7-7138-4833-8D6F-E37FF02D272B}" srcOrd="6" destOrd="0" presId="urn:microsoft.com/office/officeart/2005/8/layout/arrow2"/>
    <dgm:cxn modelId="{09FEEF49-343A-4E44-B469-594D0EC0BBB5}" type="presParOf" srcId="{431EEB7F-0763-4725-A366-18923B385EDA}" destId="{5B2E8691-4A18-460B-9237-0F573751BC7C}" srcOrd="7" destOrd="0" presId="urn:microsoft.com/office/officeart/2005/8/layout/arrow2"/>
    <dgm:cxn modelId="{D3D26928-0EC9-4F27-81ED-1B9262C78A03}" type="presParOf" srcId="{431EEB7F-0763-4725-A366-18923B385EDA}" destId="{CA45950A-A14D-40EE-99EB-864136F5ADB2}" srcOrd="8" destOrd="0" presId="urn:microsoft.com/office/officeart/2005/8/layout/arrow2"/>
    <dgm:cxn modelId="{AFAF5AB3-58F8-421F-9D56-51B22F013F87}" type="presParOf" srcId="{431EEB7F-0763-4725-A366-18923B385EDA}" destId="{6E566D46-9BE7-488E-AD28-77E3DCD21686}"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F533AE-5B6E-4F52-9C7F-FF95E62CF2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617EB35D-96C8-4BF3-B5A6-1B5CC9617AA4}">
      <dgm:prSet phldrT="[Text]" custT="1"/>
      <dgm:spPr/>
      <dgm:t>
        <a:bodyPr/>
        <a:lstStyle/>
        <a:p>
          <a:r>
            <a:rPr lang="en-IE" sz="1600" dirty="0" smtClean="0"/>
            <a:t>The aim is to: </a:t>
          </a:r>
          <a:endParaRPr lang="en-IE" sz="1600" dirty="0"/>
        </a:p>
      </dgm:t>
    </dgm:pt>
    <dgm:pt modelId="{3964AF9A-AEDD-4952-A71D-FBDBA6C9E9EB}" type="parTrans" cxnId="{4A598AC0-FD7B-4359-A5CD-10CB96A929B0}">
      <dgm:prSet/>
      <dgm:spPr/>
      <dgm:t>
        <a:bodyPr/>
        <a:lstStyle/>
        <a:p>
          <a:endParaRPr lang="en-IE"/>
        </a:p>
      </dgm:t>
    </dgm:pt>
    <dgm:pt modelId="{EBF7A6C6-3707-40EE-B0AA-80A9220BD2EC}" type="sibTrans" cxnId="{4A598AC0-FD7B-4359-A5CD-10CB96A929B0}">
      <dgm:prSet/>
      <dgm:spPr/>
      <dgm:t>
        <a:bodyPr/>
        <a:lstStyle/>
        <a:p>
          <a:endParaRPr lang="en-IE"/>
        </a:p>
      </dgm:t>
    </dgm:pt>
    <dgm:pt modelId="{35C6B6F1-FFEE-4C77-B1B6-A463E4BE121D}">
      <dgm:prSet custT="1"/>
      <dgm:spPr/>
      <dgm:t>
        <a:bodyPr/>
        <a:lstStyle/>
        <a:p>
          <a:r>
            <a:rPr lang="en-IE" sz="1600" dirty="0" smtClean="0"/>
            <a:t>(1) Prevent communication difficulties by providing environments and interactions that support communication development</a:t>
          </a:r>
        </a:p>
      </dgm:t>
    </dgm:pt>
    <dgm:pt modelId="{459AB236-8E80-4DDD-9FBE-540F42EE37A6}" type="parTrans" cxnId="{A30E917A-C9DC-4B9F-AB90-73F370CD7DEE}">
      <dgm:prSet/>
      <dgm:spPr/>
      <dgm:t>
        <a:bodyPr/>
        <a:lstStyle/>
        <a:p>
          <a:endParaRPr lang="en-IE"/>
        </a:p>
      </dgm:t>
    </dgm:pt>
    <dgm:pt modelId="{C79A9603-43E3-476B-B8EA-211F364A65C1}" type="sibTrans" cxnId="{A30E917A-C9DC-4B9F-AB90-73F370CD7DEE}">
      <dgm:prSet/>
      <dgm:spPr/>
      <dgm:t>
        <a:bodyPr/>
        <a:lstStyle/>
        <a:p>
          <a:endParaRPr lang="en-IE"/>
        </a:p>
      </dgm:t>
    </dgm:pt>
    <dgm:pt modelId="{FC4729BE-473B-4F32-9033-011A0517E90E}">
      <dgm:prSet custT="1"/>
      <dgm:spPr/>
      <dgm:t>
        <a:bodyPr/>
        <a:lstStyle/>
        <a:p>
          <a:r>
            <a:rPr lang="en-IE" sz="1600" dirty="0" smtClean="0"/>
            <a:t>(2) Identify at an early stage children who are presenting with communication difficulties or who are at risk of communication difficulties</a:t>
          </a:r>
        </a:p>
      </dgm:t>
    </dgm:pt>
    <dgm:pt modelId="{B126FF5E-6B7D-4FC8-92AA-A5DA6212E9C1}" type="parTrans" cxnId="{F3F03298-B850-4C50-ADB7-F57F0DFE89DB}">
      <dgm:prSet/>
      <dgm:spPr/>
      <dgm:t>
        <a:bodyPr/>
        <a:lstStyle/>
        <a:p>
          <a:endParaRPr lang="en-IE"/>
        </a:p>
      </dgm:t>
    </dgm:pt>
    <dgm:pt modelId="{C741FF5B-61C8-4896-8D58-2F82F914FDDA}" type="sibTrans" cxnId="{F3F03298-B850-4C50-ADB7-F57F0DFE89DB}">
      <dgm:prSet/>
      <dgm:spPr/>
      <dgm:t>
        <a:bodyPr/>
        <a:lstStyle/>
        <a:p>
          <a:endParaRPr lang="en-IE"/>
        </a:p>
      </dgm:t>
    </dgm:pt>
    <dgm:pt modelId="{4C6E71B7-EC19-4369-9E4F-42E87A81CB7C}">
      <dgm:prSet custT="1"/>
      <dgm:spPr/>
      <dgm:t>
        <a:bodyPr/>
        <a:lstStyle/>
        <a:p>
          <a:r>
            <a:rPr lang="en-IE" sz="1600" dirty="0" smtClean="0"/>
            <a:t>(3) Minimise the impact of communication difficulties for those children who present with them</a:t>
          </a:r>
          <a:endParaRPr lang="en-US" sz="1600" dirty="0" smtClean="0"/>
        </a:p>
      </dgm:t>
    </dgm:pt>
    <dgm:pt modelId="{F78D817C-5252-49BF-8FB0-8DB83AA717D1}" type="parTrans" cxnId="{991FED5D-E46C-480A-9A8F-8AE2DE76ED53}">
      <dgm:prSet/>
      <dgm:spPr/>
      <dgm:t>
        <a:bodyPr/>
        <a:lstStyle/>
        <a:p>
          <a:endParaRPr lang="en-IE"/>
        </a:p>
      </dgm:t>
    </dgm:pt>
    <dgm:pt modelId="{61C72403-A514-422A-BA5A-98C65630647C}" type="sibTrans" cxnId="{991FED5D-E46C-480A-9A8F-8AE2DE76ED53}">
      <dgm:prSet/>
      <dgm:spPr/>
      <dgm:t>
        <a:bodyPr/>
        <a:lstStyle/>
        <a:p>
          <a:endParaRPr lang="en-IE"/>
        </a:p>
      </dgm:t>
    </dgm:pt>
    <dgm:pt modelId="{763C9ED3-6772-421A-A7AB-6A4641D553EB}" type="pres">
      <dgm:prSet presAssocID="{76F533AE-5B6E-4F52-9C7F-FF95E62CF25F}" presName="diagram" presStyleCnt="0">
        <dgm:presLayoutVars>
          <dgm:dir/>
          <dgm:resizeHandles val="exact"/>
        </dgm:presLayoutVars>
      </dgm:prSet>
      <dgm:spPr/>
      <dgm:t>
        <a:bodyPr/>
        <a:lstStyle/>
        <a:p>
          <a:endParaRPr lang="en-IE"/>
        </a:p>
      </dgm:t>
    </dgm:pt>
    <dgm:pt modelId="{501A38D4-60FF-41A5-BD66-B883F23D3298}" type="pres">
      <dgm:prSet presAssocID="{617EB35D-96C8-4BF3-B5A6-1B5CC9617AA4}" presName="node" presStyleLbl="node1" presStyleIdx="0" presStyleCnt="3" custLinFactNeighborX="2132" custLinFactNeighborY="1132">
        <dgm:presLayoutVars>
          <dgm:bulletEnabled val="1"/>
        </dgm:presLayoutVars>
      </dgm:prSet>
      <dgm:spPr/>
      <dgm:t>
        <a:bodyPr/>
        <a:lstStyle/>
        <a:p>
          <a:endParaRPr lang="en-IE"/>
        </a:p>
      </dgm:t>
    </dgm:pt>
    <dgm:pt modelId="{99069D91-3FBA-4099-BD25-6E5EDAA18720}" type="pres">
      <dgm:prSet presAssocID="{EBF7A6C6-3707-40EE-B0AA-80A9220BD2EC}" presName="sibTrans" presStyleCnt="0"/>
      <dgm:spPr/>
    </dgm:pt>
    <dgm:pt modelId="{F99F9208-8160-48E2-AFCE-79BB2670B450}" type="pres">
      <dgm:prSet presAssocID="{FC4729BE-473B-4F32-9033-011A0517E90E}" presName="node" presStyleLbl="node1" presStyleIdx="1" presStyleCnt="3">
        <dgm:presLayoutVars>
          <dgm:bulletEnabled val="1"/>
        </dgm:presLayoutVars>
      </dgm:prSet>
      <dgm:spPr/>
      <dgm:t>
        <a:bodyPr/>
        <a:lstStyle/>
        <a:p>
          <a:endParaRPr lang="en-IE"/>
        </a:p>
      </dgm:t>
    </dgm:pt>
    <dgm:pt modelId="{59BB3085-40AB-4AAD-9071-504EF92F3B5F}" type="pres">
      <dgm:prSet presAssocID="{C741FF5B-61C8-4896-8D58-2F82F914FDDA}" presName="sibTrans" presStyleCnt="0"/>
      <dgm:spPr/>
    </dgm:pt>
    <dgm:pt modelId="{EEB0DB11-67E0-41E2-907A-B5F2DA823635}" type="pres">
      <dgm:prSet presAssocID="{4C6E71B7-EC19-4369-9E4F-42E87A81CB7C}" presName="node" presStyleLbl="node1" presStyleIdx="2" presStyleCnt="3">
        <dgm:presLayoutVars>
          <dgm:bulletEnabled val="1"/>
        </dgm:presLayoutVars>
      </dgm:prSet>
      <dgm:spPr/>
      <dgm:t>
        <a:bodyPr/>
        <a:lstStyle/>
        <a:p>
          <a:endParaRPr lang="en-IE"/>
        </a:p>
      </dgm:t>
    </dgm:pt>
  </dgm:ptLst>
  <dgm:cxnLst>
    <dgm:cxn modelId="{F3F03298-B850-4C50-ADB7-F57F0DFE89DB}" srcId="{76F533AE-5B6E-4F52-9C7F-FF95E62CF25F}" destId="{FC4729BE-473B-4F32-9033-011A0517E90E}" srcOrd="1" destOrd="0" parTransId="{B126FF5E-6B7D-4FC8-92AA-A5DA6212E9C1}" sibTransId="{C741FF5B-61C8-4896-8D58-2F82F914FDDA}"/>
    <dgm:cxn modelId="{195CA024-16EF-4AD9-8520-2C77E9FAC597}" type="presOf" srcId="{FC4729BE-473B-4F32-9033-011A0517E90E}" destId="{F99F9208-8160-48E2-AFCE-79BB2670B450}" srcOrd="0" destOrd="0" presId="urn:microsoft.com/office/officeart/2005/8/layout/default"/>
    <dgm:cxn modelId="{0FC0ECB1-45AE-4696-84B9-06CA9C3C0EDF}" type="presOf" srcId="{76F533AE-5B6E-4F52-9C7F-FF95E62CF25F}" destId="{763C9ED3-6772-421A-A7AB-6A4641D553EB}" srcOrd="0" destOrd="0" presId="urn:microsoft.com/office/officeart/2005/8/layout/default"/>
    <dgm:cxn modelId="{C32CBA1B-A6CB-443D-BD89-1ED1E4D693BE}" type="presOf" srcId="{617EB35D-96C8-4BF3-B5A6-1B5CC9617AA4}" destId="{501A38D4-60FF-41A5-BD66-B883F23D3298}" srcOrd="0" destOrd="0" presId="urn:microsoft.com/office/officeart/2005/8/layout/default"/>
    <dgm:cxn modelId="{6D4F565A-06FA-4423-B9DE-86F968038601}" type="presOf" srcId="{4C6E71B7-EC19-4369-9E4F-42E87A81CB7C}" destId="{EEB0DB11-67E0-41E2-907A-B5F2DA823635}" srcOrd="0" destOrd="0" presId="urn:microsoft.com/office/officeart/2005/8/layout/default"/>
    <dgm:cxn modelId="{4A598AC0-FD7B-4359-A5CD-10CB96A929B0}" srcId="{76F533AE-5B6E-4F52-9C7F-FF95E62CF25F}" destId="{617EB35D-96C8-4BF3-B5A6-1B5CC9617AA4}" srcOrd="0" destOrd="0" parTransId="{3964AF9A-AEDD-4952-A71D-FBDBA6C9E9EB}" sibTransId="{EBF7A6C6-3707-40EE-B0AA-80A9220BD2EC}"/>
    <dgm:cxn modelId="{991FED5D-E46C-480A-9A8F-8AE2DE76ED53}" srcId="{76F533AE-5B6E-4F52-9C7F-FF95E62CF25F}" destId="{4C6E71B7-EC19-4369-9E4F-42E87A81CB7C}" srcOrd="2" destOrd="0" parTransId="{F78D817C-5252-49BF-8FB0-8DB83AA717D1}" sibTransId="{61C72403-A514-422A-BA5A-98C65630647C}"/>
    <dgm:cxn modelId="{A30E917A-C9DC-4B9F-AB90-73F370CD7DEE}" srcId="{617EB35D-96C8-4BF3-B5A6-1B5CC9617AA4}" destId="{35C6B6F1-FFEE-4C77-B1B6-A463E4BE121D}" srcOrd="0" destOrd="0" parTransId="{459AB236-8E80-4DDD-9FBE-540F42EE37A6}" sibTransId="{C79A9603-43E3-476B-B8EA-211F364A65C1}"/>
    <dgm:cxn modelId="{37563B1B-18EF-4C79-8E55-AC5A6DBCE4AB}" type="presOf" srcId="{35C6B6F1-FFEE-4C77-B1B6-A463E4BE121D}" destId="{501A38D4-60FF-41A5-BD66-B883F23D3298}" srcOrd="0" destOrd="1" presId="urn:microsoft.com/office/officeart/2005/8/layout/default"/>
    <dgm:cxn modelId="{FDE80B75-856B-4A32-813D-349A32F82C78}" type="presParOf" srcId="{763C9ED3-6772-421A-A7AB-6A4641D553EB}" destId="{501A38D4-60FF-41A5-BD66-B883F23D3298}" srcOrd="0" destOrd="0" presId="urn:microsoft.com/office/officeart/2005/8/layout/default"/>
    <dgm:cxn modelId="{C5102CFC-6615-49A1-A717-1927FF9DC830}" type="presParOf" srcId="{763C9ED3-6772-421A-A7AB-6A4641D553EB}" destId="{99069D91-3FBA-4099-BD25-6E5EDAA18720}" srcOrd="1" destOrd="0" presId="urn:microsoft.com/office/officeart/2005/8/layout/default"/>
    <dgm:cxn modelId="{40AEA6C7-2DAD-4146-BB43-A895199131B8}" type="presParOf" srcId="{763C9ED3-6772-421A-A7AB-6A4641D553EB}" destId="{F99F9208-8160-48E2-AFCE-79BB2670B450}" srcOrd="2" destOrd="0" presId="urn:microsoft.com/office/officeart/2005/8/layout/default"/>
    <dgm:cxn modelId="{38E25381-5BBB-4A53-81AB-C052D1338D6E}" type="presParOf" srcId="{763C9ED3-6772-421A-A7AB-6A4641D553EB}" destId="{59BB3085-40AB-4AAD-9071-504EF92F3B5F}" srcOrd="3" destOrd="0" presId="urn:microsoft.com/office/officeart/2005/8/layout/default"/>
    <dgm:cxn modelId="{21E78E5E-4BAA-4133-8F10-BE936CF0F3DE}" type="presParOf" srcId="{763C9ED3-6772-421A-A7AB-6A4641D553EB}" destId="{EEB0DB11-67E0-41E2-907A-B5F2DA82363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F971E1-BE55-485E-A42F-B9E2E67B363F}" type="doc">
      <dgm:prSet loTypeId="urn:microsoft.com/office/officeart/2005/8/layout/venn1" loCatId="relationship" qsTypeId="urn:microsoft.com/office/officeart/2005/8/quickstyle/simple1" qsCatId="simple" csTypeId="urn:microsoft.com/office/officeart/2005/8/colors/accent1_2" csCatId="accent1" phldr="1"/>
      <dgm:spPr/>
    </dgm:pt>
    <dgm:pt modelId="{C7FFB19F-60BC-465B-A87E-AB2A6287229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smtClean="0">
              <a:ln>
                <a:noFill/>
              </a:ln>
              <a:solidFill>
                <a:schemeClr val="tx1"/>
              </a:solidFill>
              <a:effectLst/>
              <a:latin typeface="Arial" charset="0"/>
              <a:cs typeface="Arial" charset="0"/>
            </a:rPr>
            <a:t>Parent/Carers</a:t>
          </a:r>
          <a:endParaRPr kumimoji="0" lang="en-US" b="0" i="0" u="none" strike="noStrike" cap="none" normalizeH="0" baseline="0" smtClean="0">
            <a:ln>
              <a:noFill/>
            </a:ln>
            <a:solidFill>
              <a:schemeClr val="tx1"/>
            </a:solidFill>
            <a:effectLst/>
            <a:latin typeface="Arial" charset="0"/>
            <a:cs typeface="Arial" charset="0"/>
          </a:endParaRPr>
        </a:p>
      </dgm:t>
    </dgm:pt>
    <dgm:pt modelId="{068EE8A9-DE1B-4311-A5D5-8E160458A338}" type="parTrans" cxnId="{6C847588-6E94-4DAC-B0DB-5D1F12017878}">
      <dgm:prSet/>
      <dgm:spPr/>
      <dgm:t>
        <a:bodyPr/>
        <a:lstStyle/>
        <a:p>
          <a:endParaRPr lang="en-IE"/>
        </a:p>
      </dgm:t>
    </dgm:pt>
    <dgm:pt modelId="{A33B44E2-F8AB-4992-85E8-D583C5EC5825}" type="sibTrans" cxnId="{6C847588-6E94-4DAC-B0DB-5D1F12017878}">
      <dgm:prSet/>
      <dgm:spPr/>
      <dgm:t>
        <a:bodyPr/>
        <a:lstStyle/>
        <a:p>
          <a:endParaRPr lang="en-IE"/>
        </a:p>
      </dgm:t>
    </dgm:pt>
    <dgm:pt modelId="{3D0BDA17-1871-4F6C-855D-AF3913059C1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cs typeface="Arial" charset="0"/>
            </a:rPr>
            <a:t>Childcare workers &amp; Managers</a:t>
          </a:r>
          <a:endParaRPr kumimoji="0" lang="en-US" b="0" i="0" u="none" strike="noStrike" cap="none" normalizeH="0" baseline="0" dirty="0" smtClean="0">
            <a:ln>
              <a:noFill/>
            </a:ln>
            <a:solidFill>
              <a:schemeClr val="tx1"/>
            </a:solidFill>
            <a:effectLst/>
            <a:latin typeface="Arial" charset="0"/>
            <a:cs typeface="Arial" charset="0"/>
          </a:endParaRPr>
        </a:p>
      </dgm:t>
    </dgm:pt>
    <dgm:pt modelId="{75631FDF-D63E-4241-A424-6D3056846BC7}" type="parTrans" cxnId="{968D6DDE-12EE-4D0D-9D97-64EBA7A4151A}">
      <dgm:prSet/>
      <dgm:spPr/>
      <dgm:t>
        <a:bodyPr/>
        <a:lstStyle/>
        <a:p>
          <a:endParaRPr lang="en-IE"/>
        </a:p>
      </dgm:t>
    </dgm:pt>
    <dgm:pt modelId="{33A22E71-E092-473F-A867-BECF1990C496}" type="sibTrans" cxnId="{968D6DDE-12EE-4D0D-9D97-64EBA7A4151A}">
      <dgm:prSet/>
      <dgm:spPr/>
      <dgm:t>
        <a:bodyPr/>
        <a:lstStyle/>
        <a:p>
          <a:endParaRPr lang="en-IE"/>
        </a:p>
      </dgm:t>
    </dgm:pt>
    <dgm:pt modelId="{CE4B1B9D-9D8B-4705-9049-4B0A509B157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cs typeface="Arial" charset="0"/>
            </a:rPr>
            <a:t>Managers &amp; School Principals</a:t>
          </a:r>
          <a:endParaRPr kumimoji="0" lang="en-US" b="0" i="0" u="none" strike="noStrike" cap="none" normalizeH="0" baseline="0" dirty="0" smtClean="0">
            <a:ln>
              <a:noFill/>
            </a:ln>
            <a:solidFill>
              <a:schemeClr val="tx1"/>
            </a:solidFill>
            <a:effectLst/>
            <a:latin typeface="Arial" charset="0"/>
            <a:cs typeface="Arial" charset="0"/>
          </a:endParaRPr>
        </a:p>
      </dgm:t>
    </dgm:pt>
    <dgm:pt modelId="{3BEE92FB-7CDB-4824-9DA4-156072C0459A}" type="parTrans" cxnId="{19EA8264-F5BE-495E-9A61-72A34A160CC6}">
      <dgm:prSet/>
      <dgm:spPr/>
      <dgm:t>
        <a:bodyPr/>
        <a:lstStyle/>
        <a:p>
          <a:endParaRPr lang="en-IE"/>
        </a:p>
      </dgm:t>
    </dgm:pt>
    <dgm:pt modelId="{13336766-2448-45F5-8F8D-666F6A8BD779}" type="sibTrans" cxnId="{19EA8264-F5BE-495E-9A61-72A34A160CC6}">
      <dgm:prSet/>
      <dgm:spPr/>
      <dgm:t>
        <a:bodyPr/>
        <a:lstStyle/>
        <a:p>
          <a:endParaRPr lang="en-IE"/>
        </a:p>
      </dgm:t>
    </dgm:pt>
    <dgm:pt modelId="{65372DFD-5E84-46D5-AB32-23C64C5AEC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b="0" i="0" u="none" strike="noStrike" cap="none" normalizeH="0" baseline="0" dirty="0" smtClean="0">
              <a:ln>
                <a:noFill/>
              </a:ln>
              <a:solidFill>
                <a:schemeClr val="tx1"/>
              </a:solidFill>
              <a:effectLst/>
              <a:latin typeface="Arial" charset="0"/>
              <a:cs typeface="Arial" charset="0"/>
            </a:rPr>
            <a:t>Parent Carer Facilitators/ Healthy Schools Co-ordinator </a:t>
          </a:r>
          <a:endParaRPr kumimoji="0" lang="en-US" b="0" i="0" u="none" strike="noStrike" cap="none" normalizeH="0" baseline="0" dirty="0" smtClean="0">
            <a:ln>
              <a:noFill/>
            </a:ln>
            <a:solidFill>
              <a:schemeClr val="tx1"/>
            </a:solidFill>
            <a:effectLst/>
            <a:latin typeface="Arial" charset="0"/>
            <a:cs typeface="Arial" charset="0"/>
          </a:endParaRPr>
        </a:p>
      </dgm:t>
    </dgm:pt>
    <dgm:pt modelId="{3883B5B8-3759-481B-9075-2893AFC32DBA}" type="parTrans" cxnId="{C1D1C45B-0406-44C3-9308-4959D440F2DC}">
      <dgm:prSet/>
      <dgm:spPr/>
      <dgm:t>
        <a:bodyPr/>
        <a:lstStyle/>
        <a:p>
          <a:endParaRPr lang="en-IE"/>
        </a:p>
      </dgm:t>
    </dgm:pt>
    <dgm:pt modelId="{DF509D27-70D2-492C-A2C1-C17ADE73E7AE}" type="sibTrans" cxnId="{C1D1C45B-0406-44C3-9308-4959D440F2DC}">
      <dgm:prSet/>
      <dgm:spPr/>
      <dgm:t>
        <a:bodyPr/>
        <a:lstStyle/>
        <a:p>
          <a:endParaRPr lang="en-IE"/>
        </a:p>
      </dgm:t>
    </dgm:pt>
    <dgm:pt modelId="{8AD81205-C228-4CB5-8978-48998C7158EC}" type="pres">
      <dgm:prSet presAssocID="{61F971E1-BE55-485E-A42F-B9E2E67B363F}" presName="compositeShape" presStyleCnt="0">
        <dgm:presLayoutVars>
          <dgm:chMax val="7"/>
          <dgm:dir/>
          <dgm:resizeHandles val="exact"/>
        </dgm:presLayoutVars>
      </dgm:prSet>
      <dgm:spPr/>
    </dgm:pt>
    <dgm:pt modelId="{57C4A8FE-7D0A-4A41-8E21-D4C38B68B295}" type="pres">
      <dgm:prSet presAssocID="{C7FFB19F-60BC-465B-A87E-AB2A62872297}" presName="circ1" presStyleLbl="vennNode1" presStyleIdx="0" presStyleCnt="4"/>
      <dgm:spPr/>
      <dgm:t>
        <a:bodyPr/>
        <a:lstStyle/>
        <a:p>
          <a:endParaRPr lang="en-US"/>
        </a:p>
      </dgm:t>
    </dgm:pt>
    <dgm:pt modelId="{69363E7C-124F-422C-9F0C-C1E37BB6163A}" type="pres">
      <dgm:prSet presAssocID="{C7FFB19F-60BC-465B-A87E-AB2A62872297}" presName="circ1Tx" presStyleLbl="revTx" presStyleIdx="0" presStyleCnt="0">
        <dgm:presLayoutVars>
          <dgm:chMax val="0"/>
          <dgm:chPref val="0"/>
          <dgm:bulletEnabled val="1"/>
        </dgm:presLayoutVars>
      </dgm:prSet>
      <dgm:spPr/>
      <dgm:t>
        <a:bodyPr/>
        <a:lstStyle/>
        <a:p>
          <a:endParaRPr lang="en-US"/>
        </a:p>
      </dgm:t>
    </dgm:pt>
    <dgm:pt modelId="{8C60AE03-6341-45C6-AB19-3EB90FD863D8}" type="pres">
      <dgm:prSet presAssocID="{3D0BDA17-1871-4F6C-855D-AF3913059C17}" presName="circ2" presStyleLbl="vennNode1" presStyleIdx="1" presStyleCnt="4"/>
      <dgm:spPr/>
      <dgm:t>
        <a:bodyPr/>
        <a:lstStyle/>
        <a:p>
          <a:endParaRPr lang="en-US"/>
        </a:p>
      </dgm:t>
    </dgm:pt>
    <dgm:pt modelId="{D2E3F245-3AA8-4294-8577-F4D24465D2EB}" type="pres">
      <dgm:prSet presAssocID="{3D0BDA17-1871-4F6C-855D-AF3913059C17}" presName="circ2Tx" presStyleLbl="revTx" presStyleIdx="0" presStyleCnt="0">
        <dgm:presLayoutVars>
          <dgm:chMax val="0"/>
          <dgm:chPref val="0"/>
          <dgm:bulletEnabled val="1"/>
        </dgm:presLayoutVars>
      </dgm:prSet>
      <dgm:spPr/>
      <dgm:t>
        <a:bodyPr/>
        <a:lstStyle/>
        <a:p>
          <a:endParaRPr lang="en-US"/>
        </a:p>
      </dgm:t>
    </dgm:pt>
    <dgm:pt modelId="{77BB235E-F274-4B8E-8EC8-E3B6373B212F}" type="pres">
      <dgm:prSet presAssocID="{CE4B1B9D-9D8B-4705-9049-4B0A509B1577}" presName="circ3" presStyleLbl="vennNode1" presStyleIdx="2" presStyleCnt="4"/>
      <dgm:spPr/>
      <dgm:t>
        <a:bodyPr/>
        <a:lstStyle/>
        <a:p>
          <a:endParaRPr lang="en-IE"/>
        </a:p>
      </dgm:t>
    </dgm:pt>
    <dgm:pt modelId="{CB8292EA-D8D1-4599-BD6D-B1D2EDF1BF9B}" type="pres">
      <dgm:prSet presAssocID="{CE4B1B9D-9D8B-4705-9049-4B0A509B1577}" presName="circ3Tx" presStyleLbl="revTx" presStyleIdx="0" presStyleCnt="0">
        <dgm:presLayoutVars>
          <dgm:chMax val="0"/>
          <dgm:chPref val="0"/>
          <dgm:bulletEnabled val="1"/>
        </dgm:presLayoutVars>
      </dgm:prSet>
      <dgm:spPr/>
      <dgm:t>
        <a:bodyPr/>
        <a:lstStyle/>
        <a:p>
          <a:endParaRPr lang="en-IE"/>
        </a:p>
      </dgm:t>
    </dgm:pt>
    <dgm:pt modelId="{CB506C29-C4C4-4272-B322-1EEC3CED6F4C}" type="pres">
      <dgm:prSet presAssocID="{65372DFD-5E84-46D5-AB32-23C64C5AEC37}" presName="circ4" presStyleLbl="vennNode1" presStyleIdx="3" presStyleCnt="4"/>
      <dgm:spPr/>
      <dgm:t>
        <a:bodyPr/>
        <a:lstStyle/>
        <a:p>
          <a:endParaRPr lang="en-IE"/>
        </a:p>
      </dgm:t>
    </dgm:pt>
    <dgm:pt modelId="{07302296-D91E-41DD-97B0-5BCF495CAE8E}" type="pres">
      <dgm:prSet presAssocID="{65372DFD-5E84-46D5-AB32-23C64C5AEC37}" presName="circ4Tx" presStyleLbl="revTx" presStyleIdx="0" presStyleCnt="0">
        <dgm:presLayoutVars>
          <dgm:chMax val="0"/>
          <dgm:chPref val="0"/>
          <dgm:bulletEnabled val="1"/>
        </dgm:presLayoutVars>
      </dgm:prSet>
      <dgm:spPr/>
      <dgm:t>
        <a:bodyPr/>
        <a:lstStyle/>
        <a:p>
          <a:endParaRPr lang="en-IE"/>
        </a:p>
      </dgm:t>
    </dgm:pt>
  </dgm:ptLst>
  <dgm:cxnLst>
    <dgm:cxn modelId="{4E9B17B7-706B-46BE-B56F-02EF4B852D2D}" type="presOf" srcId="{CE4B1B9D-9D8B-4705-9049-4B0A509B1577}" destId="{77BB235E-F274-4B8E-8EC8-E3B6373B212F}" srcOrd="0" destOrd="0" presId="urn:microsoft.com/office/officeart/2005/8/layout/venn1"/>
    <dgm:cxn modelId="{CBA8F9D1-1D70-4846-9757-A9A2A855FF46}" type="presOf" srcId="{3D0BDA17-1871-4F6C-855D-AF3913059C17}" destId="{8C60AE03-6341-45C6-AB19-3EB90FD863D8}" srcOrd="0" destOrd="0" presId="urn:microsoft.com/office/officeart/2005/8/layout/venn1"/>
    <dgm:cxn modelId="{749B20A9-7F8B-4377-ABD2-5934ABCDD551}" type="presOf" srcId="{CE4B1B9D-9D8B-4705-9049-4B0A509B1577}" destId="{CB8292EA-D8D1-4599-BD6D-B1D2EDF1BF9B}" srcOrd="1" destOrd="0" presId="urn:microsoft.com/office/officeart/2005/8/layout/venn1"/>
    <dgm:cxn modelId="{968D6DDE-12EE-4D0D-9D97-64EBA7A4151A}" srcId="{61F971E1-BE55-485E-A42F-B9E2E67B363F}" destId="{3D0BDA17-1871-4F6C-855D-AF3913059C17}" srcOrd="1" destOrd="0" parTransId="{75631FDF-D63E-4241-A424-6D3056846BC7}" sibTransId="{33A22E71-E092-473F-A867-BECF1990C496}"/>
    <dgm:cxn modelId="{87BDB96B-9825-4925-B412-3F31FA809785}" type="presOf" srcId="{C7FFB19F-60BC-465B-A87E-AB2A62872297}" destId="{57C4A8FE-7D0A-4A41-8E21-D4C38B68B295}" srcOrd="0" destOrd="0" presId="urn:microsoft.com/office/officeart/2005/8/layout/venn1"/>
    <dgm:cxn modelId="{C3540B0F-9D75-42C3-A90C-C91238EB44A0}" type="presOf" srcId="{65372DFD-5E84-46D5-AB32-23C64C5AEC37}" destId="{07302296-D91E-41DD-97B0-5BCF495CAE8E}" srcOrd="1" destOrd="0" presId="urn:microsoft.com/office/officeart/2005/8/layout/venn1"/>
    <dgm:cxn modelId="{19EA8264-F5BE-495E-9A61-72A34A160CC6}" srcId="{61F971E1-BE55-485E-A42F-B9E2E67B363F}" destId="{CE4B1B9D-9D8B-4705-9049-4B0A509B1577}" srcOrd="2" destOrd="0" parTransId="{3BEE92FB-7CDB-4824-9DA4-156072C0459A}" sibTransId="{13336766-2448-45F5-8F8D-666F6A8BD779}"/>
    <dgm:cxn modelId="{57F6F45B-4465-40B2-BD4A-888678AB2DCD}" type="presOf" srcId="{3D0BDA17-1871-4F6C-855D-AF3913059C17}" destId="{D2E3F245-3AA8-4294-8577-F4D24465D2EB}" srcOrd="1" destOrd="0" presId="urn:microsoft.com/office/officeart/2005/8/layout/venn1"/>
    <dgm:cxn modelId="{C1D1C45B-0406-44C3-9308-4959D440F2DC}" srcId="{61F971E1-BE55-485E-A42F-B9E2E67B363F}" destId="{65372DFD-5E84-46D5-AB32-23C64C5AEC37}" srcOrd="3" destOrd="0" parTransId="{3883B5B8-3759-481B-9075-2893AFC32DBA}" sibTransId="{DF509D27-70D2-492C-A2C1-C17ADE73E7AE}"/>
    <dgm:cxn modelId="{EE0FCD80-D853-4C43-A1C9-D7692B831A4B}" type="presOf" srcId="{61F971E1-BE55-485E-A42F-B9E2E67B363F}" destId="{8AD81205-C228-4CB5-8978-48998C7158EC}" srcOrd="0" destOrd="0" presId="urn:microsoft.com/office/officeart/2005/8/layout/venn1"/>
    <dgm:cxn modelId="{499AF43A-7606-48BA-AACA-3994EC79E333}" type="presOf" srcId="{C7FFB19F-60BC-465B-A87E-AB2A62872297}" destId="{69363E7C-124F-422C-9F0C-C1E37BB6163A}" srcOrd="1" destOrd="0" presId="urn:microsoft.com/office/officeart/2005/8/layout/venn1"/>
    <dgm:cxn modelId="{6C847588-6E94-4DAC-B0DB-5D1F12017878}" srcId="{61F971E1-BE55-485E-A42F-B9E2E67B363F}" destId="{C7FFB19F-60BC-465B-A87E-AB2A62872297}" srcOrd="0" destOrd="0" parTransId="{068EE8A9-DE1B-4311-A5D5-8E160458A338}" sibTransId="{A33B44E2-F8AB-4992-85E8-D583C5EC5825}"/>
    <dgm:cxn modelId="{2A0FD7E8-8F61-483F-A421-3385FF3FBBFE}" type="presOf" srcId="{65372DFD-5E84-46D5-AB32-23C64C5AEC37}" destId="{CB506C29-C4C4-4272-B322-1EEC3CED6F4C}" srcOrd="0" destOrd="0" presId="urn:microsoft.com/office/officeart/2005/8/layout/venn1"/>
    <dgm:cxn modelId="{1230CD5C-523E-4B6E-8E9A-82D755EDA507}" type="presParOf" srcId="{8AD81205-C228-4CB5-8978-48998C7158EC}" destId="{57C4A8FE-7D0A-4A41-8E21-D4C38B68B295}" srcOrd="0" destOrd="0" presId="urn:microsoft.com/office/officeart/2005/8/layout/venn1"/>
    <dgm:cxn modelId="{57B9A724-E985-4F26-80FE-B195FE80E21D}" type="presParOf" srcId="{8AD81205-C228-4CB5-8978-48998C7158EC}" destId="{69363E7C-124F-422C-9F0C-C1E37BB6163A}" srcOrd="1" destOrd="0" presId="urn:microsoft.com/office/officeart/2005/8/layout/venn1"/>
    <dgm:cxn modelId="{70C75E6B-67CC-401C-910E-C7041C9DCE05}" type="presParOf" srcId="{8AD81205-C228-4CB5-8978-48998C7158EC}" destId="{8C60AE03-6341-45C6-AB19-3EB90FD863D8}" srcOrd="2" destOrd="0" presId="urn:microsoft.com/office/officeart/2005/8/layout/venn1"/>
    <dgm:cxn modelId="{C6F11D20-2B34-42E7-84D8-B12A568C0A7F}" type="presParOf" srcId="{8AD81205-C228-4CB5-8978-48998C7158EC}" destId="{D2E3F245-3AA8-4294-8577-F4D24465D2EB}" srcOrd="3" destOrd="0" presId="urn:microsoft.com/office/officeart/2005/8/layout/venn1"/>
    <dgm:cxn modelId="{91E7E2E4-F8CA-4A54-8FDD-06611A6F9624}" type="presParOf" srcId="{8AD81205-C228-4CB5-8978-48998C7158EC}" destId="{77BB235E-F274-4B8E-8EC8-E3B6373B212F}" srcOrd="4" destOrd="0" presId="urn:microsoft.com/office/officeart/2005/8/layout/venn1"/>
    <dgm:cxn modelId="{5FF445C5-F630-402F-BB96-07D293EEC754}" type="presParOf" srcId="{8AD81205-C228-4CB5-8978-48998C7158EC}" destId="{CB8292EA-D8D1-4599-BD6D-B1D2EDF1BF9B}" srcOrd="5" destOrd="0" presId="urn:microsoft.com/office/officeart/2005/8/layout/venn1"/>
    <dgm:cxn modelId="{9483BD30-4852-44E8-8F53-2A3DE10824B8}" type="presParOf" srcId="{8AD81205-C228-4CB5-8978-48998C7158EC}" destId="{CB506C29-C4C4-4272-B322-1EEC3CED6F4C}" srcOrd="6" destOrd="0" presId="urn:microsoft.com/office/officeart/2005/8/layout/venn1"/>
    <dgm:cxn modelId="{AA4D68DC-D4EF-41C1-A331-F79E312CC4F9}" type="presParOf" srcId="{8AD81205-C228-4CB5-8978-48998C7158EC}" destId="{07302296-D91E-41DD-97B0-5BCF495CAE8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DFFE11-2269-4A2D-8461-714F6F1B89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777C013D-70D4-4E4D-97D6-CCA6B601E69E}">
      <dgm:prSet phldrT="[Text]"/>
      <dgm:spPr/>
      <dgm:t>
        <a:bodyPr/>
        <a:lstStyle/>
        <a:p>
          <a:r>
            <a:rPr lang="en-IE" dirty="0" smtClean="0"/>
            <a:t> Identifying children with communication difficulties	</a:t>
          </a:r>
          <a:endParaRPr lang="en-IE" dirty="0"/>
        </a:p>
      </dgm:t>
    </dgm:pt>
    <dgm:pt modelId="{FC9F480A-6747-4E8F-92CD-1B22898A41B4}" type="parTrans" cxnId="{C72A06BC-94D8-4A0C-8857-3C388BE743CB}">
      <dgm:prSet/>
      <dgm:spPr/>
      <dgm:t>
        <a:bodyPr/>
        <a:lstStyle/>
        <a:p>
          <a:endParaRPr lang="en-IE"/>
        </a:p>
      </dgm:t>
    </dgm:pt>
    <dgm:pt modelId="{645B594F-8B85-4A39-A47B-D84431C568B9}" type="sibTrans" cxnId="{C72A06BC-94D8-4A0C-8857-3C388BE743CB}">
      <dgm:prSet/>
      <dgm:spPr/>
      <dgm:t>
        <a:bodyPr/>
        <a:lstStyle/>
        <a:p>
          <a:endParaRPr lang="en-IE"/>
        </a:p>
      </dgm:t>
    </dgm:pt>
    <dgm:pt modelId="{57016A3C-C13B-4AAE-A77D-F91179F90BC7}">
      <dgm:prSet/>
      <dgm:spPr/>
      <dgm:t>
        <a:bodyPr/>
        <a:lstStyle/>
        <a:p>
          <a:r>
            <a:rPr lang="en-IE" dirty="0" smtClean="0"/>
            <a:t>Typical speech, language and communication development in the preschool and school aged child</a:t>
          </a:r>
        </a:p>
      </dgm:t>
    </dgm:pt>
    <dgm:pt modelId="{7AC48C01-98E2-477F-920D-867F2741DB91}" type="parTrans" cxnId="{D94D2646-D6C5-41F5-AAF0-DC3CAF37C3AF}">
      <dgm:prSet/>
      <dgm:spPr/>
      <dgm:t>
        <a:bodyPr/>
        <a:lstStyle/>
        <a:p>
          <a:endParaRPr lang="en-IE"/>
        </a:p>
      </dgm:t>
    </dgm:pt>
    <dgm:pt modelId="{22AE4458-A419-4869-9628-3ED0B89FDFF5}" type="sibTrans" cxnId="{D94D2646-D6C5-41F5-AAF0-DC3CAF37C3AF}">
      <dgm:prSet/>
      <dgm:spPr/>
      <dgm:t>
        <a:bodyPr/>
        <a:lstStyle/>
        <a:p>
          <a:endParaRPr lang="en-IE"/>
        </a:p>
      </dgm:t>
    </dgm:pt>
    <dgm:pt modelId="{C42F368F-95F2-42CF-AF2E-DB94541349A9}">
      <dgm:prSet/>
      <dgm:spPr/>
      <dgm:t>
        <a:bodyPr/>
        <a:lstStyle/>
        <a:p>
          <a:r>
            <a:rPr lang="en-IE" dirty="0" smtClean="0"/>
            <a:t>Supporting language development in classroom</a:t>
          </a:r>
        </a:p>
      </dgm:t>
    </dgm:pt>
    <dgm:pt modelId="{AF89B487-12B3-4324-98DA-DCCF5F49BF7B}" type="parTrans" cxnId="{5666534B-4614-4A58-8B8B-B2E69AACEB0F}">
      <dgm:prSet/>
      <dgm:spPr/>
      <dgm:t>
        <a:bodyPr/>
        <a:lstStyle/>
        <a:p>
          <a:endParaRPr lang="en-IE"/>
        </a:p>
      </dgm:t>
    </dgm:pt>
    <dgm:pt modelId="{1A796ADF-B9EA-4684-9D03-EA94DC9C70FC}" type="sibTrans" cxnId="{5666534B-4614-4A58-8B8B-B2E69AACEB0F}">
      <dgm:prSet/>
      <dgm:spPr/>
      <dgm:t>
        <a:bodyPr/>
        <a:lstStyle/>
        <a:p>
          <a:endParaRPr lang="en-IE"/>
        </a:p>
      </dgm:t>
    </dgm:pt>
    <dgm:pt modelId="{A2B90BC9-B7AD-4463-AADC-6EF17076F358}">
      <dgm:prSet/>
      <dgm:spPr/>
      <dgm:t>
        <a:bodyPr/>
        <a:lstStyle/>
        <a:p>
          <a:r>
            <a:rPr lang="en-IE" dirty="0" smtClean="0"/>
            <a:t>Supporting literacy development in classroom	</a:t>
          </a:r>
        </a:p>
      </dgm:t>
    </dgm:pt>
    <dgm:pt modelId="{4F9BB05F-5557-4DAB-8A76-D56A05BE9F15}" type="parTrans" cxnId="{1B73D5FD-A966-4588-A342-E70387B803D4}">
      <dgm:prSet/>
      <dgm:spPr/>
      <dgm:t>
        <a:bodyPr/>
        <a:lstStyle/>
        <a:p>
          <a:endParaRPr lang="en-IE"/>
        </a:p>
      </dgm:t>
    </dgm:pt>
    <dgm:pt modelId="{06CA1205-6B05-4815-84BD-C01ECEDD720B}" type="sibTrans" cxnId="{1B73D5FD-A966-4588-A342-E70387B803D4}">
      <dgm:prSet/>
      <dgm:spPr/>
      <dgm:t>
        <a:bodyPr/>
        <a:lstStyle/>
        <a:p>
          <a:endParaRPr lang="en-IE"/>
        </a:p>
      </dgm:t>
    </dgm:pt>
    <dgm:pt modelId="{1F7DA85F-3703-4565-9E8B-6ACD0FC0A98D}">
      <dgm:prSet/>
      <dgm:spPr/>
      <dgm:t>
        <a:bodyPr/>
        <a:lstStyle/>
        <a:p>
          <a:r>
            <a:rPr lang="en-IE" dirty="0" smtClean="0"/>
            <a:t>Supporting children for whom English is an additional language</a:t>
          </a:r>
        </a:p>
      </dgm:t>
    </dgm:pt>
    <dgm:pt modelId="{193ACC02-47DA-493D-9273-EF22DF21E236}" type="parTrans" cxnId="{A70495CC-EC26-439A-A97B-B47636F6462B}">
      <dgm:prSet/>
      <dgm:spPr/>
      <dgm:t>
        <a:bodyPr/>
        <a:lstStyle/>
        <a:p>
          <a:endParaRPr lang="en-IE"/>
        </a:p>
      </dgm:t>
    </dgm:pt>
    <dgm:pt modelId="{19BB78E7-2FDE-4947-B3F4-E46BC8CEEF8E}" type="sibTrans" cxnId="{A70495CC-EC26-439A-A97B-B47636F6462B}">
      <dgm:prSet/>
      <dgm:spPr/>
      <dgm:t>
        <a:bodyPr/>
        <a:lstStyle/>
        <a:p>
          <a:endParaRPr lang="en-IE"/>
        </a:p>
      </dgm:t>
    </dgm:pt>
    <dgm:pt modelId="{8D96B1FC-A9D4-4284-8635-57C024E46139}" type="pres">
      <dgm:prSet presAssocID="{B6DFFE11-2269-4A2D-8461-714F6F1B898E}" presName="diagram" presStyleCnt="0">
        <dgm:presLayoutVars>
          <dgm:dir/>
          <dgm:resizeHandles val="exact"/>
        </dgm:presLayoutVars>
      </dgm:prSet>
      <dgm:spPr/>
      <dgm:t>
        <a:bodyPr/>
        <a:lstStyle/>
        <a:p>
          <a:endParaRPr lang="en-IE"/>
        </a:p>
      </dgm:t>
    </dgm:pt>
    <dgm:pt modelId="{493A6BDA-2E0E-48B8-B6C9-8133911D4A64}" type="pres">
      <dgm:prSet presAssocID="{777C013D-70D4-4E4D-97D6-CCA6B601E69E}" presName="node" presStyleLbl="node1" presStyleIdx="0" presStyleCnt="5">
        <dgm:presLayoutVars>
          <dgm:bulletEnabled val="1"/>
        </dgm:presLayoutVars>
      </dgm:prSet>
      <dgm:spPr/>
      <dgm:t>
        <a:bodyPr/>
        <a:lstStyle/>
        <a:p>
          <a:endParaRPr lang="en-IE"/>
        </a:p>
      </dgm:t>
    </dgm:pt>
    <dgm:pt modelId="{22C1F70E-8DA3-4D6B-9B57-8208CDC26BF1}" type="pres">
      <dgm:prSet presAssocID="{645B594F-8B85-4A39-A47B-D84431C568B9}" presName="sibTrans" presStyleCnt="0"/>
      <dgm:spPr/>
    </dgm:pt>
    <dgm:pt modelId="{A57E22B0-B450-4F84-9BB5-1AD3666E90F7}" type="pres">
      <dgm:prSet presAssocID="{57016A3C-C13B-4AAE-A77D-F91179F90BC7}" presName="node" presStyleLbl="node1" presStyleIdx="1" presStyleCnt="5">
        <dgm:presLayoutVars>
          <dgm:bulletEnabled val="1"/>
        </dgm:presLayoutVars>
      </dgm:prSet>
      <dgm:spPr/>
      <dgm:t>
        <a:bodyPr/>
        <a:lstStyle/>
        <a:p>
          <a:endParaRPr lang="en-IE"/>
        </a:p>
      </dgm:t>
    </dgm:pt>
    <dgm:pt modelId="{FCC886F4-E6F8-4355-A3E3-C76BC2EA904E}" type="pres">
      <dgm:prSet presAssocID="{22AE4458-A419-4869-9628-3ED0B89FDFF5}" presName="sibTrans" presStyleCnt="0"/>
      <dgm:spPr/>
    </dgm:pt>
    <dgm:pt modelId="{1F8C1A10-40FA-41E5-8EE2-62D436E87EF1}" type="pres">
      <dgm:prSet presAssocID="{C42F368F-95F2-42CF-AF2E-DB94541349A9}" presName="node" presStyleLbl="node1" presStyleIdx="2" presStyleCnt="5">
        <dgm:presLayoutVars>
          <dgm:bulletEnabled val="1"/>
        </dgm:presLayoutVars>
      </dgm:prSet>
      <dgm:spPr/>
      <dgm:t>
        <a:bodyPr/>
        <a:lstStyle/>
        <a:p>
          <a:endParaRPr lang="en-IE"/>
        </a:p>
      </dgm:t>
    </dgm:pt>
    <dgm:pt modelId="{439D5854-E713-4DF1-97C8-DF28F1B03372}" type="pres">
      <dgm:prSet presAssocID="{1A796ADF-B9EA-4684-9D03-EA94DC9C70FC}" presName="sibTrans" presStyleCnt="0"/>
      <dgm:spPr/>
    </dgm:pt>
    <dgm:pt modelId="{4C2CBD23-2A6D-484B-9205-2E86A350771B}" type="pres">
      <dgm:prSet presAssocID="{A2B90BC9-B7AD-4463-AADC-6EF17076F358}" presName="node" presStyleLbl="node1" presStyleIdx="3" presStyleCnt="5">
        <dgm:presLayoutVars>
          <dgm:bulletEnabled val="1"/>
        </dgm:presLayoutVars>
      </dgm:prSet>
      <dgm:spPr/>
      <dgm:t>
        <a:bodyPr/>
        <a:lstStyle/>
        <a:p>
          <a:endParaRPr lang="en-IE"/>
        </a:p>
      </dgm:t>
    </dgm:pt>
    <dgm:pt modelId="{9C25C1D8-14AE-4FAE-BC27-0336054E35CE}" type="pres">
      <dgm:prSet presAssocID="{06CA1205-6B05-4815-84BD-C01ECEDD720B}" presName="sibTrans" presStyleCnt="0"/>
      <dgm:spPr/>
    </dgm:pt>
    <dgm:pt modelId="{42DFAD51-AE78-46E4-854F-38000AC6B777}" type="pres">
      <dgm:prSet presAssocID="{1F7DA85F-3703-4565-9E8B-6ACD0FC0A98D}" presName="node" presStyleLbl="node1" presStyleIdx="4" presStyleCnt="5">
        <dgm:presLayoutVars>
          <dgm:bulletEnabled val="1"/>
        </dgm:presLayoutVars>
      </dgm:prSet>
      <dgm:spPr/>
      <dgm:t>
        <a:bodyPr/>
        <a:lstStyle/>
        <a:p>
          <a:endParaRPr lang="en-IE"/>
        </a:p>
      </dgm:t>
    </dgm:pt>
  </dgm:ptLst>
  <dgm:cxnLst>
    <dgm:cxn modelId="{1FAE1E3A-6695-4A72-B9E4-DB89B6504740}" type="presOf" srcId="{777C013D-70D4-4E4D-97D6-CCA6B601E69E}" destId="{493A6BDA-2E0E-48B8-B6C9-8133911D4A64}" srcOrd="0" destOrd="0" presId="urn:microsoft.com/office/officeart/2005/8/layout/default"/>
    <dgm:cxn modelId="{EDD52B12-9211-4D32-B9F4-B58CBB54F03E}" type="presOf" srcId="{C42F368F-95F2-42CF-AF2E-DB94541349A9}" destId="{1F8C1A10-40FA-41E5-8EE2-62D436E87EF1}" srcOrd="0" destOrd="0" presId="urn:microsoft.com/office/officeart/2005/8/layout/default"/>
    <dgm:cxn modelId="{62FF2E6E-BCBA-4B08-A0E6-9B883BB0587F}" type="presOf" srcId="{A2B90BC9-B7AD-4463-AADC-6EF17076F358}" destId="{4C2CBD23-2A6D-484B-9205-2E86A350771B}" srcOrd="0" destOrd="0" presId="urn:microsoft.com/office/officeart/2005/8/layout/default"/>
    <dgm:cxn modelId="{F4115607-822F-4BE5-9189-21EFC4C6F9C8}" type="presOf" srcId="{57016A3C-C13B-4AAE-A77D-F91179F90BC7}" destId="{A57E22B0-B450-4F84-9BB5-1AD3666E90F7}" srcOrd="0" destOrd="0" presId="urn:microsoft.com/office/officeart/2005/8/layout/default"/>
    <dgm:cxn modelId="{5666534B-4614-4A58-8B8B-B2E69AACEB0F}" srcId="{B6DFFE11-2269-4A2D-8461-714F6F1B898E}" destId="{C42F368F-95F2-42CF-AF2E-DB94541349A9}" srcOrd="2" destOrd="0" parTransId="{AF89B487-12B3-4324-98DA-DCCF5F49BF7B}" sibTransId="{1A796ADF-B9EA-4684-9D03-EA94DC9C70FC}"/>
    <dgm:cxn modelId="{7E875EDF-C541-4448-85A4-05C455C11B79}" type="presOf" srcId="{B6DFFE11-2269-4A2D-8461-714F6F1B898E}" destId="{8D96B1FC-A9D4-4284-8635-57C024E46139}" srcOrd="0" destOrd="0" presId="urn:microsoft.com/office/officeart/2005/8/layout/default"/>
    <dgm:cxn modelId="{1B73D5FD-A966-4588-A342-E70387B803D4}" srcId="{B6DFFE11-2269-4A2D-8461-714F6F1B898E}" destId="{A2B90BC9-B7AD-4463-AADC-6EF17076F358}" srcOrd="3" destOrd="0" parTransId="{4F9BB05F-5557-4DAB-8A76-D56A05BE9F15}" sibTransId="{06CA1205-6B05-4815-84BD-C01ECEDD720B}"/>
    <dgm:cxn modelId="{FEAF504D-4C88-406E-9C88-B1A48E06341F}" type="presOf" srcId="{1F7DA85F-3703-4565-9E8B-6ACD0FC0A98D}" destId="{42DFAD51-AE78-46E4-854F-38000AC6B777}" srcOrd="0" destOrd="0" presId="urn:microsoft.com/office/officeart/2005/8/layout/default"/>
    <dgm:cxn modelId="{C72A06BC-94D8-4A0C-8857-3C388BE743CB}" srcId="{B6DFFE11-2269-4A2D-8461-714F6F1B898E}" destId="{777C013D-70D4-4E4D-97D6-CCA6B601E69E}" srcOrd="0" destOrd="0" parTransId="{FC9F480A-6747-4E8F-92CD-1B22898A41B4}" sibTransId="{645B594F-8B85-4A39-A47B-D84431C568B9}"/>
    <dgm:cxn modelId="{D94D2646-D6C5-41F5-AAF0-DC3CAF37C3AF}" srcId="{B6DFFE11-2269-4A2D-8461-714F6F1B898E}" destId="{57016A3C-C13B-4AAE-A77D-F91179F90BC7}" srcOrd="1" destOrd="0" parTransId="{7AC48C01-98E2-477F-920D-867F2741DB91}" sibTransId="{22AE4458-A419-4869-9628-3ED0B89FDFF5}"/>
    <dgm:cxn modelId="{A70495CC-EC26-439A-A97B-B47636F6462B}" srcId="{B6DFFE11-2269-4A2D-8461-714F6F1B898E}" destId="{1F7DA85F-3703-4565-9E8B-6ACD0FC0A98D}" srcOrd="4" destOrd="0" parTransId="{193ACC02-47DA-493D-9273-EF22DF21E236}" sibTransId="{19BB78E7-2FDE-4947-B3F4-E46BC8CEEF8E}"/>
    <dgm:cxn modelId="{015D8AE4-F907-43B7-9797-070F685B3CBF}" type="presParOf" srcId="{8D96B1FC-A9D4-4284-8635-57C024E46139}" destId="{493A6BDA-2E0E-48B8-B6C9-8133911D4A64}" srcOrd="0" destOrd="0" presId="urn:microsoft.com/office/officeart/2005/8/layout/default"/>
    <dgm:cxn modelId="{BAFEF8D4-72EF-4755-928A-79A959463DE5}" type="presParOf" srcId="{8D96B1FC-A9D4-4284-8635-57C024E46139}" destId="{22C1F70E-8DA3-4D6B-9B57-8208CDC26BF1}" srcOrd="1" destOrd="0" presId="urn:microsoft.com/office/officeart/2005/8/layout/default"/>
    <dgm:cxn modelId="{AF0BF8B3-865F-4C9A-ADDC-56A870C904FC}" type="presParOf" srcId="{8D96B1FC-A9D4-4284-8635-57C024E46139}" destId="{A57E22B0-B450-4F84-9BB5-1AD3666E90F7}" srcOrd="2" destOrd="0" presId="urn:microsoft.com/office/officeart/2005/8/layout/default"/>
    <dgm:cxn modelId="{FE0D99D2-D0D8-4ED5-B3B9-9D836A72877A}" type="presParOf" srcId="{8D96B1FC-A9D4-4284-8635-57C024E46139}" destId="{FCC886F4-E6F8-4355-A3E3-C76BC2EA904E}" srcOrd="3" destOrd="0" presId="urn:microsoft.com/office/officeart/2005/8/layout/default"/>
    <dgm:cxn modelId="{BD4C243A-B8C9-48E8-BBB6-CA5026BA5C44}" type="presParOf" srcId="{8D96B1FC-A9D4-4284-8635-57C024E46139}" destId="{1F8C1A10-40FA-41E5-8EE2-62D436E87EF1}" srcOrd="4" destOrd="0" presId="urn:microsoft.com/office/officeart/2005/8/layout/default"/>
    <dgm:cxn modelId="{3A6B0BBC-64E7-4027-8AFD-D34EB6FD4B90}" type="presParOf" srcId="{8D96B1FC-A9D4-4284-8635-57C024E46139}" destId="{439D5854-E713-4DF1-97C8-DF28F1B03372}" srcOrd="5" destOrd="0" presId="urn:microsoft.com/office/officeart/2005/8/layout/default"/>
    <dgm:cxn modelId="{1D373CF0-F8BB-4582-80BB-C3F187CE3CDB}" type="presParOf" srcId="{8D96B1FC-A9D4-4284-8635-57C024E46139}" destId="{4C2CBD23-2A6D-484B-9205-2E86A350771B}" srcOrd="6" destOrd="0" presId="urn:microsoft.com/office/officeart/2005/8/layout/default"/>
    <dgm:cxn modelId="{1724E460-B0DD-4041-8FE2-91FCEE930AFA}" type="presParOf" srcId="{8D96B1FC-A9D4-4284-8635-57C024E46139}" destId="{9C25C1D8-14AE-4FAE-BC27-0336054E35CE}" srcOrd="7" destOrd="0" presId="urn:microsoft.com/office/officeart/2005/8/layout/default"/>
    <dgm:cxn modelId="{D7025A32-7A76-425E-A3CE-58FC28CFEDC8}" type="presParOf" srcId="{8D96B1FC-A9D4-4284-8635-57C024E46139}" destId="{42DFAD51-AE78-46E4-854F-38000AC6B77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56CCA8-1909-4BE5-BC27-7B8E66F413F5}"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IE"/>
        </a:p>
      </dgm:t>
    </dgm:pt>
    <dgm:pt modelId="{EB9F888B-D59F-46AC-A7FA-05911A296CF5}">
      <dgm:prSet phldrT="[Text]"/>
      <dgm:spPr/>
      <dgm:t>
        <a:bodyPr/>
        <a:lstStyle/>
        <a:p>
          <a:r>
            <a:rPr lang="en-IE" dirty="0" smtClean="0"/>
            <a:t>Reading to your Child</a:t>
          </a:r>
          <a:endParaRPr lang="en-IE" dirty="0"/>
        </a:p>
      </dgm:t>
    </dgm:pt>
    <dgm:pt modelId="{16F5F774-5C4D-4EFD-B5AA-7925A4A3DDCA}" type="parTrans" cxnId="{BFFBFBD9-51D8-45CD-A036-2C0351A37060}">
      <dgm:prSet/>
      <dgm:spPr/>
      <dgm:t>
        <a:bodyPr/>
        <a:lstStyle/>
        <a:p>
          <a:endParaRPr lang="en-IE"/>
        </a:p>
      </dgm:t>
    </dgm:pt>
    <dgm:pt modelId="{788C0B12-0073-4396-9E33-39D6A05E5F54}" type="sibTrans" cxnId="{BFFBFBD9-51D8-45CD-A036-2C0351A37060}">
      <dgm:prSet/>
      <dgm:spPr/>
      <dgm:t>
        <a:bodyPr/>
        <a:lstStyle/>
        <a:p>
          <a:endParaRPr lang="en-IE"/>
        </a:p>
      </dgm:t>
    </dgm:pt>
    <dgm:pt modelId="{28F1EB29-DC0E-4235-A17F-4B0D34C226D9}">
      <dgm:prSet phldrT="[Text]"/>
      <dgm:spPr/>
      <dgm:t>
        <a:bodyPr/>
        <a:lstStyle/>
        <a:p>
          <a:r>
            <a:rPr lang="en-IE" dirty="0" smtClean="0"/>
            <a:t>Typical development</a:t>
          </a:r>
          <a:endParaRPr lang="en-IE" dirty="0"/>
        </a:p>
      </dgm:t>
    </dgm:pt>
    <dgm:pt modelId="{19C29E54-1379-4DD9-AC1E-B2843240489C}" type="parTrans" cxnId="{7B83DEC4-D1D5-4E71-AFAC-5022CD6CB6FB}">
      <dgm:prSet/>
      <dgm:spPr/>
      <dgm:t>
        <a:bodyPr/>
        <a:lstStyle/>
        <a:p>
          <a:endParaRPr lang="en-IE"/>
        </a:p>
      </dgm:t>
    </dgm:pt>
    <dgm:pt modelId="{DA1CEE8D-E39B-424B-A559-C5D0840C964B}" type="sibTrans" cxnId="{7B83DEC4-D1D5-4E71-AFAC-5022CD6CB6FB}">
      <dgm:prSet/>
      <dgm:spPr/>
      <dgm:t>
        <a:bodyPr/>
        <a:lstStyle/>
        <a:p>
          <a:endParaRPr lang="en-IE"/>
        </a:p>
      </dgm:t>
    </dgm:pt>
    <dgm:pt modelId="{C3879781-A2AF-43CD-BB4A-C2A42619DA59}">
      <dgm:prSet phldrT="[Text]"/>
      <dgm:spPr/>
      <dgm:t>
        <a:bodyPr/>
        <a:lstStyle/>
        <a:p>
          <a:r>
            <a:rPr lang="en-IE" dirty="0" smtClean="0"/>
            <a:t>Giving up Soothers and Bottles</a:t>
          </a:r>
          <a:endParaRPr lang="en-IE" dirty="0"/>
        </a:p>
      </dgm:t>
    </dgm:pt>
    <dgm:pt modelId="{EE9C495C-AFCD-4239-B796-F7B0EA3CB072}" type="parTrans" cxnId="{C877E5C2-D936-4804-98C2-F210B723C4EC}">
      <dgm:prSet/>
      <dgm:spPr/>
      <dgm:t>
        <a:bodyPr/>
        <a:lstStyle/>
        <a:p>
          <a:endParaRPr lang="en-IE"/>
        </a:p>
      </dgm:t>
    </dgm:pt>
    <dgm:pt modelId="{2EF9A1EA-BC20-4DDB-81F0-FAC1B78AB457}" type="sibTrans" cxnId="{C877E5C2-D936-4804-98C2-F210B723C4EC}">
      <dgm:prSet/>
      <dgm:spPr/>
      <dgm:t>
        <a:bodyPr/>
        <a:lstStyle/>
        <a:p>
          <a:endParaRPr lang="en-IE"/>
        </a:p>
      </dgm:t>
    </dgm:pt>
    <dgm:pt modelId="{5CA00C17-7D2C-4A82-8AD8-19E68AE75252}">
      <dgm:prSet phldrT="[Text]"/>
      <dgm:spPr/>
      <dgm:t>
        <a:bodyPr/>
        <a:lstStyle/>
        <a:p>
          <a:r>
            <a:rPr lang="en-IE" dirty="0" smtClean="0"/>
            <a:t>Encouraging language development at home</a:t>
          </a:r>
          <a:endParaRPr lang="en-IE" dirty="0"/>
        </a:p>
      </dgm:t>
    </dgm:pt>
    <dgm:pt modelId="{6CAAC33A-CCFE-4B9B-BC3E-32CA98208D61}" type="parTrans" cxnId="{585F71A0-05E4-4612-9CDE-D96F51ABC28B}">
      <dgm:prSet/>
      <dgm:spPr/>
      <dgm:t>
        <a:bodyPr/>
        <a:lstStyle/>
        <a:p>
          <a:endParaRPr lang="en-IE"/>
        </a:p>
      </dgm:t>
    </dgm:pt>
    <dgm:pt modelId="{598004F1-9D94-4AD1-B628-0A1A32095A62}" type="sibTrans" cxnId="{585F71A0-05E4-4612-9CDE-D96F51ABC28B}">
      <dgm:prSet/>
      <dgm:spPr/>
      <dgm:t>
        <a:bodyPr/>
        <a:lstStyle/>
        <a:p>
          <a:endParaRPr lang="en-IE"/>
        </a:p>
      </dgm:t>
    </dgm:pt>
    <dgm:pt modelId="{5810E445-4ACA-4A22-B2A1-9A6C4DC9195F}">
      <dgm:prSet phldrT="[Text]" custT="1"/>
      <dgm:spPr/>
      <dgm:t>
        <a:bodyPr/>
        <a:lstStyle/>
        <a:p>
          <a:r>
            <a:rPr lang="en-IE" sz="1900" dirty="0" smtClean="0"/>
            <a:t>Speech carnival- </a:t>
          </a:r>
          <a:r>
            <a:rPr lang="en-IE" sz="1200" dirty="0" smtClean="0"/>
            <a:t>community Initiative</a:t>
          </a:r>
          <a:endParaRPr lang="en-IE" sz="1200" dirty="0"/>
        </a:p>
      </dgm:t>
    </dgm:pt>
    <dgm:pt modelId="{8549FDC2-88D6-4CA3-A3A4-234AA3EB60FE}" type="parTrans" cxnId="{714E220F-3AA5-4154-A22B-3A56D6B7506A}">
      <dgm:prSet/>
      <dgm:spPr/>
      <dgm:t>
        <a:bodyPr/>
        <a:lstStyle/>
        <a:p>
          <a:endParaRPr lang="en-IE"/>
        </a:p>
      </dgm:t>
    </dgm:pt>
    <dgm:pt modelId="{9E21759C-398A-4D0E-AC20-15B2459500D4}" type="sibTrans" cxnId="{714E220F-3AA5-4154-A22B-3A56D6B7506A}">
      <dgm:prSet/>
      <dgm:spPr/>
      <dgm:t>
        <a:bodyPr/>
        <a:lstStyle/>
        <a:p>
          <a:endParaRPr lang="en-IE"/>
        </a:p>
      </dgm:t>
    </dgm:pt>
    <dgm:pt modelId="{0ED16932-9830-4227-B312-168E113C9561}">
      <dgm:prSet phldrT="[Text]"/>
      <dgm:spPr/>
      <dgm:t>
        <a:bodyPr/>
        <a:lstStyle/>
        <a:p>
          <a:r>
            <a:rPr lang="en-IE" dirty="0" smtClean="0"/>
            <a:t>Coffee Mornings</a:t>
          </a:r>
          <a:endParaRPr lang="en-IE" dirty="0"/>
        </a:p>
      </dgm:t>
    </dgm:pt>
    <dgm:pt modelId="{0BDA0BC9-3BFC-4A6D-8856-E4390843AEA4}" type="parTrans" cxnId="{6C4CD7CF-A852-4167-BA86-6B51C71EBA8D}">
      <dgm:prSet/>
      <dgm:spPr/>
    </dgm:pt>
    <dgm:pt modelId="{9CA9809B-EF1E-47C6-A122-EFDA3D0E0B98}" type="sibTrans" cxnId="{6C4CD7CF-A852-4167-BA86-6B51C71EBA8D}">
      <dgm:prSet/>
      <dgm:spPr/>
    </dgm:pt>
    <dgm:pt modelId="{162FC044-BC4E-4FD1-8C31-C8D96645C801}" type="pres">
      <dgm:prSet presAssocID="{1656CCA8-1909-4BE5-BC27-7B8E66F413F5}" presName="diagram" presStyleCnt="0">
        <dgm:presLayoutVars>
          <dgm:dir/>
          <dgm:resizeHandles val="exact"/>
        </dgm:presLayoutVars>
      </dgm:prSet>
      <dgm:spPr/>
      <dgm:t>
        <a:bodyPr/>
        <a:lstStyle/>
        <a:p>
          <a:endParaRPr lang="en-IE"/>
        </a:p>
      </dgm:t>
    </dgm:pt>
    <dgm:pt modelId="{A86AE9BC-6850-4D17-909D-DDCB75A44B10}" type="pres">
      <dgm:prSet presAssocID="{0ED16932-9830-4227-B312-168E113C9561}" presName="node" presStyleLbl="node1" presStyleIdx="0" presStyleCnt="6">
        <dgm:presLayoutVars>
          <dgm:bulletEnabled val="1"/>
        </dgm:presLayoutVars>
      </dgm:prSet>
      <dgm:spPr/>
      <dgm:t>
        <a:bodyPr/>
        <a:lstStyle/>
        <a:p>
          <a:endParaRPr lang="en-IE"/>
        </a:p>
      </dgm:t>
    </dgm:pt>
    <dgm:pt modelId="{6D2920FB-670A-4DC4-8C23-062CD0219426}" type="pres">
      <dgm:prSet presAssocID="{9CA9809B-EF1E-47C6-A122-EFDA3D0E0B98}" presName="sibTrans" presStyleCnt="0"/>
      <dgm:spPr/>
    </dgm:pt>
    <dgm:pt modelId="{83CE8102-4037-43C0-B429-B1DB2B3C0452}" type="pres">
      <dgm:prSet presAssocID="{EB9F888B-D59F-46AC-A7FA-05911A296CF5}" presName="node" presStyleLbl="node1" presStyleIdx="1" presStyleCnt="6">
        <dgm:presLayoutVars>
          <dgm:bulletEnabled val="1"/>
        </dgm:presLayoutVars>
      </dgm:prSet>
      <dgm:spPr/>
      <dgm:t>
        <a:bodyPr/>
        <a:lstStyle/>
        <a:p>
          <a:endParaRPr lang="en-IE"/>
        </a:p>
      </dgm:t>
    </dgm:pt>
    <dgm:pt modelId="{D2589221-4036-4E6E-9EE3-BA0056FB9B9D}" type="pres">
      <dgm:prSet presAssocID="{788C0B12-0073-4396-9E33-39D6A05E5F54}" presName="sibTrans" presStyleCnt="0"/>
      <dgm:spPr/>
    </dgm:pt>
    <dgm:pt modelId="{50B0DCDE-AE39-4D94-8E51-7E8177DB1723}" type="pres">
      <dgm:prSet presAssocID="{28F1EB29-DC0E-4235-A17F-4B0D34C226D9}" presName="node" presStyleLbl="node1" presStyleIdx="2" presStyleCnt="6">
        <dgm:presLayoutVars>
          <dgm:bulletEnabled val="1"/>
        </dgm:presLayoutVars>
      </dgm:prSet>
      <dgm:spPr/>
      <dgm:t>
        <a:bodyPr/>
        <a:lstStyle/>
        <a:p>
          <a:endParaRPr lang="en-IE"/>
        </a:p>
      </dgm:t>
    </dgm:pt>
    <dgm:pt modelId="{91A270A4-00A7-4F3D-8F98-34B51293A4A5}" type="pres">
      <dgm:prSet presAssocID="{DA1CEE8D-E39B-424B-A559-C5D0840C964B}" presName="sibTrans" presStyleCnt="0"/>
      <dgm:spPr/>
    </dgm:pt>
    <dgm:pt modelId="{A3B48898-C2C7-4B24-9C06-893B4DA63EA6}" type="pres">
      <dgm:prSet presAssocID="{C3879781-A2AF-43CD-BB4A-C2A42619DA59}" presName="node" presStyleLbl="node1" presStyleIdx="3" presStyleCnt="6">
        <dgm:presLayoutVars>
          <dgm:bulletEnabled val="1"/>
        </dgm:presLayoutVars>
      </dgm:prSet>
      <dgm:spPr/>
      <dgm:t>
        <a:bodyPr/>
        <a:lstStyle/>
        <a:p>
          <a:endParaRPr lang="en-IE"/>
        </a:p>
      </dgm:t>
    </dgm:pt>
    <dgm:pt modelId="{8939ADAE-7B21-4D0C-B7C9-9E8CFE9069F7}" type="pres">
      <dgm:prSet presAssocID="{2EF9A1EA-BC20-4DDB-81F0-FAC1B78AB457}" presName="sibTrans" presStyleCnt="0"/>
      <dgm:spPr/>
    </dgm:pt>
    <dgm:pt modelId="{5F3F0FD1-9638-456A-A4E7-4B55173F6823}" type="pres">
      <dgm:prSet presAssocID="{5CA00C17-7D2C-4A82-8AD8-19E68AE75252}" presName="node" presStyleLbl="node1" presStyleIdx="4" presStyleCnt="6">
        <dgm:presLayoutVars>
          <dgm:bulletEnabled val="1"/>
        </dgm:presLayoutVars>
      </dgm:prSet>
      <dgm:spPr/>
      <dgm:t>
        <a:bodyPr/>
        <a:lstStyle/>
        <a:p>
          <a:endParaRPr lang="en-IE"/>
        </a:p>
      </dgm:t>
    </dgm:pt>
    <dgm:pt modelId="{5D3C193C-8950-4988-92CC-4E77F4AB6F70}" type="pres">
      <dgm:prSet presAssocID="{598004F1-9D94-4AD1-B628-0A1A32095A62}" presName="sibTrans" presStyleCnt="0"/>
      <dgm:spPr/>
    </dgm:pt>
    <dgm:pt modelId="{0F358E29-2886-4051-BD30-779BECFEC267}" type="pres">
      <dgm:prSet presAssocID="{5810E445-4ACA-4A22-B2A1-9A6C4DC9195F}" presName="node" presStyleLbl="node1" presStyleIdx="5" presStyleCnt="6" custLinFactNeighborX="1599" custLinFactNeighborY="-756">
        <dgm:presLayoutVars>
          <dgm:bulletEnabled val="1"/>
        </dgm:presLayoutVars>
      </dgm:prSet>
      <dgm:spPr/>
      <dgm:t>
        <a:bodyPr/>
        <a:lstStyle/>
        <a:p>
          <a:endParaRPr lang="en-IE"/>
        </a:p>
      </dgm:t>
    </dgm:pt>
  </dgm:ptLst>
  <dgm:cxnLst>
    <dgm:cxn modelId="{714E220F-3AA5-4154-A22B-3A56D6B7506A}" srcId="{1656CCA8-1909-4BE5-BC27-7B8E66F413F5}" destId="{5810E445-4ACA-4A22-B2A1-9A6C4DC9195F}" srcOrd="5" destOrd="0" parTransId="{8549FDC2-88D6-4CA3-A3A4-234AA3EB60FE}" sibTransId="{9E21759C-398A-4D0E-AC20-15B2459500D4}"/>
    <dgm:cxn modelId="{C5BDD935-DD62-4AD6-9F18-54BD84CF371F}" type="presOf" srcId="{1656CCA8-1909-4BE5-BC27-7B8E66F413F5}" destId="{162FC044-BC4E-4FD1-8C31-C8D96645C801}" srcOrd="0" destOrd="0" presId="urn:microsoft.com/office/officeart/2005/8/layout/default#3"/>
    <dgm:cxn modelId="{BFFBFBD9-51D8-45CD-A036-2C0351A37060}" srcId="{1656CCA8-1909-4BE5-BC27-7B8E66F413F5}" destId="{EB9F888B-D59F-46AC-A7FA-05911A296CF5}" srcOrd="1" destOrd="0" parTransId="{16F5F774-5C4D-4EFD-B5AA-7925A4A3DDCA}" sibTransId="{788C0B12-0073-4396-9E33-39D6A05E5F54}"/>
    <dgm:cxn modelId="{3913C1D7-1D66-4998-9368-A74FD5530A80}" type="presOf" srcId="{0ED16932-9830-4227-B312-168E113C9561}" destId="{A86AE9BC-6850-4D17-909D-DDCB75A44B10}" srcOrd="0" destOrd="0" presId="urn:microsoft.com/office/officeart/2005/8/layout/default#3"/>
    <dgm:cxn modelId="{605900A3-F820-461E-A7E4-E0FC767DA670}" type="presOf" srcId="{28F1EB29-DC0E-4235-A17F-4B0D34C226D9}" destId="{50B0DCDE-AE39-4D94-8E51-7E8177DB1723}" srcOrd="0" destOrd="0" presId="urn:microsoft.com/office/officeart/2005/8/layout/default#3"/>
    <dgm:cxn modelId="{6C0324CA-A96F-4B8E-9739-94B9C9385746}" type="presOf" srcId="{C3879781-A2AF-43CD-BB4A-C2A42619DA59}" destId="{A3B48898-C2C7-4B24-9C06-893B4DA63EA6}" srcOrd="0" destOrd="0" presId="urn:microsoft.com/office/officeart/2005/8/layout/default#3"/>
    <dgm:cxn modelId="{30E9F428-2EC3-4C1C-AEFF-15A380268C69}" type="presOf" srcId="{5CA00C17-7D2C-4A82-8AD8-19E68AE75252}" destId="{5F3F0FD1-9638-456A-A4E7-4B55173F6823}" srcOrd="0" destOrd="0" presId="urn:microsoft.com/office/officeart/2005/8/layout/default#3"/>
    <dgm:cxn modelId="{7B83DEC4-D1D5-4E71-AFAC-5022CD6CB6FB}" srcId="{1656CCA8-1909-4BE5-BC27-7B8E66F413F5}" destId="{28F1EB29-DC0E-4235-A17F-4B0D34C226D9}" srcOrd="2" destOrd="0" parTransId="{19C29E54-1379-4DD9-AC1E-B2843240489C}" sibTransId="{DA1CEE8D-E39B-424B-A559-C5D0840C964B}"/>
    <dgm:cxn modelId="{D4109A1C-C6FC-4A2D-941E-0C75C9A466CF}" type="presOf" srcId="{EB9F888B-D59F-46AC-A7FA-05911A296CF5}" destId="{83CE8102-4037-43C0-B429-B1DB2B3C0452}" srcOrd="0" destOrd="0" presId="urn:microsoft.com/office/officeart/2005/8/layout/default#3"/>
    <dgm:cxn modelId="{F2E1CE63-4230-4CAB-BAF9-9BA9AE0612CA}" type="presOf" srcId="{5810E445-4ACA-4A22-B2A1-9A6C4DC9195F}" destId="{0F358E29-2886-4051-BD30-779BECFEC267}" srcOrd="0" destOrd="0" presId="urn:microsoft.com/office/officeart/2005/8/layout/default#3"/>
    <dgm:cxn modelId="{C877E5C2-D936-4804-98C2-F210B723C4EC}" srcId="{1656CCA8-1909-4BE5-BC27-7B8E66F413F5}" destId="{C3879781-A2AF-43CD-BB4A-C2A42619DA59}" srcOrd="3" destOrd="0" parTransId="{EE9C495C-AFCD-4239-B796-F7B0EA3CB072}" sibTransId="{2EF9A1EA-BC20-4DDB-81F0-FAC1B78AB457}"/>
    <dgm:cxn modelId="{6C4CD7CF-A852-4167-BA86-6B51C71EBA8D}" srcId="{1656CCA8-1909-4BE5-BC27-7B8E66F413F5}" destId="{0ED16932-9830-4227-B312-168E113C9561}" srcOrd="0" destOrd="0" parTransId="{0BDA0BC9-3BFC-4A6D-8856-E4390843AEA4}" sibTransId="{9CA9809B-EF1E-47C6-A122-EFDA3D0E0B98}"/>
    <dgm:cxn modelId="{585F71A0-05E4-4612-9CDE-D96F51ABC28B}" srcId="{1656CCA8-1909-4BE5-BC27-7B8E66F413F5}" destId="{5CA00C17-7D2C-4A82-8AD8-19E68AE75252}" srcOrd="4" destOrd="0" parTransId="{6CAAC33A-CCFE-4B9B-BC3E-32CA98208D61}" sibTransId="{598004F1-9D94-4AD1-B628-0A1A32095A62}"/>
    <dgm:cxn modelId="{474EF65A-DB48-41C5-AC4B-20FC7A3F0E8B}" type="presParOf" srcId="{162FC044-BC4E-4FD1-8C31-C8D96645C801}" destId="{A86AE9BC-6850-4D17-909D-DDCB75A44B10}" srcOrd="0" destOrd="0" presId="urn:microsoft.com/office/officeart/2005/8/layout/default#3"/>
    <dgm:cxn modelId="{28D420DB-4893-44E6-B9E2-6B1B987DA7C5}" type="presParOf" srcId="{162FC044-BC4E-4FD1-8C31-C8D96645C801}" destId="{6D2920FB-670A-4DC4-8C23-062CD0219426}" srcOrd="1" destOrd="0" presId="urn:microsoft.com/office/officeart/2005/8/layout/default#3"/>
    <dgm:cxn modelId="{0115265A-3CDE-4CAE-A540-E76F9FBCA4DC}" type="presParOf" srcId="{162FC044-BC4E-4FD1-8C31-C8D96645C801}" destId="{83CE8102-4037-43C0-B429-B1DB2B3C0452}" srcOrd="2" destOrd="0" presId="urn:microsoft.com/office/officeart/2005/8/layout/default#3"/>
    <dgm:cxn modelId="{E19A35D6-B51F-4339-81CA-FEFF4FFD21DB}" type="presParOf" srcId="{162FC044-BC4E-4FD1-8C31-C8D96645C801}" destId="{D2589221-4036-4E6E-9EE3-BA0056FB9B9D}" srcOrd="3" destOrd="0" presId="urn:microsoft.com/office/officeart/2005/8/layout/default#3"/>
    <dgm:cxn modelId="{1D9EB725-2C8B-4D0E-9113-54C4D9EE44EB}" type="presParOf" srcId="{162FC044-BC4E-4FD1-8C31-C8D96645C801}" destId="{50B0DCDE-AE39-4D94-8E51-7E8177DB1723}" srcOrd="4" destOrd="0" presId="urn:microsoft.com/office/officeart/2005/8/layout/default#3"/>
    <dgm:cxn modelId="{44BF636D-C982-4FC3-9D5D-A4B3C91C14BF}" type="presParOf" srcId="{162FC044-BC4E-4FD1-8C31-C8D96645C801}" destId="{91A270A4-00A7-4F3D-8F98-34B51293A4A5}" srcOrd="5" destOrd="0" presId="urn:microsoft.com/office/officeart/2005/8/layout/default#3"/>
    <dgm:cxn modelId="{D4E8F37A-AD9B-4C89-B072-F0DBB4B09530}" type="presParOf" srcId="{162FC044-BC4E-4FD1-8C31-C8D96645C801}" destId="{A3B48898-C2C7-4B24-9C06-893B4DA63EA6}" srcOrd="6" destOrd="0" presId="urn:microsoft.com/office/officeart/2005/8/layout/default#3"/>
    <dgm:cxn modelId="{6BE7AB0E-771B-47F0-A62B-0D1BB6A9157F}" type="presParOf" srcId="{162FC044-BC4E-4FD1-8C31-C8D96645C801}" destId="{8939ADAE-7B21-4D0C-B7C9-9E8CFE9069F7}" srcOrd="7" destOrd="0" presId="urn:microsoft.com/office/officeart/2005/8/layout/default#3"/>
    <dgm:cxn modelId="{106A2374-FA8E-494B-8953-679D7922CF0D}" type="presParOf" srcId="{162FC044-BC4E-4FD1-8C31-C8D96645C801}" destId="{5F3F0FD1-9638-456A-A4E7-4B55173F6823}" srcOrd="8" destOrd="0" presId="urn:microsoft.com/office/officeart/2005/8/layout/default#3"/>
    <dgm:cxn modelId="{C44F38B6-D99D-4751-9119-C970D8205614}" type="presParOf" srcId="{162FC044-BC4E-4FD1-8C31-C8D96645C801}" destId="{5D3C193C-8950-4988-92CC-4E77F4AB6F70}" srcOrd="9" destOrd="0" presId="urn:microsoft.com/office/officeart/2005/8/layout/default#3"/>
    <dgm:cxn modelId="{96915A1F-A373-47D7-A920-CBE2DC1AFBE1}" type="presParOf" srcId="{162FC044-BC4E-4FD1-8C31-C8D96645C801}" destId="{0F358E29-2886-4051-BD30-779BECFEC267}" srcOrd="1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8D5340-D9C9-4CAE-9421-9CAC5310FA1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IE"/>
        </a:p>
      </dgm:t>
    </dgm:pt>
    <dgm:pt modelId="{37FF87E7-D331-446F-BB3A-1A3A7F3EC022}">
      <dgm:prSet phldrT="[Text]"/>
      <dgm:spPr/>
      <dgm:t>
        <a:bodyPr/>
        <a:lstStyle/>
        <a:p>
          <a:r>
            <a:rPr lang="en-IE" dirty="0" smtClean="0"/>
            <a:t>CDI SLT Service</a:t>
          </a:r>
          <a:endParaRPr lang="en-IE" dirty="0"/>
        </a:p>
      </dgm:t>
    </dgm:pt>
    <dgm:pt modelId="{89B7C4B7-FF71-4EFE-85DF-743F8B0B7FE6}" type="parTrans" cxnId="{4F3BDF22-AE60-4C6D-99C0-E71D165D6225}">
      <dgm:prSet/>
      <dgm:spPr/>
      <dgm:t>
        <a:bodyPr/>
        <a:lstStyle/>
        <a:p>
          <a:endParaRPr lang="en-IE"/>
        </a:p>
      </dgm:t>
    </dgm:pt>
    <dgm:pt modelId="{54854822-336A-4A2F-B1A3-2D261DD7DA8A}" type="sibTrans" cxnId="{4F3BDF22-AE60-4C6D-99C0-E71D165D6225}">
      <dgm:prSet/>
      <dgm:spPr/>
      <dgm:t>
        <a:bodyPr/>
        <a:lstStyle/>
        <a:p>
          <a:endParaRPr lang="en-IE"/>
        </a:p>
      </dgm:t>
    </dgm:pt>
    <dgm:pt modelId="{1E591873-97DF-467E-8DC9-B5F6BF051965}">
      <dgm:prSet phldrT="[Text]"/>
      <dgm:spPr/>
      <dgm:t>
        <a:bodyPr/>
        <a:lstStyle/>
        <a:p>
          <a:r>
            <a:rPr lang="en-IE" dirty="0" smtClean="0"/>
            <a:t>Only open to children currently enrolled  in dedicated preschools involved with the ECCE and Healthy schools programme</a:t>
          </a:r>
          <a:endParaRPr lang="en-IE" dirty="0"/>
        </a:p>
      </dgm:t>
    </dgm:pt>
    <dgm:pt modelId="{C2769F40-1241-408E-8E12-999AA5DF353C}" type="parTrans" cxnId="{EA8D0D83-4C7F-49E4-9064-757538E5B64A}">
      <dgm:prSet/>
      <dgm:spPr/>
      <dgm:t>
        <a:bodyPr/>
        <a:lstStyle/>
        <a:p>
          <a:endParaRPr lang="en-IE"/>
        </a:p>
      </dgm:t>
    </dgm:pt>
    <dgm:pt modelId="{3BC3361E-8ACD-4D78-8EC1-2B64E11BF4E8}" type="sibTrans" cxnId="{EA8D0D83-4C7F-49E4-9064-757538E5B64A}">
      <dgm:prSet/>
      <dgm:spPr/>
      <dgm:t>
        <a:bodyPr/>
        <a:lstStyle/>
        <a:p>
          <a:endParaRPr lang="en-IE"/>
        </a:p>
      </dgm:t>
    </dgm:pt>
    <dgm:pt modelId="{3F74CA91-4B61-4C58-B2B0-AEAAF2ED8E9D}">
      <dgm:prSet phldrT="[Text]"/>
      <dgm:spPr/>
      <dgm:t>
        <a:bodyPr/>
        <a:lstStyle/>
        <a:p>
          <a:r>
            <a:rPr lang="en-IE" dirty="0" smtClean="0"/>
            <a:t>Referrals are accepted from individuals involved with the child’s care e.g. Parents, teachers and teaching staff, Public Health Nurses, Family Support Workers etc.</a:t>
          </a:r>
          <a:endParaRPr lang="en-IE" dirty="0"/>
        </a:p>
      </dgm:t>
    </dgm:pt>
    <dgm:pt modelId="{E24F25F6-A071-49F0-9FF6-C8F40CCCDE1A}" type="parTrans" cxnId="{72BD55D6-D052-45A5-8CFA-F37A0D3DE1D6}">
      <dgm:prSet/>
      <dgm:spPr/>
      <dgm:t>
        <a:bodyPr/>
        <a:lstStyle/>
        <a:p>
          <a:endParaRPr lang="en-IE"/>
        </a:p>
      </dgm:t>
    </dgm:pt>
    <dgm:pt modelId="{E1F4AEE9-1B8E-476F-BC03-3F97A6D91BA0}" type="sibTrans" cxnId="{72BD55D6-D052-45A5-8CFA-F37A0D3DE1D6}">
      <dgm:prSet/>
      <dgm:spPr/>
      <dgm:t>
        <a:bodyPr/>
        <a:lstStyle/>
        <a:p>
          <a:endParaRPr lang="en-IE"/>
        </a:p>
      </dgm:t>
    </dgm:pt>
    <dgm:pt modelId="{A0C5063F-125C-4D6B-A3E0-634093573915}">
      <dgm:prSet phldrT="[Text]"/>
      <dgm:spPr/>
      <dgm:t>
        <a:bodyPr/>
        <a:lstStyle/>
        <a:p>
          <a:r>
            <a:rPr lang="en-IE" dirty="0" smtClean="0"/>
            <a:t>Referrals must have consent form attached signed by the parent or a carer with the power to consent on behalf of the parent </a:t>
          </a:r>
          <a:endParaRPr lang="en-IE" dirty="0"/>
        </a:p>
      </dgm:t>
    </dgm:pt>
    <dgm:pt modelId="{BE98D935-DB4E-455E-84C9-480118608EC5}" type="parTrans" cxnId="{2BC17DB4-C63B-4B56-8AAF-E76DEC049A05}">
      <dgm:prSet/>
      <dgm:spPr/>
      <dgm:t>
        <a:bodyPr/>
        <a:lstStyle/>
        <a:p>
          <a:endParaRPr lang="en-IE"/>
        </a:p>
      </dgm:t>
    </dgm:pt>
    <dgm:pt modelId="{5C7E2C6B-8F48-4187-BB36-C8B8965CB62F}" type="sibTrans" cxnId="{2BC17DB4-C63B-4B56-8AAF-E76DEC049A05}">
      <dgm:prSet/>
      <dgm:spPr/>
      <dgm:t>
        <a:bodyPr/>
        <a:lstStyle/>
        <a:p>
          <a:endParaRPr lang="en-IE"/>
        </a:p>
      </dgm:t>
    </dgm:pt>
    <dgm:pt modelId="{60A6933B-ACBA-4710-811A-E6FB6501374D}">
      <dgm:prSet phldrT="[Text]"/>
      <dgm:spPr/>
      <dgm:t>
        <a:bodyPr/>
        <a:lstStyle/>
        <a:p>
          <a:r>
            <a:rPr lang="en-IE" dirty="0" smtClean="0"/>
            <a:t>Children who have been referred to, or are currently attending, HSE Dublin South West community SLT service are managed in line with the dual service policy.  </a:t>
          </a:r>
          <a:endParaRPr lang="en-IE" dirty="0"/>
        </a:p>
      </dgm:t>
    </dgm:pt>
    <dgm:pt modelId="{C4A4C78F-46C9-46BA-85AE-6AE5BD6E6403}" type="parTrans" cxnId="{D0A42437-328E-4F5C-9A47-9486C6E87E51}">
      <dgm:prSet/>
      <dgm:spPr/>
      <dgm:t>
        <a:bodyPr/>
        <a:lstStyle/>
        <a:p>
          <a:endParaRPr lang="en-IE"/>
        </a:p>
      </dgm:t>
    </dgm:pt>
    <dgm:pt modelId="{9BAB2CEE-B1DC-4F73-A1FB-5C9F393263D7}" type="sibTrans" cxnId="{D0A42437-328E-4F5C-9A47-9486C6E87E51}">
      <dgm:prSet/>
      <dgm:spPr/>
      <dgm:t>
        <a:bodyPr/>
        <a:lstStyle/>
        <a:p>
          <a:endParaRPr lang="en-IE"/>
        </a:p>
      </dgm:t>
    </dgm:pt>
    <dgm:pt modelId="{024129F3-61B4-4C8D-B5F8-FB6612BC59D1}" type="pres">
      <dgm:prSet presAssocID="{5A8D5340-D9C9-4CAE-9421-9CAC5310FA1E}" presName="cycle" presStyleCnt="0">
        <dgm:presLayoutVars>
          <dgm:chMax val="1"/>
          <dgm:dir/>
          <dgm:animLvl val="ctr"/>
          <dgm:resizeHandles val="exact"/>
        </dgm:presLayoutVars>
      </dgm:prSet>
      <dgm:spPr/>
      <dgm:t>
        <a:bodyPr/>
        <a:lstStyle/>
        <a:p>
          <a:endParaRPr lang="en-IE"/>
        </a:p>
      </dgm:t>
    </dgm:pt>
    <dgm:pt modelId="{63D2BB87-E32A-4411-9E53-70A7A5A5F9EE}" type="pres">
      <dgm:prSet presAssocID="{37FF87E7-D331-446F-BB3A-1A3A7F3EC022}" presName="centerShape" presStyleLbl="node0" presStyleIdx="0" presStyleCnt="1"/>
      <dgm:spPr/>
      <dgm:t>
        <a:bodyPr/>
        <a:lstStyle/>
        <a:p>
          <a:endParaRPr lang="en-IE"/>
        </a:p>
      </dgm:t>
    </dgm:pt>
    <dgm:pt modelId="{6B57A5B5-0BCC-4592-B025-6AF0CE3E664D}" type="pres">
      <dgm:prSet presAssocID="{C2769F40-1241-408E-8E12-999AA5DF353C}" presName="parTrans" presStyleLbl="bgSibTrans2D1" presStyleIdx="0" presStyleCnt="4"/>
      <dgm:spPr/>
      <dgm:t>
        <a:bodyPr/>
        <a:lstStyle/>
        <a:p>
          <a:endParaRPr lang="en-IE"/>
        </a:p>
      </dgm:t>
    </dgm:pt>
    <dgm:pt modelId="{72138A07-D3DB-45D9-BC7E-121C8831CA4F}" type="pres">
      <dgm:prSet presAssocID="{1E591873-97DF-467E-8DC9-B5F6BF051965}" presName="node" presStyleLbl="node1" presStyleIdx="0" presStyleCnt="4">
        <dgm:presLayoutVars>
          <dgm:bulletEnabled val="1"/>
        </dgm:presLayoutVars>
      </dgm:prSet>
      <dgm:spPr/>
      <dgm:t>
        <a:bodyPr/>
        <a:lstStyle/>
        <a:p>
          <a:endParaRPr lang="en-IE"/>
        </a:p>
      </dgm:t>
    </dgm:pt>
    <dgm:pt modelId="{795ED538-86BD-40E0-8254-29876011BEF0}" type="pres">
      <dgm:prSet presAssocID="{E24F25F6-A071-49F0-9FF6-C8F40CCCDE1A}" presName="parTrans" presStyleLbl="bgSibTrans2D1" presStyleIdx="1" presStyleCnt="4"/>
      <dgm:spPr/>
      <dgm:t>
        <a:bodyPr/>
        <a:lstStyle/>
        <a:p>
          <a:endParaRPr lang="en-IE"/>
        </a:p>
      </dgm:t>
    </dgm:pt>
    <dgm:pt modelId="{914231C6-F031-4DCC-9FE0-EAFAF6A5E933}" type="pres">
      <dgm:prSet presAssocID="{3F74CA91-4B61-4C58-B2B0-AEAAF2ED8E9D}" presName="node" presStyleLbl="node1" presStyleIdx="1" presStyleCnt="4">
        <dgm:presLayoutVars>
          <dgm:bulletEnabled val="1"/>
        </dgm:presLayoutVars>
      </dgm:prSet>
      <dgm:spPr/>
      <dgm:t>
        <a:bodyPr/>
        <a:lstStyle/>
        <a:p>
          <a:endParaRPr lang="en-IE"/>
        </a:p>
      </dgm:t>
    </dgm:pt>
    <dgm:pt modelId="{70E529C9-9974-4FCD-B750-B33325C91AFA}" type="pres">
      <dgm:prSet presAssocID="{BE98D935-DB4E-455E-84C9-480118608EC5}" presName="parTrans" presStyleLbl="bgSibTrans2D1" presStyleIdx="2" presStyleCnt="4"/>
      <dgm:spPr/>
      <dgm:t>
        <a:bodyPr/>
        <a:lstStyle/>
        <a:p>
          <a:endParaRPr lang="en-IE"/>
        </a:p>
      </dgm:t>
    </dgm:pt>
    <dgm:pt modelId="{C352DD35-3528-4630-A5DD-B015DB63BD4A}" type="pres">
      <dgm:prSet presAssocID="{A0C5063F-125C-4D6B-A3E0-634093573915}" presName="node" presStyleLbl="node1" presStyleIdx="2" presStyleCnt="4">
        <dgm:presLayoutVars>
          <dgm:bulletEnabled val="1"/>
        </dgm:presLayoutVars>
      </dgm:prSet>
      <dgm:spPr/>
      <dgm:t>
        <a:bodyPr/>
        <a:lstStyle/>
        <a:p>
          <a:endParaRPr lang="en-IE"/>
        </a:p>
      </dgm:t>
    </dgm:pt>
    <dgm:pt modelId="{268CD003-EBEB-4319-8320-428C76958107}" type="pres">
      <dgm:prSet presAssocID="{C4A4C78F-46C9-46BA-85AE-6AE5BD6E6403}" presName="parTrans" presStyleLbl="bgSibTrans2D1" presStyleIdx="3" presStyleCnt="4"/>
      <dgm:spPr/>
      <dgm:t>
        <a:bodyPr/>
        <a:lstStyle/>
        <a:p>
          <a:endParaRPr lang="en-IE"/>
        </a:p>
      </dgm:t>
    </dgm:pt>
    <dgm:pt modelId="{7277AAD4-B74F-4A3F-9B53-EAE33B7745D4}" type="pres">
      <dgm:prSet presAssocID="{60A6933B-ACBA-4710-811A-E6FB6501374D}" presName="node" presStyleLbl="node1" presStyleIdx="3" presStyleCnt="4">
        <dgm:presLayoutVars>
          <dgm:bulletEnabled val="1"/>
        </dgm:presLayoutVars>
      </dgm:prSet>
      <dgm:spPr/>
      <dgm:t>
        <a:bodyPr/>
        <a:lstStyle/>
        <a:p>
          <a:endParaRPr lang="en-IE"/>
        </a:p>
      </dgm:t>
    </dgm:pt>
  </dgm:ptLst>
  <dgm:cxnLst>
    <dgm:cxn modelId="{6417915F-FFC5-4762-98C6-0F0312A54581}" type="presOf" srcId="{1E591873-97DF-467E-8DC9-B5F6BF051965}" destId="{72138A07-D3DB-45D9-BC7E-121C8831CA4F}" srcOrd="0" destOrd="0" presId="urn:microsoft.com/office/officeart/2005/8/layout/radial4"/>
    <dgm:cxn modelId="{EA8D0D83-4C7F-49E4-9064-757538E5B64A}" srcId="{37FF87E7-D331-446F-BB3A-1A3A7F3EC022}" destId="{1E591873-97DF-467E-8DC9-B5F6BF051965}" srcOrd="0" destOrd="0" parTransId="{C2769F40-1241-408E-8E12-999AA5DF353C}" sibTransId="{3BC3361E-8ACD-4D78-8EC1-2B64E11BF4E8}"/>
    <dgm:cxn modelId="{1474D451-DA77-4A3E-A66F-9607844CE669}" type="presOf" srcId="{3F74CA91-4B61-4C58-B2B0-AEAAF2ED8E9D}" destId="{914231C6-F031-4DCC-9FE0-EAFAF6A5E933}" srcOrd="0" destOrd="0" presId="urn:microsoft.com/office/officeart/2005/8/layout/radial4"/>
    <dgm:cxn modelId="{EA5C4611-30B3-44AF-8565-7ABC14722D48}" type="presOf" srcId="{5A8D5340-D9C9-4CAE-9421-9CAC5310FA1E}" destId="{024129F3-61B4-4C8D-B5F8-FB6612BC59D1}" srcOrd="0" destOrd="0" presId="urn:microsoft.com/office/officeart/2005/8/layout/radial4"/>
    <dgm:cxn modelId="{D0A42437-328E-4F5C-9A47-9486C6E87E51}" srcId="{37FF87E7-D331-446F-BB3A-1A3A7F3EC022}" destId="{60A6933B-ACBA-4710-811A-E6FB6501374D}" srcOrd="3" destOrd="0" parTransId="{C4A4C78F-46C9-46BA-85AE-6AE5BD6E6403}" sibTransId="{9BAB2CEE-B1DC-4F73-A1FB-5C9F393263D7}"/>
    <dgm:cxn modelId="{3A464C00-3FD0-472B-B4EB-2F9A26544B3F}" type="presOf" srcId="{E24F25F6-A071-49F0-9FF6-C8F40CCCDE1A}" destId="{795ED538-86BD-40E0-8254-29876011BEF0}" srcOrd="0" destOrd="0" presId="urn:microsoft.com/office/officeart/2005/8/layout/radial4"/>
    <dgm:cxn modelId="{4F3BDF22-AE60-4C6D-99C0-E71D165D6225}" srcId="{5A8D5340-D9C9-4CAE-9421-9CAC5310FA1E}" destId="{37FF87E7-D331-446F-BB3A-1A3A7F3EC022}" srcOrd="0" destOrd="0" parTransId="{89B7C4B7-FF71-4EFE-85DF-743F8B0B7FE6}" sibTransId="{54854822-336A-4A2F-B1A3-2D261DD7DA8A}"/>
    <dgm:cxn modelId="{DABDE526-543F-4818-870B-A2BAE1353AAF}" type="presOf" srcId="{BE98D935-DB4E-455E-84C9-480118608EC5}" destId="{70E529C9-9974-4FCD-B750-B33325C91AFA}" srcOrd="0" destOrd="0" presId="urn:microsoft.com/office/officeart/2005/8/layout/radial4"/>
    <dgm:cxn modelId="{25C56518-E921-4A51-B011-8A1BAA462B2E}" type="presOf" srcId="{A0C5063F-125C-4D6B-A3E0-634093573915}" destId="{C352DD35-3528-4630-A5DD-B015DB63BD4A}" srcOrd="0" destOrd="0" presId="urn:microsoft.com/office/officeart/2005/8/layout/radial4"/>
    <dgm:cxn modelId="{2BC17DB4-C63B-4B56-8AAF-E76DEC049A05}" srcId="{37FF87E7-D331-446F-BB3A-1A3A7F3EC022}" destId="{A0C5063F-125C-4D6B-A3E0-634093573915}" srcOrd="2" destOrd="0" parTransId="{BE98D935-DB4E-455E-84C9-480118608EC5}" sibTransId="{5C7E2C6B-8F48-4187-BB36-C8B8965CB62F}"/>
    <dgm:cxn modelId="{72BD55D6-D052-45A5-8CFA-F37A0D3DE1D6}" srcId="{37FF87E7-D331-446F-BB3A-1A3A7F3EC022}" destId="{3F74CA91-4B61-4C58-B2B0-AEAAF2ED8E9D}" srcOrd="1" destOrd="0" parTransId="{E24F25F6-A071-49F0-9FF6-C8F40CCCDE1A}" sibTransId="{E1F4AEE9-1B8E-476F-BC03-3F97A6D91BA0}"/>
    <dgm:cxn modelId="{1898D297-C72D-465F-A2DD-E7FE65C77247}" type="presOf" srcId="{C2769F40-1241-408E-8E12-999AA5DF353C}" destId="{6B57A5B5-0BCC-4592-B025-6AF0CE3E664D}" srcOrd="0" destOrd="0" presId="urn:microsoft.com/office/officeart/2005/8/layout/radial4"/>
    <dgm:cxn modelId="{EFA32170-522C-4A4F-B8FF-543AAF0E34B2}" type="presOf" srcId="{60A6933B-ACBA-4710-811A-E6FB6501374D}" destId="{7277AAD4-B74F-4A3F-9B53-EAE33B7745D4}" srcOrd="0" destOrd="0" presId="urn:microsoft.com/office/officeart/2005/8/layout/radial4"/>
    <dgm:cxn modelId="{E1537A1C-F121-4E03-8DED-43C8022184BE}" type="presOf" srcId="{37FF87E7-D331-446F-BB3A-1A3A7F3EC022}" destId="{63D2BB87-E32A-4411-9E53-70A7A5A5F9EE}" srcOrd="0" destOrd="0" presId="urn:microsoft.com/office/officeart/2005/8/layout/radial4"/>
    <dgm:cxn modelId="{E6229A76-1C3F-495E-9750-CB0306B237A0}" type="presOf" srcId="{C4A4C78F-46C9-46BA-85AE-6AE5BD6E6403}" destId="{268CD003-EBEB-4319-8320-428C76958107}" srcOrd="0" destOrd="0" presId="urn:microsoft.com/office/officeart/2005/8/layout/radial4"/>
    <dgm:cxn modelId="{D40191B8-7770-4E30-B88E-BE51BB87160C}" type="presParOf" srcId="{024129F3-61B4-4C8D-B5F8-FB6612BC59D1}" destId="{63D2BB87-E32A-4411-9E53-70A7A5A5F9EE}" srcOrd="0" destOrd="0" presId="urn:microsoft.com/office/officeart/2005/8/layout/radial4"/>
    <dgm:cxn modelId="{1D278A15-C12B-456C-BD3F-D689D0280C00}" type="presParOf" srcId="{024129F3-61B4-4C8D-B5F8-FB6612BC59D1}" destId="{6B57A5B5-0BCC-4592-B025-6AF0CE3E664D}" srcOrd="1" destOrd="0" presId="urn:microsoft.com/office/officeart/2005/8/layout/radial4"/>
    <dgm:cxn modelId="{47E7A50C-1BCE-417B-8532-260125F64ABC}" type="presParOf" srcId="{024129F3-61B4-4C8D-B5F8-FB6612BC59D1}" destId="{72138A07-D3DB-45D9-BC7E-121C8831CA4F}" srcOrd="2" destOrd="0" presId="urn:microsoft.com/office/officeart/2005/8/layout/radial4"/>
    <dgm:cxn modelId="{B565F922-D002-476F-B5E1-7F5A826B65B6}" type="presParOf" srcId="{024129F3-61B4-4C8D-B5F8-FB6612BC59D1}" destId="{795ED538-86BD-40E0-8254-29876011BEF0}" srcOrd="3" destOrd="0" presId="urn:microsoft.com/office/officeart/2005/8/layout/radial4"/>
    <dgm:cxn modelId="{D0093123-B432-43A5-BF1C-5CEC6549B767}" type="presParOf" srcId="{024129F3-61B4-4C8D-B5F8-FB6612BC59D1}" destId="{914231C6-F031-4DCC-9FE0-EAFAF6A5E933}" srcOrd="4" destOrd="0" presId="urn:microsoft.com/office/officeart/2005/8/layout/radial4"/>
    <dgm:cxn modelId="{5E954F06-FEC4-4F7D-BE74-5FF6B48D5917}" type="presParOf" srcId="{024129F3-61B4-4C8D-B5F8-FB6612BC59D1}" destId="{70E529C9-9974-4FCD-B750-B33325C91AFA}" srcOrd="5" destOrd="0" presId="urn:microsoft.com/office/officeart/2005/8/layout/radial4"/>
    <dgm:cxn modelId="{D793DFD6-ACB9-4F89-80CF-58A5C128044F}" type="presParOf" srcId="{024129F3-61B4-4C8D-B5F8-FB6612BC59D1}" destId="{C352DD35-3528-4630-A5DD-B015DB63BD4A}" srcOrd="6" destOrd="0" presId="urn:microsoft.com/office/officeart/2005/8/layout/radial4"/>
    <dgm:cxn modelId="{4C33C56A-845D-433A-B010-4467AA152F05}" type="presParOf" srcId="{024129F3-61B4-4C8D-B5F8-FB6612BC59D1}" destId="{268CD003-EBEB-4319-8320-428C76958107}" srcOrd="7" destOrd="0" presId="urn:microsoft.com/office/officeart/2005/8/layout/radial4"/>
    <dgm:cxn modelId="{A7189718-B195-4D59-B064-3A686BE69DB0}" type="presParOf" srcId="{024129F3-61B4-4C8D-B5F8-FB6612BC59D1}" destId="{7277AAD4-B74F-4A3F-9B53-EAE33B7745D4}"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7148608-16BE-452C-AD09-D46EF3CBF4F4}" type="doc">
      <dgm:prSet loTypeId="urn:microsoft.com/office/officeart/2005/8/layout/radial1" loCatId="relationship" qsTypeId="urn:microsoft.com/office/officeart/2005/8/quickstyle/3d1" qsCatId="3D" csTypeId="urn:microsoft.com/office/officeart/2005/8/colors/colorful4" csCatId="colorful" phldr="1"/>
      <dgm:spPr/>
      <dgm:t>
        <a:bodyPr/>
        <a:lstStyle/>
        <a:p>
          <a:endParaRPr lang="en-IE"/>
        </a:p>
      </dgm:t>
    </dgm:pt>
    <dgm:pt modelId="{E3B1F639-31BC-4E20-AEEA-86B885B03D96}">
      <dgm:prSet phldrT="[Text]"/>
      <dgm:spPr/>
      <dgm:t>
        <a:bodyPr/>
        <a:lstStyle/>
        <a:p>
          <a:r>
            <a:rPr lang="en-IE" dirty="0" smtClean="0"/>
            <a:t>SLT</a:t>
          </a:r>
          <a:endParaRPr lang="en-IE" dirty="0"/>
        </a:p>
      </dgm:t>
    </dgm:pt>
    <dgm:pt modelId="{99538502-4BD9-467F-B56C-0F4658AFBD3B}" type="parTrans" cxnId="{071BDD95-CC29-4F3A-B405-0C61D7232723}">
      <dgm:prSet/>
      <dgm:spPr/>
      <dgm:t>
        <a:bodyPr/>
        <a:lstStyle/>
        <a:p>
          <a:endParaRPr lang="en-IE"/>
        </a:p>
      </dgm:t>
    </dgm:pt>
    <dgm:pt modelId="{7E364761-8EE3-4A21-9B69-7E4458F8F67E}" type="sibTrans" cxnId="{071BDD95-CC29-4F3A-B405-0C61D7232723}">
      <dgm:prSet/>
      <dgm:spPr/>
      <dgm:t>
        <a:bodyPr/>
        <a:lstStyle/>
        <a:p>
          <a:endParaRPr lang="en-IE"/>
        </a:p>
      </dgm:t>
    </dgm:pt>
    <dgm:pt modelId="{F6BA146D-683B-4A1F-872A-89035738000D}">
      <dgm:prSet custT="1"/>
      <dgm:spPr/>
      <dgm:t>
        <a:bodyPr/>
        <a:lstStyle/>
        <a:p>
          <a:r>
            <a:rPr lang="en-IE" sz="1600" dirty="0" smtClean="0">
              <a:latin typeface="Arial" charset="0"/>
              <a:cs typeface="Arial" charset="0"/>
            </a:rPr>
            <a:t>Better understanding of speech </a:t>
          </a:r>
          <a:r>
            <a:rPr lang="en-IE" sz="1600" smtClean="0">
              <a:latin typeface="Arial" charset="0"/>
              <a:cs typeface="Arial" charset="0"/>
            </a:rPr>
            <a:t>and language</a:t>
          </a:r>
          <a:endParaRPr lang="en-IE" sz="1600" dirty="0"/>
        </a:p>
      </dgm:t>
    </dgm:pt>
    <dgm:pt modelId="{5365E0C9-5A23-4084-97F2-7E9F54DADEBB}" type="parTrans" cxnId="{9DCF3A40-ECDE-47B2-BE1C-8F44E1106BF8}">
      <dgm:prSet/>
      <dgm:spPr/>
      <dgm:t>
        <a:bodyPr/>
        <a:lstStyle/>
        <a:p>
          <a:endParaRPr lang="en-IE"/>
        </a:p>
      </dgm:t>
    </dgm:pt>
    <dgm:pt modelId="{D22C9582-DCEF-49FF-AA5F-8182DFC1FE89}" type="sibTrans" cxnId="{9DCF3A40-ECDE-47B2-BE1C-8F44E1106BF8}">
      <dgm:prSet/>
      <dgm:spPr/>
      <dgm:t>
        <a:bodyPr/>
        <a:lstStyle/>
        <a:p>
          <a:endParaRPr lang="en-IE"/>
        </a:p>
      </dgm:t>
    </dgm:pt>
    <dgm:pt modelId="{D98EA263-7DEC-4F4C-BD50-3341EFF727EB}">
      <dgm:prSet custT="1"/>
      <dgm:spPr/>
      <dgm:t>
        <a:bodyPr/>
        <a:lstStyle/>
        <a:p>
          <a:r>
            <a:rPr lang="en-IE" sz="1600" dirty="0" smtClean="0">
              <a:latin typeface="Arial" charset="0"/>
              <a:cs typeface="Arial" charset="0"/>
            </a:rPr>
            <a:t>Bringing the service </a:t>
          </a:r>
          <a:r>
            <a:rPr lang="en-IE" sz="1600" u="sng" dirty="0" smtClean="0">
              <a:latin typeface="Arial" charset="0"/>
              <a:cs typeface="Arial" charset="0"/>
            </a:rPr>
            <a:t>to</a:t>
          </a:r>
          <a:r>
            <a:rPr lang="en-IE" sz="1600" dirty="0" smtClean="0">
              <a:latin typeface="Arial" charset="0"/>
              <a:cs typeface="Arial" charset="0"/>
            </a:rPr>
            <a:t> the child </a:t>
          </a:r>
          <a:endParaRPr lang="en-IE" sz="1600" dirty="0"/>
        </a:p>
      </dgm:t>
    </dgm:pt>
    <dgm:pt modelId="{40351FD4-B30F-4DD9-98A0-C0C7F6CE34A4}" type="parTrans" cxnId="{0E638A98-E363-4B6C-8106-F271D071A28B}">
      <dgm:prSet/>
      <dgm:spPr/>
      <dgm:t>
        <a:bodyPr/>
        <a:lstStyle/>
        <a:p>
          <a:endParaRPr lang="en-IE"/>
        </a:p>
      </dgm:t>
    </dgm:pt>
    <dgm:pt modelId="{1A2DEBB8-ED0A-4696-AC28-D3CBBABE3FB3}" type="sibTrans" cxnId="{0E638A98-E363-4B6C-8106-F271D071A28B}">
      <dgm:prSet/>
      <dgm:spPr/>
      <dgm:t>
        <a:bodyPr/>
        <a:lstStyle/>
        <a:p>
          <a:endParaRPr lang="en-IE"/>
        </a:p>
      </dgm:t>
    </dgm:pt>
    <dgm:pt modelId="{E86BA9D7-D5FA-42B2-974F-5A79F3362643}">
      <dgm:prSet custT="1"/>
      <dgm:spPr/>
      <dgm:t>
        <a:bodyPr/>
        <a:lstStyle/>
        <a:p>
          <a:r>
            <a:rPr lang="en-IE" sz="1600" dirty="0" smtClean="0">
              <a:latin typeface="Arial" charset="0"/>
              <a:cs typeface="Arial" charset="0"/>
            </a:rPr>
            <a:t>Children more ready for school - developmentally </a:t>
          </a:r>
          <a:r>
            <a:rPr lang="en-IE" sz="1600" smtClean="0">
              <a:latin typeface="Arial" charset="0"/>
              <a:cs typeface="Arial" charset="0"/>
            </a:rPr>
            <a:t>and socially</a:t>
          </a:r>
          <a:endParaRPr lang="en-IE" sz="1600" dirty="0"/>
        </a:p>
      </dgm:t>
    </dgm:pt>
    <dgm:pt modelId="{E98FCCAE-F205-49AD-BEE7-22128A4F14D1}" type="parTrans" cxnId="{4D4214FB-B8C1-4117-B9FC-A3F1ABA78AB9}">
      <dgm:prSet/>
      <dgm:spPr/>
      <dgm:t>
        <a:bodyPr/>
        <a:lstStyle/>
        <a:p>
          <a:endParaRPr lang="en-IE"/>
        </a:p>
      </dgm:t>
    </dgm:pt>
    <dgm:pt modelId="{12693DFE-7FA9-4639-B5AF-339A79BD20CC}" type="sibTrans" cxnId="{4D4214FB-B8C1-4117-B9FC-A3F1ABA78AB9}">
      <dgm:prSet/>
      <dgm:spPr/>
      <dgm:t>
        <a:bodyPr/>
        <a:lstStyle/>
        <a:p>
          <a:endParaRPr lang="en-IE"/>
        </a:p>
      </dgm:t>
    </dgm:pt>
    <dgm:pt modelId="{DAF5794B-1D92-4BF2-B3E8-73C1E0DA1ADE}">
      <dgm:prSet custT="1"/>
      <dgm:spPr/>
      <dgm:t>
        <a:bodyPr/>
        <a:lstStyle/>
        <a:p>
          <a:r>
            <a:rPr lang="en-IE" sz="1600" dirty="0" smtClean="0">
              <a:latin typeface="Arial" charset="0"/>
              <a:cs typeface="Arial" charset="0"/>
            </a:rPr>
            <a:t>More confidence in responding to their child’s difficulties</a:t>
          </a:r>
          <a:endParaRPr lang="en-IE" sz="1600" dirty="0"/>
        </a:p>
      </dgm:t>
    </dgm:pt>
    <dgm:pt modelId="{6CC658DD-2314-49EE-A5A6-1AF173FD3CD0}" type="parTrans" cxnId="{87858CB1-E08C-4226-8986-A6AEED5B043D}">
      <dgm:prSet/>
      <dgm:spPr/>
      <dgm:t>
        <a:bodyPr/>
        <a:lstStyle/>
        <a:p>
          <a:endParaRPr lang="en-IE"/>
        </a:p>
      </dgm:t>
    </dgm:pt>
    <dgm:pt modelId="{3E460036-95D2-445F-A1E2-2FE295715058}" type="sibTrans" cxnId="{87858CB1-E08C-4226-8986-A6AEED5B043D}">
      <dgm:prSet/>
      <dgm:spPr/>
      <dgm:t>
        <a:bodyPr/>
        <a:lstStyle/>
        <a:p>
          <a:endParaRPr lang="en-IE"/>
        </a:p>
      </dgm:t>
    </dgm:pt>
    <dgm:pt modelId="{8274C6B1-A351-46AB-B037-311113349C63}">
      <dgm:prSet custT="1"/>
      <dgm:spPr/>
      <dgm:t>
        <a:bodyPr/>
        <a:lstStyle/>
        <a:p>
          <a:r>
            <a:rPr lang="en-IE" sz="1600" dirty="0" smtClean="0">
              <a:latin typeface="Arial" charset="0"/>
              <a:cs typeface="Arial" charset="0"/>
            </a:rPr>
            <a:t>“Ripple effect” – parents can apply learning to other children in their family</a:t>
          </a:r>
          <a:endParaRPr lang="en-IE" sz="1600" dirty="0"/>
        </a:p>
      </dgm:t>
    </dgm:pt>
    <dgm:pt modelId="{FDB74E63-6E8E-415F-8EB1-7A4D1D635498}" type="parTrans" cxnId="{BCB250DD-817F-4072-9771-3607F51CC3DB}">
      <dgm:prSet/>
      <dgm:spPr/>
      <dgm:t>
        <a:bodyPr/>
        <a:lstStyle/>
        <a:p>
          <a:endParaRPr lang="en-IE"/>
        </a:p>
      </dgm:t>
    </dgm:pt>
    <dgm:pt modelId="{308C7A03-29EE-4FA9-87B4-B238D03B4B49}" type="sibTrans" cxnId="{BCB250DD-817F-4072-9771-3607F51CC3DB}">
      <dgm:prSet/>
      <dgm:spPr/>
      <dgm:t>
        <a:bodyPr/>
        <a:lstStyle/>
        <a:p>
          <a:endParaRPr lang="en-IE"/>
        </a:p>
      </dgm:t>
    </dgm:pt>
    <dgm:pt modelId="{7BFC9495-EE1C-4AF0-8685-6A3743D02ED4}">
      <dgm:prSet custT="1"/>
      <dgm:spPr/>
      <dgm:t>
        <a:bodyPr/>
        <a:lstStyle/>
        <a:p>
          <a:r>
            <a:rPr lang="en-IE" sz="1600" dirty="0" smtClean="0">
              <a:latin typeface="Arial" charset="0"/>
              <a:cs typeface="Arial" charset="0"/>
            </a:rPr>
            <a:t>Supported children’s development</a:t>
          </a:r>
          <a:endParaRPr lang="en-IE" sz="1600" dirty="0"/>
        </a:p>
      </dgm:t>
    </dgm:pt>
    <dgm:pt modelId="{C2B77D52-4C47-4E46-A925-1F50AA744AF1}" type="sibTrans" cxnId="{5F6EE22C-BB35-4D4A-BBA5-08CF27A6D235}">
      <dgm:prSet/>
      <dgm:spPr/>
      <dgm:t>
        <a:bodyPr/>
        <a:lstStyle/>
        <a:p>
          <a:endParaRPr lang="en-IE"/>
        </a:p>
      </dgm:t>
    </dgm:pt>
    <dgm:pt modelId="{96790541-4950-4D05-A0BA-E0D9E24DF213}" type="parTrans" cxnId="{5F6EE22C-BB35-4D4A-BBA5-08CF27A6D235}">
      <dgm:prSet/>
      <dgm:spPr/>
      <dgm:t>
        <a:bodyPr/>
        <a:lstStyle/>
        <a:p>
          <a:endParaRPr lang="en-IE"/>
        </a:p>
      </dgm:t>
    </dgm:pt>
    <dgm:pt modelId="{92DE7096-7E02-42FD-B475-35F819E91CF3}" type="pres">
      <dgm:prSet presAssocID="{B7148608-16BE-452C-AD09-D46EF3CBF4F4}" presName="cycle" presStyleCnt="0">
        <dgm:presLayoutVars>
          <dgm:chMax val="1"/>
          <dgm:dir/>
          <dgm:animLvl val="ctr"/>
          <dgm:resizeHandles val="exact"/>
        </dgm:presLayoutVars>
      </dgm:prSet>
      <dgm:spPr/>
      <dgm:t>
        <a:bodyPr/>
        <a:lstStyle/>
        <a:p>
          <a:endParaRPr lang="en-IE"/>
        </a:p>
      </dgm:t>
    </dgm:pt>
    <dgm:pt modelId="{C4F2292F-7182-4B19-BDE2-C06F949FC82E}" type="pres">
      <dgm:prSet presAssocID="{E3B1F639-31BC-4E20-AEEA-86B885B03D96}" presName="centerShape" presStyleLbl="node0" presStyleIdx="0" presStyleCnt="1"/>
      <dgm:spPr/>
      <dgm:t>
        <a:bodyPr/>
        <a:lstStyle/>
        <a:p>
          <a:endParaRPr lang="en-IE"/>
        </a:p>
      </dgm:t>
    </dgm:pt>
    <dgm:pt modelId="{8E4BC1D2-BDA1-4B99-BED7-3E12E9C33226}" type="pres">
      <dgm:prSet presAssocID="{5365E0C9-5A23-4084-97F2-7E9F54DADEBB}" presName="Name9" presStyleLbl="parChTrans1D2" presStyleIdx="0" presStyleCnt="6"/>
      <dgm:spPr/>
      <dgm:t>
        <a:bodyPr/>
        <a:lstStyle/>
        <a:p>
          <a:endParaRPr lang="en-IE"/>
        </a:p>
      </dgm:t>
    </dgm:pt>
    <dgm:pt modelId="{0D5387C3-0B15-4305-BCDE-E02E4C47D81F}" type="pres">
      <dgm:prSet presAssocID="{5365E0C9-5A23-4084-97F2-7E9F54DADEBB}" presName="connTx" presStyleLbl="parChTrans1D2" presStyleIdx="0" presStyleCnt="6"/>
      <dgm:spPr/>
      <dgm:t>
        <a:bodyPr/>
        <a:lstStyle/>
        <a:p>
          <a:endParaRPr lang="en-IE"/>
        </a:p>
      </dgm:t>
    </dgm:pt>
    <dgm:pt modelId="{A95CC0DD-AF19-4A9C-81D4-9623F14C6707}" type="pres">
      <dgm:prSet presAssocID="{F6BA146D-683B-4A1F-872A-89035738000D}" presName="node" presStyleLbl="node1" presStyleIdx="0" presStyleCnt="6" custScaleX="162895" custScaleY="95754">
        <dgm:presLayoutVars>
          <dgm:bulletEnabled val="1"/>
        </dgm:presLayoutVars>
      </dgm:prSet>
      <dgm:spPr/>
      <dgm:t>
        <a:bodyPr/>
        <a:lstStyle/>
        <a:p>
          <a:endParaRPr lang="en-IE"/>
        </a:p>
      </dgm:t>
    </dgm:pt>
    <dgm:pt modelId="{3D9F74E3-8CF7-4126-A6E0-03832C66E37B}" type="pres">
      <dgm:prSet presAssocID="{6CC658DD-2314-49EE-A5A6-1AF173FD3CD0}" presName="Name9" presStyleLbl="parChTrans1D2" presStyleIdx="1" presStyleCnt="6"/>
      <dgm:spPr/>
      <dgm:t>
        <a:bodyPr/>
        <a:lstStyle/>
        <a:p>
          <a:endParaRPr lang="en-IE"/>
        </a:p>
      </dgm:t>
    </dgm:pt>
    <dgm:pt modelId="{481E6246-A963-4215-BCB3-04864DEEED04}" type="pres">
      <dgm:prSet presAssocID="{6CC658DD-2314-49EE-A5A6-1AF173FD3CD0}" presName="connTx" presStyleLbl="parChTrans1D2" presStyleIdx="1" presStyleCnt="6"/>
      <dgm:spPr/>
      <dgm:t>
        <a:bodyPr/>
        <a:lstStyle/>
        <a:p>
          <a:endParaRPr lang="en-IE"/>
        </a:p>
      </dgm:t>
    </dgm:pt>
    <dgm:pt modelId="{E30B3A13-7E1D-4342-AAF7-B995EC187CCB}" type="pres">
      <dgm:prSet presAssocID="{DAF5794B-1D92-4BF2-B3E8-73C1E0DA1ADE}" presName="node" presStyleLbl="node1" presStyleIdx="1" presStyleCnt="6" custScaleX="193407" custScaleY="91204" custRadScaleRad="172172" custRadScaleInc="35571">
        <dgm:presLayoutVars>
          <dgm:bulletEnabled val="1"/>
        </dgm:presLayoutVars>
      </dgm:prSet>
      <dgm:spPr/>
      <dgm:t>
        <a:bodyPr/>
        <a:lstStyle/>
        <a:p>
          <a:endParaRPr lang="en-IE"/>
        </a:p>
      </dgm:t>
    </dgm:pt>
    <dgm:pt modelId="{4FF77955-B8F4-4D89-9157-B2B62CC2F915}" type="pres">
      <dgm:prSet presAssocID="{E98FCCAE-F205-49AD-BEE7-22128A4F14D1}" presName="Name9" presStyleLbl="parChTrans1D2" presStyleIdx="2" presStyleCnt="6"/>
      <dgm:spPr/>
      <dgm:t>
        <a:bodyPr/>
        <a:lstStyle/>
        <a:p>
          <a:endParaRPr lang="en-IE"/>
        </a:p>
      </dgm:t>
    </dgm:pt>
    <dgm:pt modelId="{9599475E-C9F4-4F6F-B01D-D41A8F2E1CD2}" type="pres">
      <dgm:prSet presAssocID="{E98FCCAE-F205-49AD-BEE7-22128A4F14D1}" presName="connTx" presStyleLbl="parChTrans1D2" presStyleIdx="2" presStyleCnt="6"/>
      <dgm:spPr/>
      <dgm:t>
        <a:bodyPr/>
        <a:lstStyle/>
        <a:p>
          <a:endParaRPr lang="en-IE"/>
        </a:p>
      </dgm:t>
    </dgm:pt>
    <dgm:pt modelId="{73B19718-5943-4A25-A899-E817E2942599}" type="pres">
      <dgm:prSet presAssocID="{E86BA9D7-D5FA-42B2-974F-5A79F3362643}" presName="node" presStyleLbl="node1" presStyleIdx="2" presStyleCnt="6" custScaleX="190828" custScaleY="96613" custRadScaleRad="184752" custRadScaleInc="-12321">
        <dgm:presLayoutVars>
          <dgm:bulletEnabled val="1"/>
        </dgm:presLayoutVars>
      </dgm:prSet>
      <dgm:spPr/>
      <dgm:t>
        <a:bodyPr/>
        <a:lstStyle/>
        <a:p>
          <a:endParaRPr lang="en-IE"/>
        </a:p>
      </dgm:t>
    </dgm:pt>
    <dgm:pt modelId="{69DF3103-65F7-481B-A641-D6906F978E62}" type="pres">
      <dgm:prSet presAssocID="{96790541-4950-4D05-A0BA-E0D9E24DF213}" presName="Name9" presStyleLbl="parChTrans1D2" presStyleIdx="3" presStyleCnt="6"/>
      <dgm:spPr/>
      <dgm:t>
        <a:bodyPr/>
        <a:lstStyle/>
        <a:p>
          <a:endParaRPr lang="en-IE"/>
        </a:p>
      </dgm:t>
    </dgm:pt>
    <dgm:pt modelId="{55F26FEA-2EAF-4277-A483-511A4D06A40B}" type="pres">
      <dgm:prSet presAssocID="{96790541-4950-4D05-A0BA-E0D9E24DF213}" presName="connTx" presStyleLbl="parChTrans1D2" presStyleIdx="3" presStyleCnt="6"/>
      <dgm:spPr/>
      <dgm:t>
        <a:bodyPr/>
        <a:lstStyle/>
        <a:p>
          <a:endParaRPr lang="en-IE"/>
        </a:p>
      </dgm:t>
    </dgm:pt>
    <dgm:pt modelId="{32275DBD-4D74-4811-AD2A-8DDB6B51EA8E}" type="pres">
      <dgm:prSet presAssocID="{7BFC9495-EE1C-4AF0-8685-6A3743D02ED4}" presName="node" presStyleLbl="node1" presStyleIdx="3" presStyleCnt="6" custScaleX="197028" custScaleY="99386">
        <dgm:presLayoutVars>
          <dgm:bulletEnabled val="1"/>
        </dgm:presLayoutVars>
      </dgm:prSet>
      <dgm:spPr/>
      <dgm:t>
        <a:bodyPr/>
        <a:lstStyle/>
        <a:p>
          <a:endParaRPr lang="en-IE"/>
        </a:p>
      </dgm:t>
    </dgm:pt>
    <dgm:pt modelId="{5F3812F4-F2D0-44F6-992F-30F24BEA67F1}" type="pres">
      <dgm:prSet presAssocID="{40351FD4-B30F-4DD9-98A0-C0C7F6CE34A4}" presName="Name9" presStyleLbl="parChTrans1D2" presStyleIdx="4" presStyleCnt="6"/>
      <dgm:spPr/>
      <dgm:t>
        <a:bodyPr/>
        <a:lstStyle/>
        <a:p>
          <a:endParaRPr lang="en-IE"/>
        </a:p>
      </dgm:t>
    </dgm:pt>
    <dgm:pt modelId="{15783047-A90F-4D7C-990F-EF82CBE1EC45}" type="pres">
      <dgm:prSet presAssocID="{40351FD4-B30F-4DD9-98A0-C0C7F6CE34A4}" presName="connTx" presStyleLbl="parChTrans1D2" presStyleIdx="4" presStyleCnt="6"/>
      <dgm:spPr/>
      <dgm:t>
        <a:bodyPr/>
        <a:lstStyle/>
        <a:p>
          <a:endParaRPr lang="en-IE"/>
        </a:p>
      </dgm:t>
    </dgm:pt>
    <dgm:pt modelId="{CF2F7A37-CCFB-4EF6-95B4-B0831EFEA525}" type="pres">
      <dgm:prSet presAssocID="{D98EA263-7DEC-4F4C-BD50-3341EFF727EB}" presName="node" presStyleLbl="node1" presStyleIdx="4" presStyleCnt="6" custScaleX="175305" custScaleY="90048" custRadScaleRad="178475" custRadScaleInc="20267">
        <dgm:presLayoutVars>
          <dgm:bulletEnabled val="1"/>
        </dgm:presLayoutVars>
      </dgm:prSet>
      <dgm:spPr/>
      <dgm:t>
        <a:bodyPr/>
        <a:lstStyle/>
        <a:p>
          <a:endParaRPr lang="en-IE"/>
        </a:p>
      </dgm:t>
    </dgm:pt>
    <dgm:pt modelId="{92B872DB-C898-4405-91F2-2BE06DD50D83}" type="pres">
      <dgm:prSet presAssocID="{FDB74E63-6E8E-415F-8EB1-7A4D1D635498}" presName="Name9" presStyleLbl="parChTrans1D2" presStyleIdx="5" presStyleCnt="6"/>
      <dgm:spPr/>
      <dgm:t>
        <a:bodyPr/>
        <a:lstStyle/>
        <a:p>
          <a:endParaRPr lang="en-IE"/>
        </a:p>
      </dgm:t>
    </dgm:pt>
    <dgm:pt modelId="{795D59F9-386C-4D8E-9454-813D3169DE2F}" type="pres">
      <dgm:prSet presAssocID="{FDB74E63-6E8E-415F-8EB1-7A4D1D635498}" presName="connTx" presStyleLbl="parChTrans1D2" presStyleIdx="5" presStyleCnt="6"/>
      <dgm:spPr/>
      <dgm:t>
        <a:bodyPr/>
        <a:lstStyle/>
        <a:p>
          <a:endParaRPr lang="en-IE"/>
        </a:p>
      </dgm:t>
    </dgm:pt>
    <dgm:pt modelId="{655C29AB-4F69-4F51-81AE-0C470068B351}" type="pres">
      <dgm:prSet presAssocID="{8274C6B1-A351-46AB-B037-311113349C63}" presName="node" presStyleLbl="node1" presStyleIdx="5" presStyleCnt="6" custScaleX="195789" custScaleY="120244" custRadScaleRad="175212" custRadScaleInc="-38754">
        <dgm:presLayoutVars>
          <dgm:bulletEnabled val="1"/>
        </dgm:presLayoutVars>
      </dgm:prSet>
      <dgm:spPr/>
      <dgm:t>
        <a:bodyPr/>
        <a:lstStyle/>
        <a:p>
          <a:endParaRPr lang="en-IE"/>
        </a:p>
      </dgm:t>
    </dgm:pt>
  </dgm:ptLst>
  <dgm:cxnLst>
    <dgm:cxn modelId="{BCB250DD-817F-4072-9771-3607F51CC3DB}" srcId="{E3B1F639-31BC-4E20-AEEA-86B885B03D96}" destId="{8274C6B1-A351-46AB-B037-311113349C63}" srcOrd="5" destOrd="0" parTransId="{FDB74E63-6E8E-415F-8EB1-7A4D1D635498}" sibTransId="{308C7A03-29EE-4FA9-87B4-B238D03B4B49}"/>
    <dgm:cxn modelId="{5F6EE22C-BB35-4D4A-BBA5-08CF27A6D235}" srcId="{E3B1F639-31BC-4E20-AEEA-86B885B03D96}" destId="{7BFC9495-EE1C-4AF0-8685-6A3743D02ED4}" srcOrd="3" destOrd="0" parTransId="{96790541-4950-4D05-A0BA-E0D9E24DF213}" sibTransId="{C2B77D52-4C47-4E46-A925-1F50AA744AF1}"/>
    <dgm:cxn modelId="{82A944F6-5ABD-48A1-9E2A-69E982F9A67B}" type="presOf" srcId="{40351FD4-B30F-4DD9-98A0-C0C7F6CE34A4}" destId="{5F3812F4-F2D0-44F6-992F-30F24BEA67F1}" srcOrd="0" destOrd="0" presId="urn:microsoft.com/office/officeart/2005/8/layout/radial1"/>
    <dgm:cxn modelId="{4DAB5DD0-CBD8-48FC-8740-D5767B16BB71}" type="presOf" srcId="{7BFC9495-EE1C-4AF0-8685-6A3743D02ED4}" destId="{32275DBD-4D74-4811-AD2A-8DDB6B51EA8E}" srcOrd="0" destOrd="0" presId="urn:microsoft.com/office/officeart/2005/8/layout/radial1"/>
    <dgm:cxn modelId="{331976A2-E56F-4BF9-A60C-BF1908180E1D}" type="presOf" srcId="{E98FCCAE-F205-49AD-BEE7-22128A4F14D1}" destId="{9599475E-C9F4-4F6F-B01D-D41A8F2E1CD2}" srcOrd="1" destOrd="0" presId="urn:microsoft.com/office/officeart/2005/8/layout/radial1"/>
    <dgm:cxn modelId="{37C55B11-B68B-49B5-86BE-D32919DD50B0}" type="presOf" srcId="{FDB74E63-6E8E-415F-8EB1-7A4D1D635498}" destId="{92B872DB-C898-4405-91F2-2BE06DD50D83}" srcOrd="0" destOrd="0" presId="urn:microsoft.com/office/officeart/2005/8/layout/radial1"/>
    <dgm:cxn modelId="{663ADA81-973D-4233-83E4-D97AC38829A9}" type="presOf" srcId="{FDB74E63-6E8E-415F-8EB1-7A4D1D635498}" destId="{795D59F9-386C-4D8E-9454-813D3169DE2F}" srcOrd="1" destOrd="0" presId="urn:microsoft.com/office/officeart/2005/8/layout/radial1"/>
    <dgm:cxn modelId="{61520EBB-4410-4E1C-9EF0-8C10E01224D9}" type="presOf" srcId="{D98EA263-7DEC-4F4C-BD50-3341EFF727EB}" destId="{CF2F7A37-CCFB-4EF6-95B4-B0831EFEA525}" srcOrd="0" destOrd="0" presId="urn:microsoft.com/office/officeart/2005/8/layout/radial1"/>
    <dgm:cxn modelId="{F6C1E54C-00B3-4B94-8E4E-54D2153DB63C}" type="presOf" srcId="{96790541-4950-4D05-A0BA-E0D9E24DF213}" destId="{55F26FEA-2EAF-4277-A483-511A4D06A40B}" srcOrd="1" destOrd="0" presId="urn:microsoft.com/office/officeart/2005/8/layout/radial1"/>
    <dgm:cxn modelId="{00D0870A-D583-4B52-A11C-B472C0FA49F2}" type="presOf" srcId="{F6BA146D-683B-4A1F-872A-89035738000D}" destId="{A95CC0DD-AF19-4A9C-81D4-9623F14C6707}" srcOrd="0" destOrd="0" presId="urn:microsoft.com/office/officeart/2005/8/layout/radial1"/>
    <dgm:cxn modelId="{4A7E2733-A20F-486F-94B7-65FCC71340C9}" type="presOf" srcId="{6CC658DD-2314-49EE-A5A6-1AF173FD3CD0}" destId="{3D9F74E3-8CF7-4126-A6E0-03832C66E37B}" srcOrd="0" destOrd="0" presId="urn:microsoft.com/office/officeart/2005/8/layout/radial1"/>
    <dgm:cxn modelId="{EC54B3CD-7BF7-4621-AA96-840B55D7A9A9}" type="presOf" srcId="{E98FCCAE-F205-49AD-BEE7-22128A4F14D1}" destId="{4FF77955-B8F4-4D89-9157-B2B62CC2F915}" srcOrd="0" destOrd="0" presId="urn:microsoft.com/office/officeart/2005/8/layout/radial1"/>
    <dgm:cxn modelId="{72CDE60A-81DF-4574-B71E-DB12A3950986}" type="presOf" srcId="{5365E0C9-5A23-4084-97F2-7E9F54DADEBB}" destId="{8E4BC1D2-BDA1-4B99-BED7-3E12E9C33226}" srcOrd="0" destOrd="0" presId="urn:microsoft.com/office/officeart/2005/8/layout/radial1"/>
    <dgm:cxn modelId="{071BDD95-CC29-4F3A-B405-0C61D7232723}" srcId="{B7148608-16BE-452C-AD09-D46EF3CBF4F4}" destId="{E3B1F639-31BC-4E20-AEEA-86B885B03D96}" srcOrd="0" destOrd="0" parTransId="{99538502-4BD9-467F-B56C-0F4658AFBD3B}" sibTransId="{7E364761-8EE3-4A21-9B69-7E4458F8F67E}"/>
    <dgm:cxn modelId="{7EFC62AC-E1DC-4B7C-B8DF-CFD2264C7AFB}" type="presOf" srcId="{DAF5794B-1D92-4BF2-B3E8-73C1E0DA1ADE}" destId="{E30B3A13-7E1D-4342-AAF7-B995EC187CCB}" srcOrd="0" destOrd="0" presId="urn:microsoft.com/office/officeart/2005/8/layout/radial1"/>
    <dgm:cxn modelId="{457E62DE-F3F1-49DD-8842-70D14E9E8E1D}" type="presOf" srcId="{E3B1F639-31BC-4E20-AEEA-86B885B03D96}" destId="{C4F2292F-7182-4B19-BDE2-C06F949FC82E}" srcOrd="0" destOrd="0" presId="urn:microsoft.com/office/officeart/2005/8/layout/radial1"/>
    <dgm:cxn modelId="{B8F0CFB1-F712-4A91-9CD2-545429943AE6}" type="presOf" srcId="{6CC658DD-2314-49EE-A5A6-1AF173FD3CD0}" destId="{481E6246-A963-4215-BCB3-04864DEEED04}" srcOrd="1" destOrd="0" presId="urn:microsoft.com/office/officeart/2005/8/layout/radial1"/>
    <dgm:cxn modelId="{D316144C-3363-43EE-8E84-9535D2412726}" type="presOf" srcId="{96790541-4950-4D05-A0BA-E0D9E24DF213}" destId="{69DF3103-65F7-481B-A641-D6906F978E62}" srcOrd="0" destOrd="0" presId="urn:microsoft.com/office/officeart/2005/8/layout/radial1"/>
    <dgm:cxn modelId="{4D4214FB-B8C1-4117-B9FC-A3F1ABA78AB9}" srcId="{E3B1F639-31BC-4E20-AEEA-86B885B03D96}" destId="{E86BA9D7-D5FA-42B2-974F-5A79F3362643}" srcOrd="2" destOrd="0" parTransId="{E98FCCAE-F205-49AD-BEE7-22128A4F14D1}" sibTransId="{12693DFE-7FA9-4639-B5AF-339A79BD20CC}"/>
    <dgm:cxn modelId="{0E638A98-E363-4B6C-8106-F271D071A28B}" srcId="{E3B1F639-31BC-4E20-AEEA-86B885B03D96}" destId="{D98EA263-7DEC-4F4C-BD50-3341EFF727EB}" srcOrd="4" destOrd="0" parTransId="{40351FD4-B30F-4DD9-98A0-C0C7F6CE34A4}" sibTransId="{1A2DEBB8-ED0A-4696-AC28-D3CBBABE3FB3}"/>
    <dgm:cxn modelId="{EA92ABC9-FE82-4903-9A50-C657A563CDF9}" type="presOf" srcId="{8274C6B1-A351-46AB-B037-311113349C63}" destId="{655C29AB-4F69-4F51-81AE-0C470068B351}" srcOrd="0" destOrd="0" presId="urn:microsoft.com/office/officeart/2005/8/layout/radial1"/>
    <dgm:cxn modelId="{D1D04F57-E851-49B5-9E25-2DD3052D63B8}" type="presOf" srcId="{5365E0C9-5A23-4084-97F2-7E9F54DADEBB}" destId="{0D5387C3-0B15-4305-BCDE-E02E4C47D81F}" srcOrd="1" destOrd="0" presId="urn:microsoft.com/office/officeart/2005/8/layout/radial1"/>
    <dgm:cxn modelId="{9DCF3A40-ECDE-47B2-BE1C-8F44E1106BF8}" srcId="{E3B1F639-31BC-4E20-AEEA-86B885B03D96}" destId="{F6BA146D-683B-4A1F-872A-89035738000D}" srcOrd="0" destOrd="0" parTransId="{5365E0C9-5A23-4084-97F2-7E9F54DADEBB}" sibTransId="{D22C9582-DCEF-49FF-AA5F-8182DFC1FE89}"/>
    <dgm:cxn modelId="{87858CB1-E08C-4226-8986-A6AEED5B043D}" srcId="{E3B1F639-31BC-4E20-AEEA-86B885B03D96}" destId="{DAF5794B-1D92-4BF2-B3E8-73C1E0DA1ADE}" srcOrd="1" destOrd="0" parTransId="{6CC658DD-2314-49EE-A5A6-1AF173FD3CD0}" sibTransId="{3E460036-95D2-445F-A1E2-2FE295715058}"/>
    <dgm:cxn modelId="{30E6DF78-18EB-4016-856A-703F902CC633}" type="presOf" srcId="{E86BA9D7-D5FA-42B2-974F-5A79F3362643}" destId="{73B19718-5943-4A25-A899-E817E2942599}" srcOrd="0" destOrd="0" presId="urn:microsoft.com/office/officeart/2005/8/layout/radial1"/>
    <dgm:cxn modelId="{EC0FD208-05C4-4BD0-8829-97C91D299CB3}" type="presOf" srcId="{40351FD4-B30F-4DD9-98A0-C0C7F6CE34A4}" destId="{15783047-A90F-4D7C-990F-EF82CBE1EC45}" srcOrd="1" destOrd="0" presId="urn:microsoft.com/office/officeart/2005/8/layout/radial1"/>
    <dgm:cxn modelId="{8F3A9025-1DDB-4D15-B226-766FC0266F6C}" type="presOf" srcId="{B7148608-16BE-452C-AD09-D46EF3CBF4F4}" destId="{92DE7096-7E02-42FD-B475-35F819E91CF3}" srcOrd="0" destOrd="0" presId="urn:microsoft.com/office/officeart/2005/8/layout/radial1"/>
    <dgm:cxn modelId="{743A3A64-0785-469C-93DC-EBC8B32D37AD}" type="presParOf" srcId="{92DE7096-7E02-42FD-B475-35F819E91CF3}" destId="{C4F2292F-7182-4B19-BDE2-C06F949FC82E}" srcOrd="0" destOrd="0" presId="urn:microsoft.com/office/officeart/2005/8/layout/radial1"/>
    <dgm:cxn modelId="{137AABD2-0262-464C-A5AD-93151FEF3418}" type="presParOf" srcId="{92DE7096-7E02-42FD-B475-35F819E91CF3}" destId="{8E4BC1D2-BDA1-4B99-BED7-3E12E9C33226}" srcOrd="1" destOrd="0" presId="urn:microsoft.com/office/officeart/2005/8/layout/radial1"/>
    <dgm:cxn modelId="{679B2901-BEA7-4F20-A25E-BD3586D19C82}" type="presParOf" srcId="{8E4BC1D2-BDA1-4B99-BED7-3E12E9C33226}" destId="{0D5387C3-0B15-4305-BCDE-E02E4C47D81F}" srcOrd="0" destOrd="0" presId="urn:microsoft.com/office/officeart/2005/8/layout/radial1"/>
    <dgm:cxn modelId="{7F876E6C-A803-4BFA-B437-CC5D612878CB}" type="presParOf" srcId="{92DE7096-7E02-42FD-B475-35F819E91CF3}" destId="{A95CC0DD-AF19-4A9C-81D4-9623F14C6707}" srcOrd="2" destOrd="0" presId="urn:microsoft.com/office/officeart/2005/8/layout/radial1"/>
    <dgm:cxn modelId="{FFD91A92-80BC-4729-9127-0F6B20042878}" type="presParOf" srcId="{92DE7096-7E02-42FD-B475-35F819E91CF3}" destId="{3D9F74E3-8CF7-4126-A6E0-03832C66E37B}" srcOrd="3" destOrd="0" presId="urn:microsoft.com/office/officeart/2005/8/layout/radial1"/>
    <dgm:cxn modelId="{0D2753CD-5495-4075-948D-2229FAF440C9}" type="presParOf" srcId="{3D9F74E3-8CF7-4126-A6E0-03832C66E37B}" destId="{481E6246-A963-4215-BCB3-04864DEEED04}" srcOrd="0" destOrd="0" presId="urn:microsoft.com/office/officeart/2005/8/layout/radial1"/>
    <dgm:cxn modelId="{D929C0AD-9359-474A-ABA5-F2D611F00F1D}" type="presParOf" srcId="{92DE7096-7E02-42FD-B475-35F819E91CF3}" destId="{E30B3A13-7E1D-4342-AAF7-B995EC187CCB}" srcOrd="4" destOrd="0" presId="urn:microsoft.com/office/officeart/2005/8/layout/radial1"/>
    <dgm:cxn modelId="{94850EED-A4E1-4D6D-B298-D4A2F1693358}" type="presParOf" srcId="{92DE7096-7E02-42FD-B475-35F819E91CF3}" destId="{4FF77955-B8F4-4D89-9157-B2B62CC2F915}" srcOrd="5" destOrd="0" presId="urn:microsoft.com/office/officeart/2005/8/layout/radial1"/>
    <dgm:cxn modelId="{0191AFCE-1397-439A-9CF9-D1782AD6A977}" type="presParOf" srcId="{4FF77955-B8F4-4D89-9157-B2B62CC2F915}" destId="{9599475E-C9F4-4F6F-B01D-D41A8F2E1CD2}" srcOrd="0" destOrd="0" presId="urn:microsoft.com/office/officeart/2005/8/layout/radial1"/>
    <dgm:cxn modelId="{27107655-2241-4155-B73B-1C4AE933569E}" type="presParOf" srcId="{92DE7096-7E02-42FD-B475-35F819E91CF3}" destId="{73B19718-5943-4A25-A899-E817E2942599}" srcOrd="6" destOrd="0" presId="urn:microsoft.com/office/officeart/2005/8/layout/radial1"/>
    <dgm:cxn modelId="{063E0F70-F37E-430F-B0D7-E855D57C9395}" type="presParOf" srcId="{92DE7096-7E02-42FD-B475-35F819E91CF3}" destId="{69DF3103-65F7-481B-A641-D6906F978E62}" srcOrd="7" destOrd="0" presId="urn:microsoft.com/office/officeart/2005/8/layout/radial1"/>
    <dgm:cxn modelId="{A7C40D36-050B-4B81-BCC1-9FF6E76C766C}" type="presParOf" srcId="{69DF3103-65F7-481B-A641-D6906F978E62}" destId="{55F26FEA-2EAF-4277-A483-511A4D06A40B}" srcOrd="0" destOrd="0" presId="urn:microsoft.com/office/officeart/2005/8/layout/radial1"/>
    <dgm:cxn modelId="{AB4A092F-43AF-49CC-854B-DFF79A47BCB9}" type="presParOf" srcId="{92DE7096-7E02-42FD-B475-35F819E91CF3}" destId="{32275DBD-4D74-4811-AD2A-8DDB6B51EA8E}" srcOrd="8" destOrd="0" presId="urn:microsoft.com/office/officeart/2005/8/layout/radial1"/>
    <dgm:cxn modelId="{2EAB47D7-9038-4083-B02D-59F761A6078D}" type="presParOf" srcId="{92DE7096-7E02-42FD-B475-35F819E91CF3}" destId="{5F3812F4-F2D0-44F6-992F-30F24BEA67F1}" srcOrd="9" destOrd="0" presId="urn:microsoft.com/office/officeart/2005/8/layout/radial1"/>
    <dgm:cxn modelId="{4E25B47F-66B3-44D1-A12D-7EF38AE4491B}" type="presParOf" srcId="{5F3812F4-F2D0-44F6-992F-30F24BEA67F1}" destId="{15783047-A90F-4D7C-990F-EF82CBE1EC45}" srcOrd="0" destOrd="0" presId="urn:microsoft.com/office/officeart/2005/8/layout/radial1"/>
    <dgm:cxn modelId="{7C17C4BD-7F82-4B8D-913B-35C47170D962}" type="presParOf" srcId="{92DE7096-7E02-42FD-B475-35F819E91CF3}" destId="{CF2F7A37-CCFB-4EF6-95B4-B0831EFEA525}" srcOrd="10" destOrd="0" presId="urn:microsoft.com/office/officeart/2005/8/layout/radial1"/>
    <dgm:cxn modelId="{03355391-AE3D-4CED-937D-8709132661C4}" type="presParOf" srcId="{92DE7096-7E02-42FD-B475-35F819E91CF3}" destId="{92B872DB-C898-4405-91F2-2BE06DD50D83}" srcOrd="11" destOrd="0" presId="urn:microsoft.com/office/officeart/2005/8/layout/radial1"/>
    <dgm:cxn modelId="{63C069B0-5CDC-425B-9F40-3ADAF98C27DC}" type="presParOf" srcId="{92B872DB-C898-4405-91F2-2BE06DD50D83}" destId="{795D59F9-386C-4D8E-9454-813D3169DE2F}" srcOrd="0" destOrd="0" presId="urn:microsoft.com/office/officeart/2005/8/layout/radial1"/>
    <dgm:cxn modelId="{9F44C400-0AEA-4D95-AAFC-8FD1B23CFA45}" type="presParOf" srcId="{92DE7096-7E02-42FD-B475-35F819E91CF3}" destId="{655C29AB-4F69-4F51-81AE-0C470068B35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5115DC-C87C-413A-84A2-B28980088A88}" type="doc">
      <dgm:prSet loTypeId="urn:microsoft.com/office/officeart/2005/8/layout/process1" loCatId="process" qsTypeId="urn:microsoft.com/office/officeart/2005/8/quickstyle/simple1" qsCatId="simple" csTypeId="urn:microsoft.com/office/officeart/2005/8/colors/accent1_2" csCatId="accent1" phldr="1"/>
      <dgm:spPr/>
    </dgm:pt>
    <dgm:pt modelId="{67556BD0-EB99-4233-B723-27B0B1075125}">
      <dgm:prSet phldrT="[Text]"/>
      <dgm:spPr/>
      <dgm:t>
        <a:bodyPr/>
        <a:lstStyle/>
        <a:p>
          <a:r>
            <a:rPr lang="en-IE" dirty="0" smtClean="0"/>
            <a:t>To develop new services to support children and families</a:t>
          </a:r>
          <a:endParaRPr lang="en-IE" dirty="0"/>
        </a:p>
      </dgm:t>
    </dgm:pt>
    <dgm:pt modelId="{737B0C6D-403A-40CA-9F22-4DD03A040E24}" type="parTrans" cxnId="{3041A4D4-2234-4F16-9CBA-EE3A081DBA5D}">
      <dgm:prSet/>
      <dgm:spPr/>
      <dgm:t>
        <a:bodyPr/>
        <a:lstStyle/>
        <a:p>
          <a:endParaRPr lang="en-IE"/>
        </a:p>
      </dgm:t>
    </dgm:pt>
    <dgm:pt modelId="{3D5D6265-D8CB-41D0-98DC-CF3DAB952091}" type="sibTrans" cxnId="{3041A4D4-2234-4F16-9CBA-EE3A081DBA5D}">
      <dgm:prSet/>
      <dgm:spPr/>
      <dgm:t>
        <a:bodyPr/>
        <a:lstStyle/>
        <a:p>
          <a:endParaRPr lang="en-IE"/>
        </a:p>
      </dgm:t>
    </dgm:pt>
    <dgm:pt modelId="{A8563C73-5F3B-4938-B3DF-AA138C908793}">
      <dgm:prSet phldrT="[Text]"/>
      <dgm:spPr/>
      <dgm:t>
        <a:bodyPr/>
        <a:lstStyle/>
        <a:p>
          <a:r>
            <a:rPr lang="en-IE" dirty="0" smtClean="0"/>
            <a:t>Encourage better integration of education, social care and health provision</a:t>
          </a:r>
          <a:endParaRPr lang="en-IE" dirty="0"/>
        </a:p>
      </dgm:t>
    </dgm:pt>
    <dgm:pt modelId="{7927CE41-91DC-4060-840B-A2C08EDADD53}" type="parTrans" cxnId="{A8664F9A-FF90-4531-858C-E4FA0E772631}">
      <dgm:prSet/>
      <dgm:spPr/>
      <dgm:t>
        <a:bodyPr/>
        <a:lstStyle/>
        <a:p>
          <a:endParaRPr lang="en-IE"/>
        </a:p>
      </dgm:t>
    </dgm:pt>
    <dgm:pt modelId="{02CEB7D5-3D1C-442D-81F6-967D5D599F48}" type="sibTrans" cxnId="{A8664F9A-FF90-4531-858C-E4FA0E772631}">
      <dgm:prSet/>
      <dgm:spPr/>
      <dgm:t>
        <a:bodyPr/>
        <a:lstStyle/>
        <a:p>
          <a:endParaRPr lang="en-IE"/>
        </a:p>
      </dgm:t>
    </dgm:pt>
    <dgm:pt modelId="{085A820A-72B0-44D9-8558-248D2D109FA3}">
      <dgm:prSet phldrT="[Text]"/>
      <dgm:spPr/>
      <dgm:t>
        <a:bodyPr/>
        <a:lstStyle/>
        <a:p>
          <a:r>
            <a:rPr lang="en-IE" dirty="0" smtClean="0"/>
            <a:t>Promote community change initiatives</a:t>
          </a:r>
          <a:endParaRPr lang="en-IE" dirty="0"/>
        </a:p>
      </dgm:t>
    </dgm:pt>
    <dgm:pt modelId="{000B0B6F-D843-4CEE-974A-8E9D1E915A76}" type="parTrans" cxnId="{F707694F-500A-4866-8240-654ECF36FB0F}">
      <dgm:prSet/>
      <dgm:spPr/>
      <dgm:t>
        <a:bodyPr/>
        <a:lstStyle/>
        <a:p>
          <a:endParaRPr lang="en-IE"/>
        </a:p>
      </dgm:t>
    </dgm:pt>
    <dgm:pt modelId="{4540F760-EA3C-42A0-AD78-48398AB4795C}" type="sibTrans" cxnId="{F707694F-500A-4866-8240-654ECF36FB0F}">
      <dgm:prSet/>
      <dgm:spPr/>
      <dgm:t>
        <a:bodyPr/>
        <a:lstStyle/>
        <a:p>
          <a:endParaRPr lang="en-IE"/>
        </a:p>
      </dgm:t>
    </dgm:pt>
    <dgm:pt modelId="{FAECFE19-5675-455E-9581-695958727E4C}" type="pres">
      <dgm:prSet presAssocID="{B95115DC-C87C-413A-84A2-B28980088A88}" presName="Name0" presStyleCnt="0">
        <dgm:presLayoutVars>
          <dgm:dir/>
          <dgm:resizeHandles val="exact"/>
        </dgm:presLayoutVars>
      </dgm:prSet>
      <dgm:spPr/>
    </dgm:pt>
    <dgm:pt modelId="{6BC62AD8-3C61-4AD8-AD8E-38FA1957D5B2}" type="pres">
      <dgm:prSet presAssocID="{67556BD0-EB99-4233-B723-27B0B1075125}" presName="node" presStyleLbl="node1" presStyleIdx="0" presStyleCnt="3" custLinFactNeighborX="360" custLinFactNeighborY="-17286">
        <dgm:presLayoutVars>
          <dgm:bulletEnabled val="1"/>
        </dgm:presLayoutVars>
      </dgm:prSet>
      <dgm:spPr/>
      <dgm:t>
        <a:bodyPr/>
        <a:lstStyle/>
        <a:p>
          <a:endParaRPr lang="en-IE"/>
        </a:p>
      </dgm:t>
    </dgm:pt>
    <dgm:pt modelId="{4A3ED796-0FC2-40E0-8F3A-28F560733457}" type="pres">
      <dgm:prSet presAssocID="{3D5D6265-D8CB-41D0-98DC-CF3DAB952091}" presName="sibTrans" presStyleLbl="sibTrans2D1" presStyleIdx="0" presStyleCnt="2"/>
      <dgm:spPr/>
      <dgm:t>
        <a:bodyPr/>
        <a:lstStyle/>
        <a:p>
          <a:endParaRPr lang="en-IE"/>
        </a:p>
      </dgm:t>
    </dgm:pt>
    <dgm:pt modelId="{BAE2A223-E1F8-43FA-88A8-535D9DD39571}" type="pres">
      <dgm:prSet presAssocID="{3D5D6265-D8CB-41D0-98DC-CF3DAB952091}" presName="connectorText" presStyleLbl="sibTrans2D1" presStyleIdx="0" presStyleCnt="2"/>
      <dgm:spPr/>
      <dgm:t>
        <a:bodyPr/>
        <a:lstStyle/>
        <a:p>
          <a:endParaRPr lang="en-IE"/>
        </a:p>
      </dgm:t>
    </dgm:pt>
    <dgm:pt modelId="{B478B654-3A1F-4F65-9478-08218FDF5D02}" type="pres">
      <dgm:prSet presAssocID="{A8563C73-5F3B-4938-B3DF-AA138C908793}" presName="node" presStyleLbl="node1" presStyleIdx="1" presStyleCnt="3" custLinFactNeighborX="95" custLinFactNeighborY="-17286">
        <dgm:presLayoutVars>
          <dgm:bulletEnabled val="1"/>
        </dgm:presLayoutVars>
      </dgm:prSet>
      <dgm:spPr/>
      <dgm:t>
        <a:bodyPr/>
        <a:lstStyle/>
        <a:p>
          <a:endParaRPr lang="en-IE"/>
        </a:p>
      </dgm:t>
    </dgm:pt>
    <dgm:pt modelId="{2F783E45-4619-47B5-B7CA-8E7D5B9A9640}" type="pres">
      <dgm:prSet presAssocID="{02CEB7D5-3D1C-442D-81F6-967D5D599F48}" presName="sibTrans" presStyleLbl="sibTrans2D1" presStyleIdx="1" presStyleCnt="2"/>
      <dgm:spPr/>
      <dgm:t>
        <a:bodyPr/>
        <a:lstStyle/>
        <a:p>
          <a:endParaRPr lang="en-IE"/>
        </a:p>
      </dgm:t>
    </dgm:pt>
    <dgm:pt modelId="{F114F8EB-D5FF-4B53-A03C-A2A405FDDFF0}" type="pres">
      <dgm:prSet presAssocID="{02CEB7D5-3D1C-442D-81F6-967D5D599F48}" presName="connectorText" presStyleLbl="sibTrans2D1" presStyleIdx="1" presStyleCnt="2"/>
      <dgm:spPr/>
      <dgm:t>
        <a:bodyPr/>
        <a:lstStyle/>
        <a:p>
          <a:endParaRPr lang="en-IE"/>
        </a:p>
      </dgm:t>
    </dgm:pt>
    <dgm:pt modelId="{BE0B2663-5AC7-45CD-B3E8-2380A59782A5}" type="pres">
      <dgm:prSet presAssocID="{085A820A-72B0-44D9-8558-248D2D109FA3}" presName="node" presStyleLbl="node1" presStyleIdx="2" presStyleCnt="3" custLinFactNeighborX="-170" custLinFactNeighborY="-17286">
        <dgm:presLayoutVars>
          <dgm:bulletEnabled val="1"/>
        </dgm:presLayoutVars>
      </dgm:prSet>
      <dgm:spPr/>
      <dgm:t>
        <a:bodyPr/>
        <a:lstStyle/>
        <a:p>
          <a:endParaRPr lang="en-IE"/>
        </a:p>
      </dgm:t>
    </dgm:pt>
  </dgm:ptLst>
  <dgm:cxnLst>
    <dgm:cxn modelId="{55E17A1D-E568-4BA1-A959-E0E3AEB6DB36}" type="presOf" srcId="{02CEB7D5-3D1C-442D-81F6-967D5D599F48}" destId="{F114F8EB-D5FF-4B53-A03C-A2A405FDDFF0}" srcOrd="1" destOrd="0" presId="urn:microsoft.com/office/officeart/2005/8/layout/process1"/>
    <dgm:cxn modelId="{A8664F9A-FF90-4531-858C-E4FA0E772631}" srcId="{B95115DC-C87C-413A-84A2-B28980088A88}" destId="{A8563C73-5F3B-4938-B3DF-AA138C908793}" srcOrd="1" destOrd="0" parTransId="{7927CE41-91DC-4060-840B-A2C08EDADD53}" sibTransId="{02CEB7D5-3D1C-442D-81F6-967D5D599F48}"/>
    <dgm:cxn modelId="{D714C43C-C7B4-4F0F-A7C7-953B8C7A341C}" type="presOf" srcId="{02CEB7D5-3D1C-442D-81F6-967D5D599F48}" destId="{2F783E45-4619-47B5-B7CA-8E7D5B9A9640}" srcOrd="0" destOrd="0" presId="urn:microsoft.com/office/officeart/2005/8/layout/process1"/>
    <dgm:cxn modelId="{79D49A08-6344-4E26-97DC-59BD72541B79}" type="presOf" srcId="{3D5D6265-D8CB-41D0-98DC-CF3DAB952091}" destId="{4A3ED796-0FC2-40E0-8F3A-28F560733457}" srcOrd="0" destOrd="0" presId="urn:microsoft.com/office/officeart/2005/8/layout/process1"/>
    <dgm:cxn modelId="{8DF07343-E06A-4972-9713-F31234022FC4}" type="presOf" srcId="{B95115DC-C87C-413A-84A2-B28980088A88}" destId="{FAECFE19-5675-455E-9581-695958727E4C}" srcOrd="0" destOrd="0" presId="urn:microsoft.com/office/officeart/2005/8/layout/process1"/>
    <dgm:cxn modelId="{826CC399-3D20-4446-8414-508C6FC0DC90}" type="presOf" srcId="{A8563C73-5F3B-4938-B3DF-AA138C908793}" destId="{B478B654-3A1F-4F65-9478-08218FDF5D02}" srcOrd="0" destOrd="0" presId="urn:microsoft.com/office/officeart/2005/8/layout/process1"/>
    <dgm:cxn modelId="{3041A4D4-2234-4F16-9CBA-EE3A081DBA5D}" srcId="{B95115DC-C87C-413A-84A2-B28980088A88}" destId="{67556BD0-EB99-4233-B723-27B0B1075125}" srcOrd="0" destOrd="0" parTransId="{737B0C6D-403A-40CA-9F22-4DD03A040E24}" sibTransId="{3D5D6265-D8CB-41D0-98DC-CF3DAB952091}"/>
    <dgm:cxn modelId="{24154364-9CD9-480F-B7B9-CC272F24635E}" type="presOf" srcId="{3D5D6265-D8CB-41D0-98DC-CF3DAB952091}" destId="{BAE2A223-E1F8-43FA-88A8-535D9DD39571}" srcOrd="1" destOrd="0" presId="urn:microsoft.com/office/officeart/2005/8/layout/process1"/>
    <dgm:cxn modelId="{1EEAB4F5-2D8A-444F-9E22-A3CF1F119159}" type="presOf" srcId="{085A820A-72B0-44D9-8558-248D2D109FA3}" destId="{BE0B2663-5AC7-45CD-B3E8-2380A59782A5}" srcOrd="0" destOrd="0" presId="urn:microsoft.com/office/officeart/2005/8/layout/process1"/>
    <dgm:cxn modelId="{F707694F-500A-4866-8240-654ECF36FB0F}" srcId="{B95115DC-C87C-413A-84A2-B28980088A88}" destId="{085A820A-72B0-44D9-8558-248D2D109FA3}" srcOrd="2" destOrd="0" parTransId="{000B0B6F-D843-4CEE-974A-8E9D1E915A76}" sibTransId="{4540F760-EA3C-42A0-AD78-48398AB4795C}"/>
    <dgm:cxn modelId="{FF8947AA-2FED-4B8E-9E71-2D17478FC476}" type="presOf" srcId="{67556BD0-EB99-4233-B723-27B0B1075125}" destId="{6BC62AD8-3C61-4AD8-AD8E-38FA1957D5B2}" srcOrd="0" destOrd="0" presId="urn:microsoft.com/office/officeart/2005/8/layout/process1"/>
    <dgm:cxn modelId="{D72A9225-5636-4995-AF1E-EDB33C285FBD}" type="presParOf" srcId="{FAECFE19-5675-455E-9581-695958727E4C}" destId="{6BC62AD8-3C61-4AD8-AD8E-38FA1957D5B2}" srcOrd="0" destOrd="0" presId="urn:microsoft.com/office/officeart/2005/8/layout/process1"/>
    <dgm:cxn modelId="{D945B724-C8CE-42E9-84E9-6A876278CC49}" type="presParOf" srcId="{FAECFE19-5675-455E-9581-695958727E4C}" destId="{4A3ED796-0FC2-40E0-8F3A-28F560733457}" srcOrd="1" destOrd="0" presId="urn:microsoft.com/office/officeart/2005/8/layout/process1"/>
    <dgm:cxn modelId="{C9573308-0798-4F7C-AEAC-2C9F379DF89C}" type="presParOf" srcId="{4A3ED796-0FC2-40E0-8F3A-28F560733457}" destId="{BAE2A223-E1F8-43FA-88A8-535D9DD39571}" srcOrd="0" destOrd="0" presId="urn:microsoft.com/office/officeart/2005/8/layout/process1"/>
    <dgm:cxn modelId="{12DF5622-B3E3-4238-9A0D-48F65212AEC1}" type="presParOf" srcId="{FAECFE19-5675-455E-9581-695958727E4C}" destId="{B478B654-3A1F-4F65-9478-08218FDF5D02}" srcOrd="2" destOrd="0" presId="urn:microsoft.com/office/officeart/2005/8/layout/process1"/>
    <dgm:cxn modelId="{317B314F-D0C9-403C-9206-DDF84CBD33B0}" type="presParOf" srcId="{FAECFE19-5675-455E-9581-695958727E4C}" destId="{2F783E45-4619-47B5-B7CA-8E7D5B9A9640}" srcOrd="3" destOrd="0" presId="urn:microsoft.com/office/officeart/2005/8/layout/process1"/>
    <dgm:cxn modelId="{D138EAF9-5113-438B-945D-232476581D18}" type="presParOf" srcId="{2F783E45-4619-47B5-B7CA-8E7D5B9A9640}" destId="{F114F8EB-D5FF-4B53-A03C-A2A405FDDFF0}" srcOrd="0" destOrd="0" presId="urn:microsoft.com/office/officeart/2005/8/layout/process1"/>
    <dgm:cxn modelId="{A5EBF294-DC12-4DB3-9FF6-D0F0A242452E}" type="presParOf" srcId="{FAECFE19-5675-455E-9581-695958727E4C}" destId="{BE0B2663-5AC7-45CD-B3E8-2380A59782A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CF5F5-3430-4951-8197-84582E65B29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IE"/>
        </a:p>
      </dgm:t>
    </dgm:pt>
    <dgm:pt modelId="{21A58993-B40A-4AE7-9FA2-3D87E74CA694}">
      <dgm:prSet phldrT="[Text]" custT="1"/>
      <dgm:spPr/>
      <dgm:t>
        <a:bodyPr/>
        <a:lstStyle/>
        <a:p>
          <a:r>
            <a:rPr lang="en-IE" sz="1100" dirty="0" smtClean="0">
              <a:cs typeface="Arial" charset="0"/>
            </a:rPr>
            <a:t>Early Year’s Programme (2 year early intervention programme – Dedicated PCF and SLT).</a:t>
          </a:r>
          <a:endParaRPr lang="en-IE" sz="1100" dirty="0"/>
        </a:p>
      </dgm:t>
    </dgm:pt>
    <dgm:pt modelId="{0F90ACD8-522C-44C2-9780-C864132EF287}" type="parTrans" cxnId="{EAFABAEB-8875-4E00-A504-A27C4D7C0E7A}">
      <dgm:prSet/>
      <dgm:spPr/>
      <dgm:t>
        <a:bodyPr/>
        <a:lstStyle/>
        <a:p>
          <a:endParaRPr lang="en-IE"/>
        </a:p>
      </dgm:t>
    </dgm:pt>
    <dgm:pt modelId="{7BF27802-B9B8-4F3F-9A04-EEF6BCDAB6E6}" type="sibTrans" cxnId="{EAFABAEB-8875-4E00-A504-A27C4D7C0E7A}">
      <dgm:prSet/>
      <dgm:spPr/>
      <dgm:t>
        <a:bodyPr/>
        <a:lstStyle/>
        <a:p>
          <a:endParaRPr lang="en-IE"/>
        </a:p>
      </dgm:t>
    </dgm:pt>
    <dgm:pt modelId="{C956D6EE-C175-410D-A891-6B2F1B8A5276}">
      <dgm:prSet phldrT="[Text]" custT="1"/>
      <dgm:spPr/>
      <dgm:t>
        <a:bodyPr/>
        <a:lstStyle/>
        <a:p>
          <a:r>
            <a:rPr lang="en-IE" sz="1100" dirty="0" smtClean="0">
              <a:cs typeface="Arial" charset="0"/>
            </a:rPr>
            <a:t>Doodle Den Literacy (Senior Infants – facilitated by teacher and youth worker).</a:t>
          </a:r>
          <a:endParaRPr lang="en-IE" sz="1100" dirty="0"/>
        </a:p>
      </dgm:t>
    </dgm:pt>
    <dgm:pt modelId="{8BE8EBA0-7F9C-4746-9135-E8B948829602}" type="parTrans" cxnId="{9C6F7297-7CAD-4F48-87F5-5894F024D02F}">
      <dgm:prSet/>
      <dgm:spPr/>
      <dgm:t>
        <a:bodyPr/>
        <a:lstStyle/>
        <a:p>
          <a:endParaRPr lang="en-IE"/>
        </a:p>
      </dgm:t>
    </dgm:pt>
    <dgm:pt modelId="{A99FDC59-DDEA-4FA9-A840-83C4E9A90409}" type="sibTrans" cxnId="{9C6F7297-7CAD-4F48-87F5-5894F024D02F}">
      <dgm:prSet/>
      <dgm:spPr/>
      <dgm:t>
        <a:bodyPr/>
        <a:lstStyle/>
        <a:p>
          <a:endParaRPr lang="en-IE"/>
        </a:p>
      </dgm:t>
    </dgm:pt>
    <dgm:pt modelId="{6560060A-8C31-4828-A8B7-C0CAE9A1C476}">
      <dgm:prSet phldrT="[Text]" custT="1"/>
      <dgm:spPr/>
      <dgm:t>
        <a:bodyPr/>
        <a:lstStyle/>
        <a:p>
          <a:r>
            <a:rPr lang="en-IE" sz="1100" dirty="0" smtClean="0">
              <a:cs typeface="Arial" charset="0"/>
            </a:rPr>
            <a:t>Mate-Tricks Pro-Social Behaviour Programme (4</a:t>
          </a:r>
          <a:r>
            <a:rPr lang="en-IE" sz="1100" baseline="30000" dirty="0" smtClean="0">
              <a:cs typeface="Arial" charset="0"/>
            </a:rPr>
            <a:t>th</a:t>
          </a:r>
          <a:r>
            <a:rPr lang="en-IE" sz="1100" dirty="0" smtClean="0">
              <a:cs typeface="Arial" charset="0"/>
            </a:rPr>
            <a:t> Class - facilitated by teacher and youth worker).</a:t>
          </a:r>
          <a:endParaRPr lang="en-IE" sz="1100" dirty="0"/>
        </a:p>
      </dgm:t>
    </dgm:pt>
    <dgm:pt modelId="{C2E58254-7FFF-4EA1-87B5-CAB84CB78D1F}" type="parTrans" cxnId="{BA38D6A4-AD46-46BF-89E8-B441C96DD68B}">
      <dgm:prSet/>
      <dgm:spPr/>
      <dgm:t>
        <a:bodyPr/>
        <a:lstStyle/>
        <a:p>
          <a:endParaRPr lang="en-IE"/>
        </a:p>
      </dgm:t>
    </dgm:pt>
    <dgm:pt modelId="{1944850C-3A88-437E-88D2-58C44EB69FB9}" type="sibTrans" cxnId="{BA38D6A4-AD46-46BF-89E8-B441C96DD68B}">
      <dgm:prSet/>
      <dgm:spPr/>
      <dgm:t>
        <a:bodyPr/>
        <a:lstStyle/>
        <a:p>
          <a:endParaRPr lang="en-IE"/>
        </a:p>
      </dgm:t>
    </dgm:pt>
    <dgm:pt modelId="{6024EA09-5275-451D-A8C3-C7CDF57E56C5}">
      <dgm:prSet phldrT="[Text]" custT="1"/>
      <dgm:spPr/>
      <dgm:t>
        <a:bodyPr/>
        <a:lstStyle/>
        <a:p>
          <a:r>
            <a:rPr lang="en-IE" sz="1100" dirty="0" smtClean="0">
              <a:cs typeface="Arial" charset="0"/>
            </a:rPr>
            <a:t>Healthy Schools Programme (Whole school).</a:t>
          </a:r>
          <a:endParaRPr lang="en-IE" sz="1100" dirty="0"/>
        </a:p>
      </dgm:t>
    </dgm:pt>
    <dgm:pt modelId="{445B1637-244A-4C8E-9C2C-673E5D6DFD30}" type="parTrans" cxnId="{9D2A6023-140D-446B-8932-D61C511D2A1F}">
      <dgm:prSet/>
      <dgm:spPr/>
      <dgm:t>
        <a:bodyPr/>
        <a:lstStyle/>
        <a:p>
          <a:endParaRPr lang="en-IE"/>
        </a:p>
      </dgm:t>
    </dgm:pt>
    <dgm:pt modelId="{40B29C0E-2A09-4F14-A46D-E9BE803AE774}" type="sibTrans" cxnId="{9D2A6023-140D-446B-8932-D61C511D2A1F}">
      <dgm:prSet/>
      <dgm:spPr/>
      <dgm:t>
        <a:bodyPr/>
        <a:lstStyle/>
        <a:p>
          <a:endParaRPr lang="en-IE"/>
        </a:p>
      </dgm:t>
    </dgm:pt>
    <dgm:pt modelId="{637966BE-AD3A-49FA-A069-CBE6DDA209F3}">
      <dgm:prSet phldrT="[Text]" custT="1"/>
      <dgm:spPr/>
      <dgm:t>
        <a:bodyPr/>
        <a:lstStyle/>
        <a:p>
          <a:r>
            <a:rPr lang="en-IE" sz="1100" dirty="0" smtClean="0">
              <a:cs typeface="Arial" charset="0"/>
            </a:rPr>
            <a:t>Community Safety Initiative</a:t>
          </a:r>
          <a:endParaRPr lang="en-IE" sz="1100" dirty="0"/>
        </a:p>
      </dgm:t>
    </dgm:pt>
    <dgm:pt modelId="{D5FFFE35-1CA5-4578-9BC4-0F51F022F436}" type="parTrans" cxnId="{9E06F092-8BAD-46A6-B616-4F5A8D79BF30}">
      <dgm:prSet/>
      <dgm:spPr/>
      <dgm:t>
        <a:bodyPr/>
        <a:lstStyle/>
        <a:p>
          <a:endParaRPr lang="en-IE"/>
        </a:p>
      </dgm:t>
    </dgm:pt>
    <dgm:pt modelId="{7B35CC1F-FB71-4909-BFD4-E87B5B79E62C}" type="sibTrans" cxnId="{9E06F092-8BAD-46A6-B616-4F5A8D79BF30}">
      <dgm:prSet/>
      <dgm:spPr/>
      <dgm:t>
        <a:bodyPr/>
        <a:lstStyle/>
        <a:p>
          <a:endParaRPr lang="en-IE"/>
        </a:p>
      </dgm:t>
    </dgm:pt>
    <dgm:pt modelId="{2328499E-E842-4514-909A-0EF51EF81D19}" type="pres">
      <dgm:prSet presAssocID="{C36CF5F5-3430-4951-8197-84582E65B29E}" presName="Name0" presStyleCnt="0">
        <dgm:presLayoutVars>
          <dgm:dir/>
          <dgm:animLvl val="lvl"/>
          <dgm:resizeHandles val="exact"/>
        </dgm:presLayoutVars>
      </dgm:prSet>
      <dgm:spPr/>
      <dgm:t>
        <a:bodyPr/>
        <a:lstStyle/>
        <a:p>
          <a:endParaRPr lang="en-IE"/>
        </a:p>
      </dgm:t>
    </dgm:pt>
    <dgm:pt modelId="{45FAACF4-8432-4589-93E4-3DE69165B3D3}" type="pres">
      <dgm:prSet presAssocID="{C36CF5F5-3430-4951-8197-84582E65B29E}" presName="tSp" presStyleCnt="0"/>
      <dgm:spPr/>
    </dgm:pt>
    <dgm:pt modelId="{47A2E78A-B749-4D7D-B9BB-8DB7C037293E}" type="pres">
      <dgm:prSet presAssocID="{C36CF5F5-3430-4951-8197-84582E65B29E}" presName="bSp" presStyleCnt="0"/>
      <dgm:spPr/>
    </dgm:pt>
    <dgm:pt modelId="{F7F181C7-2B92-476B-B42E-9ACAAC6AC4EE}" type="pres">
      <dgm:prSet presAssocID="{C36CF5F5-3430-4951-8197-84582E65B29E}" presName="process" presStyleCnt="0"/>
      <dgm:spPr/>
    </dgm:pt>
    <dgm:pt modelId="{A8185FDC-7242-4783-AAA3-88B2B3CDA628}" type="pres">
      <dgm:prSet presAssocID="{21A58993-B40A-4AE7-9FA2-3D87E74CA694}" presName="composite1" presStyleCnt="0"/>
      <dgm:spPr/>
    </dgm:pt>
    <dgm:pt modelId="{F4B3F875-C380-45E8-88B4-1FA7D138625C}" type="pres">
      <dgm:prSet presAssocID="{21A58993-B40A-4AE7-9FA2-3D87E74CA694}" presName="dummyNode1" presStyleLbl="node1" presStyleIdx="0" presStyleCnt="5"/>
      <dgm:spPr/>
    </dgm:pt>
    <dgm:pt modelId="{473ACEF8-3177-4F7E-8961-189F5D8709E7}" type="pres">
      <dgm:prSet presAssocID="{21A58993-B40A-4AE7-9FA2-3D87E74CA694}" presName="childNode1" presStyleLbl="bgAcc1" presStyleIdx="0" presStyleCnt="5">
        <dgm:presLayoutVars>
          <dgm:bulletEnabled val="1"/>
        </dgm:presLayoutVars>
      </dgm:prSet>
      <dgm:spPr/>
    </dgm:pt>
    <dgm:pt modelId="{ECCFDF5A-8441-4D28-9782-43179429D44A}" type="pres">
      <dgm:prSet presAssocID="{21A58993-B40A-4AE7-9FA2-3D87E74CA694}" presName="childNode1tx" presStyleLbl="bgAcc1" presStyleIdx="0" presStyleCnt="5">
        <dgm:presLayoutVars>
          <dgm:bulletEnabled val="1"/>
        </dgm:presLayoutVars>
      </dgm:prSet>
      <dgm:spPr/>
    </dgm:pt>
    <dgm:pt modelId="{C86455CE-4D8A-4AC2-8B6A-4129BCECECC6}" type="pres">
      <dgm:prSet presAssocID="{21A58993-B40A-4AE7-9FA2-3D87E74CA694}" presName="parentNode1" presStyleLbl="node1" presStyleIdx="0" presStyleCnt="5" custScaleX="124665" custScaleY="377886">
        <dgm:presLayoutVars>
          <dgm:chMax val="1"/>
          <dgm:bulletEnabled val="1"/>
        </dgm:presLayoutVars>
      </dgm:prSet>
      <dgm:spPr/>
      <dgm:t>
        <a:bodyPr/>
        <a:lstStyle/>
        <a:p>
          <a:endParaRPr lang="en-IE"/>
        </a:p>
      </dgm:t>
    </dgm:pt>
    <dgm:pt modelId="{0E0BB613-04B1-4BB3-BF61-DEBBD4C64E19}" type="pres">
      <dgm:prSet presAssocID="{21A58993-B40A-4AE7-9FA2-3D87E74CA694}" presName="connSite1" presStyleCnt="0"/>
      <dgm:spPr/>
    </dgm:pt>
    <dgm:pt modelId="{19D737F7-6936-4270-8F72-953951DC4B4E}" type="pres">
      <dgm:prSet presAssocID="{7BF27802-B9B8-4F3F-9A04-EEF6BCDAB6E6}" presName="Name9" presStyleLbl="sibTrans2D1" presStyleIdx="0" presStyleCnt="4"/>
      <dgm:spPr/>
      <dgm:t>
        <a:bodyPr/>
        <a:lstStyle/>
        <a:p>
          <a:endParaRPr lang="en-IE"/>
        </a:p>
      </dgm:t>
    </dgm:pt>
    <dgm:pt modelId="{F3E63AA4-AA09-451E-9335-B2A7C11DD7C3}" type="pres">
      <dgm:prSet presAssocID="{C956D6EE-C175-410D-A891-6B2F1B8A5276}" presName="composite2" presStyleCnt="0"/>
      <dgm:spPr/>
    </dgm:pt>
    <dgm:pt modelId="{EAE1364E-D391-4A72-8F1B-4D45B7DAAE00}" type="pres">
      <dgm:prSet presAssocID="{C956D6EE-C175-410D-A891-6B2F1B8A5276}" presName="dummyNode2" presStyleLbl="node1" presStyleIdx="0" presStyleCnt="5"/>
      <dgm:spPr/>
    </dgm:pt>
    <dgm:pt modelId="{707608FE-8A50-4EEC-9DA6-8157F877F795}" type="pres">
      <dgm:prSet presAssocID="{C956D6EE-C175-410D-A891-6B2F1B8A5276}" presName="childNode2" presStyleLbl="bgAcc1" presStyleIdx="1" presStyleCnt="5">
        <dgm:presLayoutVars>
          <dgm:bulletEnabled val="1"/>
        </dgm:presLayoutVars>
      </dgm:prSet>
      <dgm:spPr/>
    </dgm:pt>
    <dgm:pt modelId="{7FA7B144-C219-4657-96E5-AA3DBBCE9B5C}" type="pres">
      <dgm:prSet presAssocID="{C956D6EE-C175-410D-A891-6B2F1B8A5276}" presName="childNode2tx" presStyleLbl="bgAcc1" presStyleIdx="1" presStyleCnt="5">
        <dgm:presLayoutVars>
          <dgm:bulletEnabled val="1"/>
        </dgm:presLayoutVars>
      </dgm:prSet>
      <dgm:spPr/>
    </dgm:pt>
    <dgm:pt modelId="{107A95A5-59E2-4BB6-93A6-5147A54C4C30}" type="pres">
      <dgm:prSet presAssocID="{C956D6EE-C175-410D-A891-6B2F1B8A5276}" presName="parentNode2" presStyleLbl="node1" presStyleIdx="1" presStyleCnt="5" custScaleX="105143" custScaleY="298025">
        <dgm:presLayoutVars>
          <dgm:chMax val="0"/>
          <dgm:bulletEnabled val="1"/>
        </dgm:presLayoutVars>
      </dgm:prSet>
      <dgm:spPr/>
      <dgm:t>
        <a:bodyPr/>
        <a:lstStyle/>
        <a:p>
          <a:endParaRPr lang="en-IE"/>
        </a:p>
      </dgm:t>
    </dgm:pt>
    <dgm:pt modelId="{E2ACCE4B-7FD7-4BF7-A510-71B1C80F4D0E}" type="pres">
      <dgm:prSet presAssocID="{C956D6EE-C175-410D-A891-6B2F1B8A5276}" presName="connSite2" presStyleCnt="0"/>
      <dgm:spPr/>
    </dgm:pt>
    <dgm:pt modelId="{87B92158-7DC6-4055-BE01-1F63A8D67B02}" type="pres">
      <dgm:prSet presAssocID="{A99FDC59-DDEA-4FA9-A840-83C4E9A90409}" presName="Name18" presStyleLbl="sibTrans2D1" presStyleIdx="1" presStyleCnt="4"/>
      <dgm:spPr/>
      <dgm:t>
        <a:bodyPr/>
        <a:lstStyle/>
        <a:p>
          <a:endParaRPr lang="en-IE"/>
        </a:p>
      </dgm:t>
    </dgm:pt>
    <dgm:pt modelId="{DBF91AE3-0199-43E2-BF26-9B68120BF06A}" type="pres">
      <dgm:prSet presAssocID="{6560060A-8C31-4828-A8B7-C0CAE9A1C476}" presName="composite1" presStyleCnt="0"/>
      <dgm:spPr/>
    </dgm:pt>
    <dgm:pt modelId="{3B256D7B-2D6B-4635-B407-081E725C4387}" type="pres">
      <dgm:prSet presAssocID="{6560060A-8C31-4828-A8B7-C0CAE9A1C476}" presName="dummyNode1" presStyleLbl="node1" presStyleIdx="1" presStyleCnt="5"/>
      <dgm:spPr/>
    </dgm:pt>
    <dgm:pt modelId="{1FB617D3-CED8-44BE-89B7-E615C206B297}" type="pres">
      <dgm:prSet presAssocID="{6560060A-8C31-4828-A8B7-C0CAE9A1C476}" presName="childNode1" presStyleLbl="bgAcc1" presStyleIdx="2" presStyleCnt="5">
        <dgm:presLayoutVars>
          <dgm:bulletEnabled val="1"/>
        </dgm:presLayoutVars>
      </dgm:prSet>
      <dgm:spPr/>
    </dgm:pt>
    <dgm:pt modelId="{E197287D-6EFA-4063-9A2A-3F8F2A4326DD}" type="pres">
      <dgm:prSet presAssocID="{6560060A-8C31-4828-A8B7-C0CAE9A1C476}" presName="childNode1tx" presStyleLbl="bgAcc1" presStyleIdx="2" presStyleCnt="5">
        <dgm:presLayoutVars>
          <dgm:bulletEnabled val="1"/>
        </dgm:presLayoutVars>
      </dgm:prSet>
      <dgm:spPr/>
    </dgm:pt>
    <dgm:pt modelId="{2C73BE7A-6FCA-4C9A-9E30-51FFACF6111F}" type="pres">
      <dgm:prSet presAssocID="{6560060A-8C31-4828-A8B7-C0CAE9A1C476}" presName="parentNode1" presStyleLbl="node1" presStyleIdx="2" presStyleCnt="5" custScaleX="105143" custScaleY="409740">
        <dgm:presLayoutVars>
          <dgm:chMax val="1"/>
          <dgm:bulletEnabled val="1"/>
        </dgm:presLayoutVars>
      </dgm:prSet>
      <dgm:spPr/>
      <dgm:t>
        <a:bodyPr/>
        <a:lstStyle/>
        <a:p>
          <a:endParaRPr lang="en-IE"/>
        </a:p>
      </dgm:t>
    </dgm:pt>
    <dgm:pt modelId="{A02053A0-2976-4FE5-8A24-806E16F3449C}" type="pres">
      <dgm:prSet presAssocID="{6560060A-8C31-4828-A8B7-C0CAE9A1C476}" presName="connSite1" presStyleCnt="0"/>
      <dgm:spPr/>
    </dgm:pt>
    <dgm:pt modelId="{FD292745-53AF-4CD5-AFB6-F8071F3B96E5}" type="pres">
      <dgm:prSet presAssocID="{1944850C-3A88-437E-88D2-58C44EB69FB9}" presName="Name9" presStyleLbl="sibTrans2D1" presStyleIdx="2" presStyleCnt="4"/>
      <dgm:spPr/>
      <dgm:t>
        <a:bodyPr/>
        <a:lstStyle/>
        <a:p>
          <a:endParaRPr lang="en-IE"/>
        </a:p>
      </dgm:t>
    </dgm:pt>
    <dgm:pt modelId="{9458B4A3-4582-46AB-9F9B-2CFACB6DC0F0}" type="pres">
      <dgm:prSet presAssocID="{6024EA09-5275-451D-A8C3-C7CDF57E56C5}" presName="composite2" presStyleCnt="0"/>
      <dgm:spPr/>
    </dgm:pt>
    <dgm:pt modelId="{EA3781E1-30C3-42D4-93DC-80BBBF6556D0}" type="pres">
      <dgm:prSet presAssocID="{6024EA09-5275-451D-A8C3-C7CDF57E56C5}" presName="dummyNode2" presStyleLbl="node1" presStyleIdx="2" presStyleCnt="5"/>
      <dgm:spPr/>
    </dgm:pt>
    <dgm:pt modelId="{EC5ECDE9-FAF0-42CE-AC46-EC068A528E50}" type="pres">
      <dgm:prSet presAssocID="{6024EA09-5275-451D-A8C3-C7CDF57E56C5}" presName="childNode2" presStyleLbl="bgAcc1" presStyleIdx="3" presStyleCnt="5">
        <dgm:presLayoutVars>
          <dgm:bulletEnabled val="1"/>
        </dgm:presLayoutVars>
      </dgm:prSet>
      <dgm:spPr/>
    </dgm:pt>
    <dgm:pt modelId="{6FE734DD-90DF-4AB0-AB21-AEB2C9FF6D43}" type="pres">
      <dgm:prSet presAssocID="{6024EA09-5275-451D-A8C3-C7CDF57E56C5}" presName="childNode2tx" presStyleLbl="bgAcc1" presStyleIdx="3" presStyleCnt="5">
        <dgm:presLayoutVars>
          <dgm:bulletEnabled val="1"/>
        </dgm:presLayoutVars>
      </dgm:prSet>
      <dgm:spPr/>
    </dgm:pt>
    <dgm:pt modelId="{42522944-67A0-4DC3-BA57-DD41939A4462}" type="pres">
      <dgm:prSet presAssocID="{6024EA09-5275-451D-A8C3-C7CDF57E56C5}" presName="parentNode2" presStyleLbl="node1" presStyleIdx="3" presStyleCnt="5" custScaleX="105143" custScaleY="298025">
        <dgm:presLayoutVars>
          <dgm:chMax val="0"/>
          <dgm:bulletEnabled val="1"/>
        </dgm:presLayoutVars>
      </dgm:prSet>
      <dgm:spPr/>
      <dgm:t>
        <a:bodyPr/>
        <a:lstStyle/>
        <a:p>
          <a:endParaRPr lang="en-IE"/>
        </a:p>
      </dgm:t>
    </dgm:pt>
    <dgm:pt modelId="{26979FAB-C031-4920-9B96-E7F6EB86FECA}" type="pres">
      <dgm:prSet presAssocID="{6024EA09-5275-451D-A8C3-C7CDF57E56C5}" presName="connSite2" presStyleCnt="0"/>
      <dgm:spPr/>
    </dgm:pt>
    <dgm:pt modelId="{4EEDCDA8-E7F8-4121-8215-5051B78D3512}" type="pres">
      <dgm:prSet presAssocID="{40B29C0E-2A09-4F14-A46D-E9BE803AE774}" presName="Name18" presStyleLbl="sibTrans2D1" presStyleIdx="3" presStyleCnt="4"/>
      <dgm:spPr/>
      <dgm:t>
        <a:bodyPr/>
        <a:lstStyle/>
        <a:p>
          <a:endParaRPr lang="en-IE"/>
        </a:p>
      </dgm:t>
    </dgm:pt>
    <dgm:pt modelId="{26400915-58DA-42EC-AB20-35D31ACB478E}" type="pres">
      <dgm:prSet presAssocID="{637966BE-AD3A-49FA-A069-CBE6DDA209F3}" presName="composite1" presStyleCnt="0"/>
      <dgm:spPr/>
    </dgm:pt>
    <dgm:pt modelId="{115B112A-D5BD-48C1-B498-C8ECB65BD5F3}" type="pres">
      <dgm:prSet presAssocID="{637966BE-AD3A-49FA-A069-CBE6DDA209F3}" presName="dummyNode1" presStyleLbl="node1" presStyleIdx="3" presStyleCnt="5"/>
      <dgm:spPr/>
    </dgm:pt>
    <dgm:pt modelId="{D7F94AB7-2D8E-442B-9D57-E32551A67EDA}" type="pres">
      <dgm:prSet presAssocID="{637966BE-AD3A-49FA-A069-CBE6DDA209F3}" presName="childNode1" presStyleLbl="bgAcc1" presStyleIdx="4" presStyleCnt="5">
        <dgm:presLayoutVars>
          <dgm:bulletEnabled val="1"/>
        </dgm:presLayoutVars>
      </dgm:prSet>
      <dgm:spPr/>
    </dgm:pt>
    <dgm:pt modelId="{4804EF18-6632-47E6-98A9-176ABB8DC1A6}" type="pres">
      <dgm:prSet presAssocID="{637966BE-AD3A-49FA-A069-CBE6DDA209F3}" presName="childNode1tx" presStyleLbl="bgAcc1" presStyleIdx="4" presStyleCnt="5">
        <dgm:presLayoutVars>
          <dgm:bulletEnabled val="1"/>
        </dgm:presLayoutVars>
      </dgm:prSet>
      <dgm:spPr/>
    </dgm:pt>
    <dgm:pt modelId="{477341CE-1B9C-4EC7-81EB-0DD6D9F35482}" type="pres">
      <dgm:prSet presAssocID="{637966BE-AD3A-49FA-A069-CBE6DDA209F3}" presName="parentNode1" presStyleLbl="node1" presStyleIdx="4" presStyleCnt="5" custScaleX="105143" custScaleY="298025">
        <dgm:presLayoutVars>
          <dgm:chMax val="1"/>
          <dgm:bulletEnabled val="1"/>
        </dgm:presLayoutVars>
      </dgm:prSet>
      <dgm:spPr/>
      <dgm:t>
        <a:bodyPr/>
        <a:lstStyle/>
        <a:p>
          <a:endParaRPr lang="en-IE"/>
        </a:p>
      </dgm:t>
    </dgm:pt>
    <dgm:pt modelId="{C464D57B-B1B0-4BCA-B597-A4F39E0D92C4}" type="pres">
      <dgm:prSet presAssocID="{637966BE-AD3A-49FA-A069-CBE6DDA209F3}" presName="connSite1" presStyleCnt="0"/>
      <dgm:spPr/>
    </dgm:pt>
  </dgm:ptLst>
  <dgm:cxnLst>
    <dgm:cxn modelId="{F5091EF9-CD32-4CE5-BD6E-C901DF040346}" type="presOf" srcId="{40B29C0E-2A09-4F14-A46D-E9BE803AE774}" destId="{4EEDCDA8-E7F8-4121-8215-5051B78D3512}" srcOrd="0" destOrd="0" presId="urn:microsoft.com/office/officeart/2005/8/layout/hProcess4"/>
    <dgm:cxn modelId="{3A657840-0996-4D10-84BC-BFDA5BF03BB5}" type="presOf" srcId="{6560060A-8C31-4828-A8B7-C0CAE9A1C476}" destId="{2C73BE7A-6FCA-4C9A-9E30-51FFACF6111F}" srcOrd="0" destOrd="0" presId="urn:microsoft.com/office/officeart/2005/8/layout/hProcess4"/>
    <dgm:cxn modelId="{BA38D6A4-AD46-46BF-89E8-B441C96DD68B}" srcId="{C36CF5F5-3430-4951-8197-84582E65B29E}" destId="{6560060A-8C31-4828-A8B7-C0CAE9A1C476}" srcOrd="2" destOrd="0" parTransId="{C2E58254-7FFF-4EA1-87B5-CAB84CB78D1F}" sibTransId="{1944850C-3A88-437E-88D2-58C44EB69FB9}"/>
    <dgm:cxn modelId="{9C6F7297-7CAD-4F48-87F5-5894F024D02F}" srcId="{C36CF5F5-3430-4951-8197-84582E65B29E}" destId="{C956D6EE-C175-410D-A891-6B2F1B8A5276}" srcOrd="1" destOrd="0" parTransId="{8BE8EBA0-7F9C-4746-9135-E8B948829602}" sibTransId="{A99FDC59-DDEA-4FA9-A840-83C4E9A90409}"/>
    <dgm:cxn modelId="{358CB2EA-AED1-47FC-9C98-754258EBC049}" type="presOf" srcId="{21A58993-B40A-4AE7-9FA2-3D87E74CA694}" destId="{C86455CE-4D8A-4AC2-8B6A-4129BCECECC6}" srcOrd="0" destOrd="0" presId="urn:microsoft.com/office/officeart/2005/8/layout/hProcess4"/>
    <dgm:cxn modelId="{6BF93D6D-BE70-46FD-916D-46F05772E35D}" type="presOf" srcId="{637966BE-AD3A-49FA-A069-CBE6DDA209F3}" destId="{477341CE-1B9C-4EC7-81EB-0DD6D9F35482}" srcOrd="0" destOrd="0" presId="urn:microsoft.com/office/officeart/2005/8/layout/hProcess4"/>
    <dgm:cxn modelId="{57EC2AD3-7626-42F4-B2FE-81407EF3D14E}" type="presOf" srcId="{6024EA09-5275-451D-A8C3-C7CDF57E56C5}" destId="{42522944-67A0-4DC3-BA57-DD41939A4462}" srcOrd="0" destOrd="0" presId="urn:microsoft.com/office/officeart/2005/8/layout/hProcess4"/>
    <dgm:cxn modelId="{58052A44-1089-4E85-AA0C-28E882B1DDC7}" type="presOf" srcId="{1944850C-3A88-437E-88D2-58C44EB69FB9}" destId="{FD292745-53AF-4CD5-AFB6-F8071F3B96E5}" srcOrd="0" destOrd="0" presId="urn:microsoft.com/office/officeart/2005/8/layout/hProcess4"/>
    <dgm:cxn modelId="{E45FB95C-97B6-4032-9A6D-8AF88688527B}" type="presOf" srcId="{C36CF5F5-3430-4951-8197-84582E65B29E}" destId="{2328499E-E842-4514-909A-0EF51EF81D19}" srcOrd="0" destOrd="0" presId="urn:microsoft.com/office/officeart/2005/8/layout/hProcess4"/>
    <dgm:cxn modelId="{D7A61A58-5700-4B89-9D82-D6FF42B657D7}" type="presOf" srcId="{A99FDC59-DDEA-4FA9-A840-83C4E9A90409}" destId="{87B92158-7DC6-4055-BE01-1F63A8D67B02}" srcOrd="0" destOrd="0" presId="urn:microsoft.com/office/officeart/2005/8/layout/hProcess4"/>
    <dgm:cxn modelId="{9D2A6023-140D-446B-8932-D61C511D2A1F}" srcId="{C36CF5F5-3430-4951-8197-84582E65B29E}" destId="{6024EA09-5275-451D-A8C3-C7CDF57E56C5}" srcOrd="3" destOrd="0" parTransId="{445B1637-244A-4C8E-9C2C-673E5D6DFD30}" sibTransId="{40B29C0E-2A09-4F14-A46D-E9BE803AE774}"/>
    <dgm:cxn modelId="{99B861E0-3664-46B3-975E-E2D599F0CEAD}" type="presOf" srcId="{7BF27802-B9B8-4F3F-9A04-EEF6BCDAB6E6}" destId="{19D737F7-6936-4270-8F72-953951DC4B4E}" srcOrd="0" destOrd="0" presId="urn:microsoft.com/office/officeart/2005/8/layout/hProcess4"/>
    <dgm:cxn modelId="{EAFABAEB-8875-4E00-A504-A27C4D7C0E7A}" srcId="{C36CF5F5-3430-4951-8197-84582E65B29E}" destId="{21A58993-B40A-4AE7-9FA2-3D87E74CA694}" srcOrd="0" destOrd="0" parTransId="{0F90ACD8-522C-44C2-9780-C864132EF287}" sibTransId="{7BF27802-B9B8-4F3F-9A04-EEF6BCDAB6E6}"/>
    <dgm:cxn modelId="{9E06F092-8BAD-46A6-B616-4F5A8D79BF30}" srcId="{C36CF5F5-3430-4951-8197-84582E65B29E}" destId="{637966BE-AD3A-49FA-A069-CBE6DDA209F3}" srcOrd="4" destOrd="0" parTransId="{D5FFFE35-1CA5-4578-9BC4-0F51F022F436}" sibTransId="{7B35CC1F-FB71-4909-BFD4-E87B5B79E62C}"/>
    <dgm:cxn modelId="{1F327408-D6C1-495E-9B3D-C91260BAE4A6}" type="presOf" srcId="{C956D6EE-C175-410D-A891-6B2F1B8A5276}" destId="{107A95A5-59E2-4BB6-93A6-5147A54C4C30}" srcOrd="0" destOrd="0" presId="urn:microsoft.com/office/officeart/2005/8/layout/hProcess4"/>
    <dgm:cxn modelId="{D336FB90-30D3-4B3C-97B7-66728EBBC909}" type="presParOf" srcId="{2328499E-E842-4514-909A-0EF51EF81D19}" destId="{45FAACF4-8432-4589-93E4-3DE69165B3D3}" srcOrd="0" destOrd="0" presId="urn:microsoft.com/office/officeart/2005/8/layout/hProcess4"/>
    <dgm:cxn modelId="{F561B161-A2D1-474B-A729-A37A4055F2F7}" type="presParOf" srcId="{2328499E-E842-4514-909A-0EF51EF81D19}" destId="{47A2E78A-B749-4D7D-B9BB-8DB7C037293E}" srcOrd="1" destOrd="0" presId="urn:microsoft.com/office/officeart/2005/8/layout/hProcess4"/>
    <dgm:cxn modelId="{F7C5BE27-1E3B-48DB-8323-7930A72DC491}" type="presParOf" srcId="{2328499E-E842-4514-909A-0EF51EF81D19}" destId="{F7F181C7-2B92-476B-B42E-9ACAAC6AC4EE}" srcOrd="2" destOrd="0" presId="urn:microsoft.com/office/officeart/2005/8/layout/hProcess4"/>
    <dgm:cxn modelId="{783AD7A5-8F9F-44B4-81B6-8A13EF01BF6C}" type="presParOf" srcId="{F7F181C7-2B92-476B-B42E-9ACAAC6AC4EE}" destId="{A8185FDC-7242-4783-AAA3-88B2B3CDA628}" srcOrd="0" destOrd="0" presId="urn:microsoft.com/office/officeart/2005/8/layout/hProcess4"/>
    <dgm:cxn modelId="{70E10862-2534-4349-B2CC-41512CC5ACD4}" type="presParOf" srcId="{A8185FDC-7242-4783-AAA3-88B2B3CDA628}" destId="{F4B3F875-C380-45E8-88B4-1FA7D138625C}" srcOrd="0" destOrd="0" presId="urn:microsoft.com/office/officeart/2005/8/layout/hProcess4"/>
    <dgm:cxn modelId="{203C5586-9B26-4995-93D3-DF27FD0B062B}" type="presParOf" srcId="{A8185FDC-7242-4783-AAA3-88B2B3CDA628}" destId="{473ACEF8-3177-4F7E-8961-189F5D8709E7}" srcOrd="1" destOrd="0" presId="urn:microsoft.com/office/officeart/2005/8/layout/hProcess4"/>
    <dgm:cxn modelId="{849A6D1C-D0CA-4EA1-AB5F-3D493866A882}" type="presParOf" srcId="{A8185FDC-7242-4783-AAA3-88B2B3CDA628}" destId="{ECCFDF5A-8441-4D28-9782-43179429D44A}" srcOrd="2" destOrd="0" presId="urn:microsoft.com/office/officeart/2005/8/layout/hProcess4"/>
    <dgm:cxn modelId="{69638E10-71B4-4F3E-B1AF-835FE4C903AA}" type="presParOf" srcId="{A8185FDC-7242-4783-AAA3-88B2B3CDA628}" destId="{C86455CE-4D8A-4AC2-8B6A-4129BCECECC6}" srcOrd="3" destOrd="0" presId="urn:microsoft.com/office/officeart/2005/8/layout/hProcess4"/>
    <dgm:cxn modelId="{2E51DBBB-6C31-4A22-BFE9-AC4AADFACD6A}" type="presParOf" srcId="{A8185FDC-7242-4783-AAA3-88B2B3CDA628}" destId="{0E0BB613-04B1-4BB3-BF61-DEBBD4C64E19}" srcOrd="4" destOrd="0" presId="urn:microsoft.com/office/officeart/2005/8/layout/hProcess4"/>
    <dgm:cxn modelId="{7C3E3BBE-E224-4FDF-8421-2C5592F67AAC}" type="presParOf" srcId="{F7F181C7-2B92-476B-B42E-9ACAAC6AC4EE}" destId="{19D737F7-6936-4270-8F72-953951DC4B4E}" srcOrd="1" destOrd="0" presId="urn:microsoft.com/office/officeart/2005/8/layout/hProcess4"/>
    <dgm:cxn modelId="{BCD94B6D-E3C2-4628-A8DD-D3F8BAA220A0}" type="presParOf" srcId="{F7F181C7-2B92-476B-B42E-9ACAAC6AC4EE}" destId="{F3E63AA4-AA09-451E-9335-B2A7C11DD7C3}" srcOrd="2" destOrd="0" presId="urn:microsoft.com/office/officeart/2005/8/layout/hProcess4"/>
    <dgm:cxn modelId="{A5A4B10A-B446-451B-BC28-1D1427CECCEF}" type="presParOf" srcId="{F3E63AA4-AA09-451E-9335-B2A7C11DD7C3}" destId="{EAE1364E-D391-4A72-8F1B-4D45B7DAAE00}" srcOrd="0" destOrd="0" presId="urn:microsoft.com/office/officeart/2005/8/layout/hProcess4"/>
    <dgm:cxn modelId="{CB79DFDD-7898-4997-B763-A6BCECB9872A}" type="presParOf" srcId="{F3E63AA4-AA09-451E-9335-B2A7C11DD7C3}" destId="{707608FE-8A50-4EEC-9DA6-8157F877F795}" srcOrd="1" destOrd="0" presId="urn:microsoft.com/office/officeart/2005/8/layout/hProcess4"/>
    <dgm:cxn modelId="{307BB911-CDD7-4835-B0D8-1BE03643589B}" type="presParOf" srcId="{F3E63AA4-AA09-451E-9335-B2A7C11DD7C3}" destId="{7FA7B144-C219-4657-96E5-AA3DBBCE9B5C}" srcOrd="2" destOrd="0" presId="urn:microsoft.com/office/officeart/2005/8/layout/hProcess4"/>
    <dgm:cxn modelId="{C24E3C7B-AF52-4055-9AFE-7C963FAE4A45}" type="presParOf" srcId="{F3E63AA4-AA09-451E-9335-B2A7C11DD7C3}" destId="{107A95A5-59E2-4BB6-93A6-5147A54C4C30}" srcOrd="3" destOrd="0" presId="urn:microsoft.com/office/officeart/2005/8/layout/hProcess4"/>
    <dgm:cxn modelId="{94B6349F-7CF7-4CAF-97BE-7787CCFE838F}" type="presParOf" srcId="{F3E63AA4-AA09-451E-9335-B2A7C11DD7C3}" destId="{E2ACCE4B-7FD7-4BF7-A510-71B1C80F4D0E}" srcOrd="4" destOrd="0" presId="urn:microsoft.com/office/officeart/2005/8/layout/hProcess4"/>
    <dgm:cxn modelId="{F2B137FE-5EA6-4FDE-A123-56DD0A159877}" type="presParOf" srcId="{F7F181C7-2B92-476B-B42E-9ACAAC6AC4EE}" destId="{87B92158-7DC6-4055-BE01-1F63A8D67B02}" srcOrd="3" destOrd="0" presId="urn:microsoft.com/office/officeart/2005/8/layout/hProcess4"/>
    <dgm:cxn modelId="{1C072D9A-98FD-48DF-AA48-0CBB03242A7F}" type="presParOf" srcId="{F7F181C7-2B92-476B-B42E-9ACAAC6AC4EE}" destId="{DBF91AE3-0199-43E2-BF26-9B68120BF06A}" srcOrd="4" destOrd="0" presId="urn:microsoft.com/office/officeart/2005/8/layout/hProcess4"/>
    <dgm:cxn modelId="{0B8BFEA0-BDEF-4998-9034-1C2BF7F58C8C}" type="presParOf" srcId="{DBF91AE3-0199-43E2-BF26-9B68120BF06A}" destId="{3B256D7B-2D6B-4635-B407-081E725C4387}" srcOrd="0" destOrd="0" presId="urn:microsoft.com/office/officeart/2005/8/layout/hProcess4"/>
    <dgm:cxn modelId="{0D48C3A6-08F7-45F0-B9F2-A7778600EEB2}" type="presParOf" srcId="{DBF91AE3-0199-43E2-BF26-9B68120BF06A}" destId="{1FB617D3-CED8-44BE-89B7-E615C206B297}" srcOrd="1" destOrd="0" presId="urn:microsoft.com/office/officeart/2005/8/layout/hProcess4"/>
    <dgm:cxn modelId="{6B54485E-927C-48D1-AC4A-E79964A6493A}" type="presParOf" srcId="{DBF91AE3-0199-43E2-BF26-9B68120BF06A}" destId="{E197287D-6EFA-4063-9A2A-3F8F2A4326DD}" srcOrd="2" destOrd="0" presId="urn:microsoft.com/office/officeart/2005/8/layout/hProcess4"/>
    <dgm:cxn modelId="{3E7621D5-24D4-4E3E-8BD2-0C8BCA292094}" type="presParOf" srcId="{DBF91AE3-0199-43E2-BF26-9B68120BF06A}" destId="{2C73BE7A-6FCA-4C9A-9E30-51FFACF6111F}" srcOrd="3" destOrd="0" presId="urn:microsoft.com/office/officeart/2005/8/layout/hProcess4"/>
    <dgm:cxn modelId="{C038811D-D9E4-43C1-B114-DDB90B2B5361}" type="presParOf" srcId="{DBF91AE3-0199-43E2-BF26-9B68120BF06A}" destId="{A02053A0-2976-4FE5-8A24-806E16F3449C}" srcOrd="4" destOrd="0" presId="urn:microsoft.com/office/officeart/2005/8/layout/hProcess4"/>
    <dgm:cxn modelId="{53BA91B3-50ED-47E8-9988-80D032269A66}" type="presParOf" srcId="{F7F181C7-2B92-476B-B42E-9ACAAC6AC4EE}" destId="{FD292745-53AF-4CD5-AFB6-F8071F3B96E5}" srcOrd="5" destOrd="0" presId="urn:microsoft.com/office/officeart/2005/8/layout/hProcess4"/>
    <dgm:cxn modelId="{941977FC-1D81-457B-B2EC-F5920B59AB40}" type="presParOf" srcId="{F7F181C7-2B92-476B-B42E-9ACAAC6AC4EE}" destId="{9458B4A3-4582-46AB-9F9B-2CFACB6DC0F0}" srcOrd="6" destOrd="0" presId="urn:microsoft.com/office/officeart/2005/8/layout/hProcess4"/>
    <dgm:cxn modelId="{21E4D1D7-0B75-4B1C-B1DC-F28EC9159D10}" type="presParOf" srcId="{9458B4A3-4582-46AB-9F9B-2CFACB6DC0F0}" destId="{EA3781E1-30C3-42D4-93DC-80BBBF6556D0}" srcOrd="0" destOrd="0" presId="urn:microsoft.com/office/officeart/2005/8/layout/hProcess4"/>
    <dgm:cxn modelId="{3F0DD9A2-3367-4182-97FC-07250F5EAD7A}" type="presParOf" srcId="{9458B4A3-4582-46AB-9F9B-2CFACB6DC0F0}" destId="{EC5ECDE9-FAF0-42CE-AC46-EC068A528E50}" srcOrd="1" destOrd="0" presId="urn:microsoft.com/office/officeart/2005/8/layout/hProcess4"/>
    <dgm:cxn modelId="{0EBC7F9E-7D00-4BA1-8787-1410CF31B715}" type="presParOf" srcId="{9458B4A3-4582-46AB-9F9B-2CFACB6DC0F0}" destId="{6FE734DD-90DF-4AB0-AB21-AEB2C9FF6D43}" srcOrd="2" destOrd="0" presId="urn:microsoft.com/office/officeart/2005/8/layout/hProcess4"/>
    <dgm:cxn modelId="{87EE4FE2-D5F4-4319-9F06-71D290979A45}" type="presParOf" srcId="{9458B4A3-4582-46AB-9F9B-2CFACB6DC0F0}" destId="{42522944-67A0-4DC3-BA57-DD41939A4462}" srcOrd="3" destOrd="0" presId="urn:microsoft.com/office/officeart/2005/8/layout/hProcess4"/>
    <dgm:cxn modelId="{A562B6C5-0CCA-48FB-B18A-1108C5A8BB40}" type="presParOf" srcId="{9458B4A3-4582-46AB-9F9B-2CFACB6DC0F0}" destId="{26979FAB-C031-4920-9B96-E7F6EB86FECA}" srcOrd="4" destOrd="0" presId="urn:microsoft.com/office/officeart/2005/8/layout/hProcess4"/>
    <dgm:cxn modelId="{736DADF1-1AF4-416C-84AD-C1A7350EBF47}" type="presParOf" srcId="{F7F181C7-2B92-476B-B42E-9ACAAC6AC4EE}" destId="{4EEDCDA8-E7F8-4121-8215-5051B78D3512}" srcOrd="7" destOrd="0" presId="urn:microsoft.com/office/officeart/2005/8/layout/hProcess4"/>
    <dgm:cxn modelId="{98449C71-CB49-4A3B-BCFA-702DDF45DA3C}" type="presParOf" srcId="{F7F181C7-2B92-476B-B42E-9ACAAC6AC4EE}" destId="{26400915-58DA-42EC-AB20-35D31ACB478E}" srcOrd="8" destOrd="0" presId="urn:microsoft.com/office/officeart/2005/8/layout/hProcess4"/>
    <dgm:cxn modelId="{9D8C76D1-BF81-4925-9755-867A67C6F96D}" type="presParOf" srcId="{26400915-58DA-42EC-AB20-35D31ACB478E}" destId="{115B112A-D5BD-48C1-B498-C8ECB65BD5F3}" srcOrd="0" destOrd="0" presId="urn:microsoft.com/office/officeart/2005/8/layout/hProcess4"/>
    <dgm:cxn modelId="{11C3655B-0BCA-4B95-841A-1DD6A8C874B2}" type="presParOf" srcId="{26400915-58DA-42EC-AB20-35D31ACB478E}" destId="{D7F94AB7-2D8E-442B-9D57-E32551A67EDA}" srcOrd="1" destOrd="0" presId="urn:microsoft.com/office/officeart/2005/8/layout/hProcess4"/>
    <dgm:cxn modelId="{CA53DD57-C3F3-4036-AC77-1ADAEADFA25C}" type="presParOf" srcId="{26400915-58DA-42EC-AB20-35D31ACB478E}" destId="{4804EF18-6632-47E6-98A9-176ABB8DC1A6}" srcOrd="2" destOrd="0" presId="urn:microsoft.com/office/officeart/2005/8/layout/hProcess4"/>
    <dgm:cxn modelId="{46B59B80-70E7-4216-9A5E-1722FD3DD1C0}" type="presParOf" srcId="{26400915-58DA-42EC-AB20-35D31ACB478E}" destId="{477341CE-1B9C-4EC7-81EB-0DD6D9F35482}" srcOrd="3" destOrd="0" presId="urn:microsoft.com/office/officeart/2005/8/layout/hProcess4"/>
    <dgm:cxn modelId="{6FE70C88-7273-4FF6-8282-F463A0C8E244}" type="presParOf" srcId="{26400915-58DA-42EC-AB20-35D31ACB478E}" destId="{C464D57B-B1B0-4BCA-B597-A4F39E0D92C4}"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92597-5613-42AE-9435-69EAF54DE4D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E"/>
        </a:p>
      </dgm:t>
    </dgm:pt>
    <dgm:pt modelId="{42B14F67-DF54-47FD-9545-CA69BA25514F}">
      <dgm:prSet phldrT="[Text]"/>
      <dgm:spPr/>
      <dgm:t>
        <a:bodyPr/>
        <a:lstStyle/>
        <a:p>
          <a:r>
            <a:rPr lang="en-IE" dirty="0" smtClean="0"/>
            <a:t>Two-year Early Year’s programme that combined the following elements:</a:t>
          </a:r>
          <a:endParaRPr lang="en-IE" dirty="0"/>
        </a:p>
      </dgm:t>
    </dgm:pt>
    <dgm:pt modelId="{EB8F9A23-7EA7-4948-9672-B601345E075A}" type="parTrans" cxnId="{7DD7AC51-1A23-418C-8A3C-CA5032F4004C}">
      <dgm:prSet/>
      <dgm:spPr/>
      <dgm:t>
        <a:bodyPr/>
        <a:lstStyle/>
        <a:p>
          <a:endParaRPr lang="en-IE"/>
        </a:p>
      </dgm:t>
    </dgm:pt>
    <dgm:pt modelId="{86AA105E-BEAB-44A7-B5E1-3DB2A5E5A250}" type="sibTrans" cxnId="{7DD7AC51-1A23-418C-8A3C-CA5032F4004C}">
      <dgm:prSet/>
      <dgm:spPr/>
      <dgm:t>
        <a:bodyPr/>
        <a:lstStyle/>
        <a:p>
          <a:endParaRPr lang="en-IE"/>
        </a:p>
      </dgm:t>
    </dgm:pt>
    <dgm:pt modelId="{F2B679B9-AEF0-4865-A243-54AE6B8F1DC9}">
      <dgm:prSet phldrT="[Text]"/>
      <dgm:spPr/>
      <dgm:t>
        <a:bodyPr/>
        <a:lstStyle/>
        <a:p>
          <a:r>
            <a:rPr lang="en-IE" dirty="0" smtClean="0"/>
            <a:t>Non-contact time;</a:t>
          </a:r>
        </a:p>
        <a:p>
          <a:r>
            <a:rPr lang="en-IE" dirty="0" smtClean="0"/>
            <a:t>1:5 </a:t>
          </a:r>
          <a:r>
            <a:rPr lang="en-IE" dirty="0" err="1" smtClean="0"/>
            <a:t>staff:child</a:t>
          </a:r>
          <a:r>
            <a:rPr lang="en-IE" dirty="0" smtClean="0"/>
            <a:t> ratio;</a:t>
          </a:r>
        </a:p>
        <a:p>
          <a:r>
            <a:rPr lang="en-IE" dirty="0" smtClean="0"/>
            <a:t>Communities of Practice (</a:t>
          </a:r>
          <a:r>
            <a:rPr lang="en-IE" err="1" smtClean="0"/>
            <a:t>CoP</a:t>
          </a:r>
          <a:r>
            <a:rPr lang="en-IE" smtClean="0"/>
            <a:t>).</a:t>
          </a:r>
          <a:endParaRPr lang="en-IE" dirty="0" smtClean="0"/>
        </a:p>
        <a:p>
          <a:endParaRPr lang="en-IE" dirty="0"/>
        </a:p>
      </dgm:t>
    </dgm:pt>
    <dgm:pt modelId="{C01D9312-4EF6-4D24-B125-0086555E07B2}" type="parTrans" cxnId="{F40BE6F8-B32B-43F1-BD43-DE4208388EB4}">
      <dgm:prSet/>
      <dgm:spPr/>
      <dgm:t>
        <a:bodyPr/>
        <a:lstStyle/>
        <a:p>
          <a:endParaRPr lang="en-IE"/>
        </a:p>
      </dgm:t>
    </dgm:pt>
    <dgm:pt modelId="{B63C9E14-DFC8-403B-9A0C-7BCE51697F28}" type="sibTrans" cxnId="{F40BE6F8-B32B-43F1-BD43-DE4208388EB4}">
      <dgm:prSet/>
      <dgm:spPr/>
      <dgm:t>
        <a:bodyPr/>
        <a:lstStyle/>
        <a:p>
          <a:endParaRPr lang="en-IE"/>
        </a:p>
      </dgm:t>
    </dgm:pt>
    <dgm:pt modelId="{49D1C9B2-FFBF-4D97-9AC8-AD84835DCE4B}">
      <dgm:prSet/>
      <dgm:spPr/>
      <dgm:t>
        <a:bodyPr/>
        <a:lstStyle/>
        <a:p>
          <a:r>
            <a:rPr lang="en-IE" dirty="0" err="1" smtClean="0"/>
            <a:t>HighScope</a:t>
          </a:r>
          <a:r>
            <a:rPr lang="en-IE" dirty="0" smtClean="0"/>
            <a:t> curriculum for 4 hours 15 minutes per day, five days a week, academic year.</a:t>
          </a:r>
          <a:endParaRPr lang="en-IE" dirty="0"/>
        </a:p>
      </dgm:t>
    </dgm:pt>
    <dgm:pt modelId="{BCE0462A-BE40-46C6-A518-B82B61E8425C}" type="parTrans" cxnId="{363C7332-422A-40A7-B1D0-50F5BF45B1F2}">
      <dgm:prSet/>
      <dgm:spPr/>
      <dgm:t>
        <a:bodyPr/>
        <a:lstStyle/>
        <a:p>
          <a:endParaRPr lang="en-IE"/>
        </a:p>
      </dgm:t>
    </dgm:pt>
    <dgm:pt modelId="{F93172D6-6913-4485-A17F-9F7C94593A6D}" type="sibTrans" cxnId="{363C7332-422A-40A7-B1D0-50F5BF45B1F2}">
      <dgm:prSet/>
      <dgm:spPr/>
      <dgm:t>
        <a:bodyPr/>
        <a:lstStyle/>
        <a:p>
          <a:endParaRPr lang="en-IE"/>
        </a:p>
      </dgm:t>
    </dgm:pt>
    <dgm:pt modelId="{D84B7841-F80E-4D29-9CD4-E2297FD72C52}">
      <dgm:prSet/>
      <dgm:spPr/>
      <dgm:t>
        <a:bodyPr/>
        <a:lstStyle/>
        <a:p>
          <a:r>
            <a:rPr lang="en-IE" dirty="0" smtClean="0"/>
            <a:t>Access to a dedicated Speech and Language Therapist</a:t>
          </a:r>
          <a:endParaRPr lang="en-IE" dirty="0"/>
        </a:p>
      </dgm:t>
    </dgm:pt>
    <dgm:pt modelId="{799E47AC-5988-40D4-9F10-60ACA7B43906}" type="parTrans" cxnId="{BE06B0BF-9FBD-4553-ABA2-4C0BF3425A3B}">
      <dgm:prSet/>
      <dgm:spPr/>
      <dgm:t>
        <a:bodyPr/>
        <a:lstStyle/>
        <a:p>
          <a:endParaRPr lang="en-IE"/>
        </a:p>
      </dgm:t>
    </dgm:pt>
    <dgm:pt modelId="{D329364D-294C-42D3-ADBF-39A8731905B4}" type="sibTrans" cxnId="{BE06B0BF-9FBD-4553-ABA2-4C0BF3425A3B}">
      <dgm:prSet/>
      <dgm:spPr/>
      <dgm:t>
        <a:bodyPr/>
        <a:lstStyle/>
        <a:p>
          <a:endParaRPr lang="en-IE"/>
        </a:p>
      </dgm:t>
    </dgm:pt>
    <dgm:pt modelId="{4EFC7F93-5B5D-412F-8120-BB5F00A27ACD}">
      <dgm:prSet/>
      <dgm:spPr/>
      <dgm:t>
        <a:bodyPr/>
        <a:lstStyle/>
        <a:p>
          <a:r>
            <a:rPr lang="en-IE" dirty="0" smtClean="0"/>
            <a:t>A dedicated Parent/Carer Facilitator – parenting course </a:t>
          </a:r>
          <a:endParaRPr lang="en-IE" dirty="0"/>
        </a:p>
      </dgm:t>
    </dgm:pt>
    <dgm:pt modelId="{CE522675-3822-454E-8915-033857D82369}" type="parTrans" cxnId="{006B47CD-D557-4E61-A636-DF1AC878F9EE}">
      <dgm:prSet/>
      <dgm:spPr/>
      <dgm:t>
        <a:bodyPr/>
        <a:lstStyle/>
        <a:p>
          <a:endParaRPr lang="en-IE"/>
        </a:p>
      </dgm:t>
    </dgm:pt>
    <dgm:pt modelId="{65ACC3C3-A412-482C-B98B-D4148BDD0AD3}" type="sibTrans" cxnId="{006B47CD-D557-4E61-A636-DF1AC878F9EE}">
      <dgm:prSet/>
      <dgm:spPr/>
      <dgm:t>
        <a:bodyPr/>
        <a:lstStyle/>
        <a:p>
          <a:endParaRPr lang="en-IE"/>
        </a:p>
      </dgm:t>
    </dgm:pt>
    <dgm:pt modelId="{7E3F4AED-16CD-48B9-8A6C-F9B399E2C565}">
      <dgm:prSet phldrT="[Text]"/>
      <dgm:spPr/>
      <dgm:t>
        <a:bodyPr/>
        <a:lstStyle/>
        <a:p>
          <a:r>
            <a:rPr lang="en-IE" dirty="0" smtClean="0"/>
            <a:t>9 preschools in </a:t>
          </a:r>
          <a:r>
            <a:rPr lang="en-IE" dirty="0" err="1" smtClean="0"/>
            <a:t>Tallaght</a:t>
          </a:r>
          <a:r>
            <a:rPr lang="en-IE" dirty="0" smtClean="0"/>
            <a:t> West</a:t>
          </a:r>
          <a:endParaRPr lang="en-IE" dirty="0"/>
        </a:p>
      </dgm:t>
    </dgm:pt>
    <dgm:pt modelId="{0355CF4A-D07B-41D6-94C4-6405390CE8AA}" type="parTrans" cxnId="{82667C3A-754F-4A69-8A63-9C9287C98327}">
      <dgm:prSet/>
      <dgm:spPr/>
      <dgm:t>
        <a:bodyPr/>
        <a:lstStyle/>
        <a:p>
          <a:endParaRPr lang="en-IE"/>
        </a:p>
      </dgm:t>
    </dgm:pt>
    <dgm:pt modelId="{81899E80-D4AD-4162-8B53-140A84E30E84}" type="sibTrans" cxnId="{82667C3A-754F-4A69-8A63-9C9287C98327}">
      <dgm:prSet/>
      <dgm:spPr/>
      <dgm:t>
        <a:bodyPr/>
        <a:lstStyle/>
        <a:p>
          <a:endParaRPr lang="en-IE"/>
        </a:p>
      </dgm:t>
    </dgm:pt>
    <dgm:pt modelId="{7952150C-D7B1-44B2-B06E-25B1B21B976D}" type="pres">
      <dgm:prSet presAssocID="{4EC92597-5613-42AE-9435-69EAF54DE4D1}" presName="diagram" presStyleCnt="0">
        <dgm:presLayoutVars>
          <dgm:dir/>
          <dgm:resizeHandles val="exact"/>
        </dgm:presLayoutVars>
      </dgm:prSet>
      <dgm:spPr/>
      <dgm:t>
        <a:bodyPr/>
        <a:lstStyle/>
        <a:p>
          <a:endParaRPr lang="en-IE"/>
        </a:p>
      </dgm:t>
    </dgm:pt>
    <dgm:pt modelId="{895862A5-2714-4BE2-B03F-4BE6A6C5D8D8}" type="pres">
      <dgm:prSet presAssocID="{42B14F67-DF54-47FD-9545-CA69BA25514F}" presName="node" presStyleLbl="node1" presStyleIdx="0" presStyleCnt="6" custScaleX="325643" custScaleY="65533" custLinFactNeighborX="-3512" custLinFactNeighborY="-44573">
        <dgm:presLayoutVars>
          <dgm:bulletEnabled val="1"/>
        </dgm:presLayoutVars>
      </dgm:prSet>
      <dgm:spPr/>
      <dgm:t>
        <a:bodyPr/>
        <a:lstStyle/>
        <a:p>
          <a:endParaRPr lang="en-IE"/>
        </a:p>
      </dgm:t>
    </dgm:pt>
    <dgm:pt modelId="{39D10D3C-E8A1-498D-85FD-4434843DED8C}" type="pres">
      <dgm:prSet presAssocID="{86AA105E-BEAB-44A7-B5E1-3DB2A5E5A250}" presName="sibTrans" presStyleCnt="0"/>
      <dgm:spPr/>
    </dgm:pt>
    <dgm:pt modelId="{67A52E0E-C81E-4C2D-A1F7-30443174BB32}" type="pres">
      <dgm:prSet presAssocID="{49D1C9B2-FFBF-4D97-9AC8-AD84835DCE4B}" presName="node" presStyleLbl="node1" presStyleIdx="1" presStyleCnt="6">
        <dgm:presLayoutVars>
          <dgm:bulletEnabled val="1"/>
        </dgm:presLayoutVars>
      </dgm:prSet>
      <dgm:spPr/>
      <dgm:t>
        <a:bodyPr/>
        <a:lstStyle/>
        <a:p>
          <a:endParaRPr lang="en-IE"/>
        </a:p>
      </dgm:t>
    </dgm:pt>
    <dgm:pt modelId="{6E3E6E98-4810-4655-8495-CBBA2C7C17A2}" type="pres">
      <dgm:prSet presAssocID="{F93172D6-6913-4485-A17F-9F7C94593A6D}" presName="sibTrans" presStyleCnt="0"/>
      <dgm:spPr/>
    </dgm:pt>
    <dgm:pt modelId="{C66CABE7-0760-4D67-AEE6-0F38CC2FA2FA}" type="pres">
      <dgm:prSet presAssocID="{D84B7841-F80E-4D29-9CD4-E2297FD72C52}" presName="node" presStyleLbl="node1" presStyleIdx="2" presStyleCnt="6" custLinFactX="9923" custLinFactNeighborX="100000" custLinFactNeighborY="-1136">
        <dgm:presLayoutVars>
          <dgm:bulletEnabled val="1"/>
        </dgm:presLayoutVars>
      </dgm:prSet>
      <dgm:spPr/>
      <dgm:t>
        <a:bodyPr/>
        <a:lstStyle/>
        <a:p>
          <a:endParaRPr lang="en-IE"/>
        </a:p>
      </dgm:t>
    </dgm:pt>
    <dgm:pt modelId="{42D78C49-3644-4FFF-9662-53E363A4BC19}" type="pres">
      <dgm:prSet presAssocID="{D329364D-294C-42D3-ADBF-39A8731905B4}" presName="sibTrans" presStyleCnt="0"/>
      <dgm:spPr/>
    </dgm:pt>
    <dgm:pt modelId="{C43594A4-2DDF-4206-9F13-AA6C882B4455}" type="pres">
      <dgm:prSet presAssocID="{4EFC7F93-5B5D-412F-8120-BB5F00A27ACD}" presName="node" presStyleLbl="node1" presStyleIdx="3" presStyleCnt="6" custLinFactX="-82699" custLinFactY="17758" custLinFactNeighborX="-100000" custLinFactNeighborY="100000">
        <dgm:presLayoutVars>
          <dgm:bulletEnabled val="1"/>
        </dgm:presLayoutVars>
      </dgm:prSet>
      <dgm:spPr/>
      <dgm:t>
        <a:bodyPr/>
        <a:lstStyle/>
        <a:p>
          <a:endParaRPr lang="en-IE"/>
        </a:p>
      </dgm:t>
    </dgm:pt>
    <dgm:pt modelId="{E46C7C2E-5D97-4E81-A376-AED984F0958D}" type="pres">
      <dgm:prSet presAssocID="{65ACC3C3-A412-482C-B98B-D4148BDD0AD3}" presName="sibTrans" presStyleCnt="0"/>
      <dgm:spPr/>
    </dgm:pt>
    <dgm:pt modelId="{42FE97E9-781B-4358-96D8-04B6A757A8EF}" type="pres">
      <dgm:prSet presAssocID="{F2B679B9-AEF0-4865-A243-54AE6B8F1DC9}" presName="node" presStyleLbl="node1" presStyleIdx="4" presStyleCnt="6" custScaleY="100000" custLinFactY="-17803" custLinFactNeighborX="53638" custLinFactNeighborY="-100000">
        <dgm:presLayoutVars>
          <dgm:bulletEnabled val="1"/>
        </dgm:presLayoutVars>
      </dgm:prSet>
      <dgm:spPr/>
      <dgm:t>
        <a:bodyPr/>
        <a:lstStyle/>
        <a:p>
          <a:endParaRPr lang="en-IE"/>
        </a:p>
      </dgm:t>
    </dgm:pt>
    <dgm:pt modelId="{04335C6F-F079-4AD1-BABB-D4AD6D0B3664}" type="pres">
      <dgm:prSet presAssocID="{B63C9E14-DFC8-403B-9A0C-7BCE51697F28}" presName="sibTrans" presStyleCnt="0"/>
      <dgm:spPr/>
    </dgm:pt>
    <dgm:pt modelId="{973C2D33-28F0-46C9-AC82-6241F9CC8CD5}" type="pres">
      <dgm:prSet presAssocID="{7E3F4AED-16CD-48B9-8A6C-F9B399E2C565}" presName="node" presStyleLbl="node1" presStyleIdx="5" presStyleCnt="6" custLinFactNeighborX="12121" custLinFactNeighborY="1091">
        <dgm:presLayoutVars>
          <dgm:bulletEnabled val="1"/>
        </dgm:presLayoutVars>
      </dgm:prSet>
      <dgm:spPr/>
      <dgm:t>
        <a:bodyPr/>
        <a:lstStyle/>
        <a:p>
          <a:endParaRPr lang="en-IE"/>
        </a:p>
      </dgm:t>
    </dgm:pt>
  </dgm:ptLst>
  <dgm:cxnLst>
    <dgm:cxn modelId="{7BBF08C1-3493-4988-A035-E326A4976FB3}" type="presOf" srcId="{49D1C9B2-FFBF-4D97-9AC8-AD84835DCE4B}" destId="{67A52E0E-C81E-4C2D-A1F7-30443174BB32}" srcOrd="0" destOrd="0" presId="urn:microsoft.com/office/officeart/2005/8/layout/default#1"/>
    <dgm:cxn modelId="{0835AECC-1E92-4749-A767-CD3A0B659E95}" type="presOf" srcId="{4EFC7F93-5B5D-412F-8120-BB5F00A27ACD}" destId="{C43594A4-2DDF-4206-9F13-AA6C882B4455}" srcOrd="0" destOrd="0" presId="urn:microsoft.com/office/officeart/2005/8/layout/default#1"/>
    <dgm:cxn modelId="{3D4373C8-70A9-4B60-B6DF-7AEE63910E64}" type="presOf" srcId="{D84B7841-F80E-4D29-9CD4-E2297FD72C52}" destId="{C66CABE7-0760-4D67-AEE6-0F38CC2FA2FA}" srcOrd="0" destOrd="0" presId="urn:microsoft.com/office/officeart/2005/8/layout/default#1"/>
    <dgm:cxn modelId="{871ECD89-575A-4EEB-AA79-CC1320FA25B6}" type="presOf" srcId="{4EC92597-5613-42AE-9435-69EAF54DE4D1}" destId="{7952150C-D7B1-44B2-B06E-25B1B21B976D}" srcOrd="0" destOrd="0" presId="urn:microsoft.com/office/officeart/2005/8/layout/default#1"/>
    <dgm:cxn modelId="{363C7332-422A-40A7-B1D0-50F5BF45B1F2}" srcId="{4EC92597-5613-42AE-9435-69EAF54DE4D1}" destId="{49D1C9B2-FFBF-4D97-9AC8-AD84835DCE4B}" srcOrd="1" destOrd="0" parTransId="{BCE0462A-BE40-46C6-A518-B82B61E8425C}" sibTransId="{F93172D6-6913-4485-A17F-9F7C94593A6D}"/>
    <dgm:cxn modelId="{006B47CD-D557-4E61-A636-DF1AC878F9EE}" srcId="{4EC92597-5613-42AE-9435-69EAF54DE4D1}" destId="{4EFC7F93-5B5D-412F-8120-BB5F00A27ACD}" srcOrd="3" destOrd="0" parTransId="{CE522675-3822-454E-8915-033857D82369}" sibTransId="{65ACC3C3-A412-482C-B98B-D4148BDD0AD3}"/>
    <dgm:cxn modelId="{BE06B0BF-9FBD-4553-ABA2-4C0BF3425A3B}" srcId="{4EC92597-5613-42AE-9435-69EAF54DE4D1}" destId="{D84B7841-F80E-4D29-9CD4-E2297FD72C52}" srcOrd="2" destOrd="0" parTransId="{799E47AC-5988-40D4-9F10-60ACA7B43906}" sibTransId="{D329364D-294C-42D3-ADBF-39A8731905B4}"/>
    <dgm:cxn modelId="{7831066D-A0E0-42B4-88B9-F5941F8510A7}" type="presOf" srcId="{42B14F67-DF54-47FD-9545-CA69BA25514F}" destId="{895862A5-2714-4BE2-B03F-4BE6A6C5D8D8}" srcOrd="0" destOrd="0" presId="urn:microsoft.com/office/officeart/2005/8/layout/default#1"/>
    <dgm:cxn modelId="{2B067844-522A-4D2E-B469-3E392B307B61}" type="presOf" srcId="{F2B679B9-AEF0-4865-A243-54AE6B8F1DC9}" destId="{42FE97E9-781B-4358-96D8-04B6A757A8EF}" srcOrd="0" destOrd="0" presId="urn:microsoft.com/office/officeart/2005/8/layout/default#1"/>
    <dgm:cxn modelId="{7DD7AC51-1A23-418C-8A3C-CA5032F4004C}" srcId="{4EC92597-5613-42AE-9435-69EAF54DE4D1}" destId="{42B14F67-DF54-47FD-9545-CA69BA25514F}" srcOrd="0" destOrd="0" parTransId="{EB8F9A23-7EA7-4948-9672-B601345E075A}" sibTransId="{86AA105E-BEAB-44A7-B5E1-3DB2A5E5A250}"/>
    <dgm:cxn modelId="{F40BE6F8-B32B-43F1-BD43-DE4208388EB4}" srcId="{4EC92597-5613-42AE-9435-69EAF54DE4D1}" destId="{F2B679B9-AEF0-4865-A243-54AE6B8F1DC9}" srcOrd="4" destOrd="0" parTransId="{C01D9312-4EF6-4D24-B125-0086555E07B2}" sibTransId="{B63C9E14-DFC8-403B-9A0C-7BCE51697F28}"/>
    <dgm:cxn modelId="{82667C3A-754F-4A69-8A63-9C9287C98327}" srcId="{4EC92597-5613-42AE-9435-69EAF54DE4D1}" destId="{7E3F4AED-16CD-48B9-8A6C-F9B399E2C565}" srcOrd="5" destOrd="0" parTransId="{0355CF4A-D07B-41D6-94C4-6405390CE8AA}" sibTransId="{81899E80-D4AD-4162-8B53-140A84E30E84}"/>
    <dgm:cxn modelId="{47E80BD9-5F26-4688-A259-CBA98BC2187A}" type="presOf" srcId="{7E3F4AED-16CD-48B9-8A6C-F9B399E2C565}" destId="{973C2D33-28F0-46C9-AC82-6241F9CC8CD5}" srcOrd="0" destOrd="0" presId="urn:microsoft.com/office/officeart/2005/8/layout/default#1"/>
    <dgm:cxn modelId="{392D61C2-6AF6-47E9-859B-B490B9EA3D66}" type="presParOf" srcId="{7952150C-D7B1-44B2-B06E-25B1B21B976D}" destId="{895862A5-2714-4BE2-B03F-4BE6A6C5D8D8}" srcOrd="0" destOrd="0" presId="urn:microsoft.com/office/officeart/2005/8/layout/default#1"/>
    <dgm:cxn modelId="{670232C3-F17C-4DEB-813A-F3D5ED60CCD7}" type="presParOf" srcId="{7952150C-D7B1-44B2-B06E-25B1B21B976D}" destId="{39D10D3C-E8A1-498D-85FD-4434843DED8C}" srcOrd="1" destOrd="0" presId="urn:microsoft.com/office/officeart/2005/8/layout/default#1"/>
    <dgm:cxn modelId="{FDEEE417-E395-44BB-B55F-519D36AEEBB7}" type="presParOf" srcId="{7952150C-D7B1-44B2-B06E-25B1B21B976D}" destId="{67A52E0E-C81E-4C2D-A1F7-30443174BB32}" srcOrd="2" destOrd="0" presId="urn:microsoft.com/office/officeart/2005/8/layout/default#1"/>
    <dgm:cxn modelId="{B3520DF3-AD4C-4920-B83F-EFEA347E4230}" type="presParOf" srcId="{7952150C-D7B1-44B2-B06E-25B1B21B976D}" destId="{6E3E6E98-4810-4655-8495-CBBA2C7C17A2}" srcOrd="3" destOrd="0" presId="urn:microsoft.com/office/officeart/2005/8/layout/default#1"/>
    <dgm:cxn modelId="{96F92A00-6803-4A20-89E1-A8F001DE5AD3}" type="presParOf" srcId="{7952150C-D7B1-44B2-B06E-25B1B21B976D}" destId="{C66CABE7-0760-4D67-AEE6-0F38CC2FA2FA}" srcOrd="4" destOrd="0" presId="urn:microsoft.com/office/officeart/2005/8/layout/default#1"/>
    <dgm:cxn modelId="{7916F42F-E40B-47CE-896B-70B2F1A5E4E9}" type="presParOf" srcId="{7952150C-D7B1-44B2-B06E-25B1B21B976D}" destId="{42D78C49-3644-4FFF-9662-53E363A4BC19}" srcOrd="5" destOrd="0" presId="urn:microsoft.com/office/officeart/2005/8/layout/default#1"/>
    <dgm:cxn modelId="{832B75EB-B6AA-4D74-B493-33FCDA5D024D}" type="presParOf" srcId="{7952150C-D7B1-44B2-B06E-25B1B21B976D}" destId="{C43594A4-2DDF-4206-9F13-AA6C882B4455}" srcOrd="6" destOrd="0" presId="urn:microsoft.com/office/officeart/2005/8/layout/default#1"/>
    <dgm:cxn modelId="{B94B7144-5902-40BD-89B5-3FA4777BBB45}" type="presParOf" srcId="{7952150C-D7B1-44B2-B06E-25B1B21B976D}" destId="{E46C7C2E-5D97-4E81-A376-AED984F0958D}" srcOrd="7" destOrd="0" presId="urn:microsoft.com/office/officeart/2005/8/layout/default#1"/>
    <dgm:cxn modelId="{854F3F17-FD4A-4459-9762-B2506794305B}" type="presParOf" srcId="{7952150C-D7B1-44B2-B06E-25B1B21B976D}" destId="{42FE97E9-781B-4358-96D8-04B6A757A8EF}" srcOrd="8" destOrd="0" presId="urn:microsoft.com/office/officeart/2005/8/layout/default#1"/>
    <dgm:cxn modelId="{080FB6FA-64F6-44B3-8A5A-71BF9256BB3D}" type="presParOf" srcId="{7952150C-D7B1-44B2-B06E-25B1B21B976D}" destId="{04335C6F-F079-4AD1-BABB-D4AD6D0B3664}" srcOrd="9" destOrd="0" presId="urn:microsoft.com/office/officeart/2005/8/layout/default#1"/>
    <dgm:cxn modelId="{5D4D7EAB-6524-4BEE-BA35-C61321CDE2A0}" type="presParOf" srcId="{7952150C-D7B1-44B2-B06E-25B1B21B976D}" destId="{973C2D33-28F0-46C9-AC82-6241F9CC8CD5}"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A81E74-D70E-4421-83E5-470175E98D6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8C37D016-41A3-475C-B322-51181804FA96}">
      <dgm:prSet phldrT="[Text]"/>
      <dgm:spPr/>
      <dgm:t>
        <a:bodyPr/>
        <a:lstStyle/>
        <a:p>
          <a:r>
            <a:rPr lang="en-IE" dirty="0" smtClean="0"/>
            <a:t>A whole-school approach to promote integrated health promotion and to improve access to and uptake of health care services/professionals:</a:t>
          </a:r>
          <a:endParaRPr lang="en-IE" dirty="0"/>
        </a:p>
      </dgm:t>
    </dgm:pt>
    <dgm:pt modelId="{9E59F30C-0D68-4EEC-AE27-336342BF4C7F}" type="parTrans" cxnId="{0E62225D-BE02-45D3-9F09-7A697EA960B0}">
      <dgm:prSet/>
      <dgm:spPr/>
      <dgm:t>
        <a:bodyPr/>
        <a:lstStyle/>
        <a:p>
          <a:endParaRPr lang="en-IE"/>
        </a:p>
      </dgm:t>
    </dgm:pt>
    <dgm:pt modelId="{F834F88D-C00A-4B8D-9EB3-9D28BB56E425}" type="sibTrans" cxnId="{0E62225D-BE02-45D3-9F09-7A697EA960B0}">
      <dgm:prSet/>
      <dgm:spPr/>
      <dgm:t>
        <a:bodyPr/>
        <a:lstStyle/>
        <a:p>
          <a:endParaRPr lang="en-IE"/>
        </a:p>
      </dgm:t>
    </dgm:pt>
    <dgm:pt modelId="{6FF87BC9-E465-45C6-B4D5-F5C3210CD3AA}">
      <dgm:prSet phldrT="[Text]" custT="1"/>
      <dgm:spPr/>
      <dgm:t>
        <a:bodyPr/>
        <a:lstStyle/>
        <a:p>
          <a:r>
            <a:rPr lang="en-IE" sz="1700" dirty="0" smtClean="0"/>
            <a:t>Work programme focusing on activities to achieve seven outcomes outlined in a manual.</a:t>
          </a:r>
          <a:endParaRPr lang="en-IE" sz="1700" dirty="0"/>
        </a:p>
      </dgm:t>
    </dgm:pt>
    <dgm:pt modelId="{079E4AC1-DE38-490B-BD5E-7BBD6D0C6F68}" type="parTrans" cxnId="{8002B0E9-9893-49E1-AF23-0A3E529D2716}">
      <dgm:prSet/>
      <dgm:spPr/>
      <dgm:t>
        <a:bodyPr/>
        <a:lstStyle/>
        <a:p>
          <a:endParaRPr lang="en-IE"/>
        </a:p>
      </dgm:t>
    </dgm:pt>
    <dgm:pt modelId="{C37A6323-7F8C-4678-8832-2B7769DDCC98}" type="sibTrans" cxnId="{8002B0E9-9893-49E1-AF23-0A3E529D2716}">
      <dgm:prSet/>
      <dgm:spPr/>
      <dgm:t>
        <a:bodyPr/>
        <a:lstStyle/>
        <a:p>
          <a:endParaRPr lang="en-IE"/>
        </a:p>
      </dgm:t>
    </dgm:pt>
    <dgm:pt modelId="{F0E73DCF-7A39-4552-B06C-8A84CF4EC5F1}">
      <dgm:prSet phldrT="[Text]"/>
      <dgm:spPr/>
      <dgm:t>
        <a:bodyPr/>
        <a:lstStyle/>
        <a:p>
          <a:r>
            <a:rPr lang="en-IE" dirty="0" smtClean="0"/>
            <a:t>Implemented in five primary schools located in two campuses:</a:t>
          </a:r>
          <a:endParaRPr lang="en-IE" dirty="0"/>
        </a:p>
      </dgm:t>
    </dgm:pt>
    <dgm:pt modelId="{F83F02EB-E22B-412A-8107-972177E6EF50}" type="parTrans" cxnId="{55D3981E-470F-4779-9A18-CAA6A181CBC9}">
      <dgm:prSet/>
      <dgm:spPr/>
      <dgm:t>
        <a:bodyPr/>
        <a:lstStyle/>
        <a:p>
          <a:endParaRPr lang="en-IE"/>
        </a:p>
      </dgm:t>
    </dgm:pt>
    <dgm:pt modelId="{E3631F76-046C-4B6B-B33F-F1706BDFE4C1}" type="sibTrans" cxnId="{55D3981E-470F-4779-9A18-CAA6A181CBC9}">
      <dgm:prSet/>
      <dgm:spPr/>
      <dgm:t>
        <a:bodyPr/>
        <a:lstStyle/>
        <a:p>
          <a:endParaRPr lang="en-IE"/>
        </a:p>
      </dgm:t>
    </dgm:pt>
    <dgm:pt modelId="{C524B11B-64A5-46F9-8598-BEC3B7E32CDE}">
      <dgm:prSet phldrT="[Text]" custT="1"/>
      <dgm:spPr/>
      <dgm:t>
        <a:bodyPr/>
        <a:lstStyle/>
        <a:p>
          <a:r>
            <a:rPr lang="en-IE" sz="1600" dirty="0" smtClean="0"/>
            <a:t>Two Healthy Schools Coordinators (HSC) employed.</a:t>
          </a:r>
          <a:endParaRPr lang="en-IE" sz="1600" dirty="0"/>
        </a:p>
      </dgm:t>
    </dgm:pt>
    <dgm:pt modelId="{12500D82-544D-44EE-AA8B-952C84AADA0D}" type="parTrans" cxnId="{8EDBD74B-6A4F-40BC-9D00-50C16DAC9B66}">
      <dgm:prSet/>
      <dgm:spPr/>
      <dgm:t>
        <a:bodyPr/>
        <a:lstStyle/>
        <a:p>
          <a:endParaRPr lang="en-IE"/>
        </a:p>
      </dgm:t>
    </dgm:pt>
    <dgm:pt modelId="{2E70EF8B-79A7-4390-A8C9-73F04CB9A693}" type="sibTrans" cxnId="{8EDBD74B-6A4F-40BC-9D00-50C16DAC9B66}">
      <dgm:prSet/>
      <dgm:spPr/>
      <dgm:t>
        <a:bodyPr/>
        <a:lstStyle/>
        <a:p>
          <a:endParaRPr lang="en-IE"/>
        </a:p>
      </dgm:t>
    </dgm:pt>
    <dgm:pt modelId="{4AB7135F-0B37-44AE-BBB4-3CDA1E3B466B}">
      <dgm:prSet phldrT="[Text]"/>
      <dgm:spPr/>
      <dgm:t>
        <a:bodyPr/>
        <a:lstStyle/>
        <a:p>
          <a:r>
            <a:rPr lang="en-IE" dirty="0" smtClean="0"/>
            <a:t>Inter-agency Steering Committee established (Principals and reps from HSE, SDCC, HSCL, CDI):</a:t>
          </a:r>
          <a:endParaRPr lang="en-IE" dirty="0"/>
        </a:p>
      </dgm:t>
    </dgm:pt>
    <dgm:pt modelId="{8D598515-AEA5-4158-BEFA-F40FF5172BF0}" type="parTrans" cxnId="{790D61B8-30E3-4D40-AED2-F2394C1BBAB6}">
      <dgm:prSet/>
      <dgm:spPr/>
      <dgm:t>
        <a:bodyPr/>
        <a:lstStyle/>
        <a:p>
          <a:endParaRPr lang="en-IE"/>
        </a:p>
      </dgm:t>
    </dgm:pt>
    <dgm:pt modelId="{50013128-DEAD-4607-A5DD-CD1AAF78131C}" type="sibTrans" cxnId="{790D61B8-30E3-4D40-AED2-F2394C1BBAB6}">
      <dgm:prSet/>
      <dgm:spPr/>
      <dgm:t>
        <a:bodyPr/>
        <a:lstStyle/>
        <a:p>
          <a:endParaRPr lang="en-IE"/>
        </a:p>
      </dgm:t>
    </dgm:pt>
    <dgm:pt modelId="{9EEDC8A8-7B4B-4F1D-AC6F-C16566009EA8}">
      <dgm:prSet phldrT="[Text]" custT="1"/>
      <dgm:spPr/>
      <dgm:t>
        <a:bodyPr/>
        <a:lstStyle/>
        <a:p>
          <a:r>
            <a:rPr lang="en-IE" sz="1700" dirty="0" smtClean="0"/>
            <a:t>In 2008 CDI agreed to provide a SLT service on site, on a  part time basis initially, and after one year, the post became full time.</a:t>
          </a:r>
          <a:endParaRPr lang="en-IE" sz="1700" dirty="0"/>
        </a:p>
      </dgm:t>
    </dgm:pt>
    <dgm:pt modelId="{05C8EB2A-76C0-4C73-A9F3-BF7E644DFD17}" type="parTrans" cxnId="{E0AB45AA-269D-40A6-9EDF-4C1E8DA1EBD6}">
      <dgm:prSet/>
      <dgm:spPr/>
      <dgm:t>
        <a:bodyPr/>
        <a:lstStyle/>
        <a:p>
          <a:endParaRPr lang="en-IE"/>
        </a:p>
      </dgm:t>
    </dgm:pt>
    <dgm:pt modelId="{77DAD8D9-D1AD-439B-9EB6-C6FC602CB9EA}" type="sibTrans" cxnId="{E0AB45AA-269D-40A6-9EDF-4C1E8DA1EBD6}">
      <dgm:prSet/>
      <dgm:spPr/>
      <dgm:t>
        <a:bodyPr/>
        <a:lstStyle/>
        <a:p>
          <a:endParaRPr lang="en-IE"/>
        </a:p>
      </dgm:t>
    </dgm:pt>
    <dgm:pt modelId="{9FD7641C-5DCE-451D-B77D-7736B89D47BD}" type="pres">
      <dgm:prSet presAssocID="{BCA81E74-D70E-4421-83E5-470175E98D64}" presName="linear" presStyleCnt="0">
        <dgm:presLayoutVars>
          <dgm:animLvl val="lvl"/>
          <dgm:resizeHandles val="exact"/>
        </dgm:presLayoutVars>
      </dgm:prSet>
      <dgm:spPr/>
      <dgm:t>
        <a:bodyPr/>
        <a:lstStyle/>
        <a:p>
          <a:endParaRPr lang="en-IE"/>
        </a:p>
      </dgm:t>
    </dgm:pt>
    <dgm:pt modelId="{64C4CDBF-D88A-4950-8377-247F54068183}" type="pres">
      <dgm:prSet presAssocID="{8C37D016-41A3-475C-B322-51181804FA96}" presName="parentText" presStyleLbl="node1" presStyleIdx="0" presStyleCnt="3" custScaleY="122680" custLinFactNeighborX="1001">
        <dgm:presLayoutVars>
          <dgm:chMax val="0"/>
          <dgm:bulletEnabled val="1"/>
        </dgm:presLayoutVars>
      </dgm:prSet>
      <dgm:spPr/>
      <dgm:t>
        <a:bodyPr/>
        <a:lstStyle/>
        <a:p>
          <a:endParaRPr lang="en-IE"/>
        </a:p>
      </dgm:t>
    </dgm:pt>
    <dgm:pt modelId="{A99CBC1F-3BB2-410A-93BD-94B0B34922DC}" type="pres">
      <dgm:prSet presAssocID="{8C37D016-41A3-475C-B322-51181804FA96}" presName="childText" presStyleLbl="revTx" presStyleIdx="0" presStyleCnt="3" custScaleY="129537">
        <dgm:presLayoutVars>
          <dgm:bulletEnabled val="1"/>
        </dgm:presLayoutVars>
      </dgm:prSet>
      <dgm:spPr/>
      <dgm:t>
        <a:bodyPr/>
        <a:lstStyle/>
        <a:p>
          <a:endParaRPr lang="en-IE"/>
        </a:p>
      </dgm:t>
    </dgm:pt>
    <dgm:pt modelId="{A9D1E431-2B4D-40DC-9367-967046DAEDF2}" type="pres">
      <dgm:prSet presAssocID="{F0E73DCF-7A39-4552-B06C-8A84CF4EC5F1}" presName="parentText" presStyleLbl="node1" presStyleIdx="1" presStyleCnt="3" custScaleY="100696">
        <dgm:presLayoutVars>
          <dgm:chMax val="0"/>
          <dgm:bulletEnabled val="1"/>
        </dgm:presLayoutVars>
      </dgm:prSet>
      <dgm:spPr/>
      <dgm:t>
        <a:bodyPr/>
        <a:lstStyle/>
        <a:p>
          <a:endParaRPr lang="en-IE"/>
        </a:p>
      </dgm:t>
    </dgm:pt>
    <dgm:pt modelId="{354A0398-503D-4448-98F7-F512F37CC6CA}" type="pres">
      <dgm:prSet presAssocID="{F0E73DCF-7A39-4552-B06C-8A84CF4EC5F1}" presName="childText" presStyleLbl="revTx" presStyleIdx="1" presStyleCnt="3" custScaleY="185753">
        <dgm:presLayoutVars>
          <dgm:bulletEnabled val="1"/>
        </dgm:presLayoutVars>
      </dgm:prSet>
      <dgm:spPr/>
      <dgm:t>
        <a:bodyPr/>
        <a:lstStyle/>
        <a:p>
          <a:endParaRPr lang="en-IE"/>
        </a:p>
      </dgm:t>
    </dgm:pt>
    <dgm:pt modelId="{2B4681C0-4C4A-48EC-9C63-0676B6CF8C5F}" type="pres">
      <dgm:prSet presAssocID="{4AB7135F-0B37-44AE-BBB4-3CDA1E3B466B}" presName="parentText" presStyleLbl="node1" presStyleIdx="2" presStyleCnt="3" custScaleY="117464">
        <dgm:presLayoutVars>
          <dgm:chMax val="0"/>
          <dgm:bulletEnabled val="1"/>
        </dgm:presLayoutVars>
      </dgm:prSet>
      <dgm:spPr/>
      <dgm:t>
        <a:bodyPr/>
        <a:lstStyle/>
        <a:p>
          <a:endParaRPr lang="en-IE"/>
        </a:p>
      </dgm:t>
    </dgm:pt>
    <dgm:pt modelId="{B08EB74B-1CEC-4D6B-9876-AD5EA291BACA}" type="pres">
      <dgm:prSet presAssocID="{4AB7135F-0B37-44AE-BBB4-3CDA1E3B466B}" presName="childText" presStyleLbl="revTx" presStyleIdx="2" presStyleCnt="3" custScaleY="132639">
        <dgm:presLayoutVars>
          <dgm:bulletEnabled val="1"/>
        </dgm:presLayoutVars>
      </dgm:prSet>
      <dgm:spPr/>
      <dgm:t>
        <a:bodyPr/>
        <a:lstStyle/>
        <a:p>
          <a:endParaRPr lang="en-IE"/>
        </a:p>
      </dgm:t>
    </dgm:pt>
  </dgm:ptLst>
  <dgm:cxnLst>
    <dgm:cxn modelId="{8EDBD74B-6A4F-40BC-9D00-50C16DAC9B66}" srcId="{F0E73DCF-7A39-4552-B06C-8A84CF4EC5F1}" destId="{C524B11B-64A5-46F9-8598-BEC3B7E32CDE}" srcOrd="0" destOrd="0" parTransId="{12500D82-544D-44EE-AA8B-952C84AADA0D}" sibTransId="{2E70EF8B-79A7-4390-A8C9-73F04CB9A693}"/>
    <dgm:cxn modelId="{790D61B8-30E3-4D40-AED2-F2394C1BBAB6}" srcId="{BCA81E74-D70E-4421-83E5-470175E98D64}" destId="{4AB7135F-0B37-44AE-BBB4-3CDA1E3B466B}" srcOrd="2" destOrd="0" parTransId="{8D598515-AEA5-4158-BEFA-F40FF5172BF0}" sibTransId="{50013128-DEAD-4607-A5DD-CD1AAF78131C}"/>
    <dgm:cxn modelId="{AD89D878-2CBC-425A-B853-B83AC992450C}" type="presOf" srcId="{F0E73DCF-7A39-4552-B06C-8A84CF4EC5F1}" destId="{A9D1E431-2B4D-40DC-9367-967046DAEDF2}" srcOrd="0" destOrd="0" presId="urn:microsoft.com/office/officeart/2005/8/layout/vList2"/>
    <dgm:cxn modelId="{55D3981E-470F-4779-9A18-CAA6A181CBC9}" srcId="{BCA81E74-D70E-4421-83E5-470175E98D64}" destId="{F0E73DCF-7A39-4552-B06C-8A84CF4EC5F1}" srcOrd="1" destOrd="0" parTransId="{F83F02EB-E22B-412A-8107-972177E6EF50}" sibTransId="{E3631F76-046C-4B6B-B33F-F1706BDFE4C1}"/>
    <dgm:cxn modelId="{7EE0EA15-C45A-4CCF-AF37-9B89EC812F84}" type="presOf" srcId="{4AB7135F-0B37-44AE-BBB4-3CDA1E3B466B}" destId="{2B4681C0-4C4A-48EC-9C63-0676B6CF8C5F}" srcOrd="0" destOrd="0" presId="urn:microsoft.com/office/officeart/2005/8/layout/vList2"/>
    <dgm:cxn modelId="{04DF3859-4100-46D3-A0F4-1C4DE722A629}" type="presOf" srcId="{6FF87BC9-E465-45C6-B4D5-F5C3210CD3AA}" destId="{A99CBC1F-3BB2-410A-93BD-94B0B34922DC}" srcOrd="0" destOrd="0" presId="urn:microsoft.com/office/officeart/2005/8/layout/vList2"/>
    <dgm:cxn modelId="{8CBC7AC8-1A0F-45DD-85A0-9463C3E0455B}" type="presOf" srcId="{8C37D016-41A3-475C-B322-51181804FA96}" destId="{64C4CDBF-D88A-4950-8377-247F54068183}" srcOrd="0" destOrd="0" presId="urn:microsoft.com/office/officeart/2005/8/layout/vList2"/>
    <dgm:cxn modelId="{0E62225D-BE02-45D3-9F09-7A697EA960B0}" srcId="{BCA81E74-D70E-4421-83E5-470175E98D64}" destId="{8C37D016-41A3-475C-B322-51181804FA96}" srcOrd="0" destOrd="0" parTransId="{9E59F30C-0D68-4EEC-AE27-336342BF4C7F}" sibTransId="{F834F88D-C00A-4B8D-9EB3-9D28BB56E425}"/>
    <dgm:cxn modelId="{3BEC3979-FA9C-4045-ACFD-7CF81C29E7BA}" type="presOf" srcId="{9EEDC8A8-7B4B-4F1D-AC6F-C16566009EA8}" destId="{B08EB74B-1CEC-4D6B-9876-AD5EA291BACA}" srcOrd="0" destOrd="0" presId="urn:microsoft.com/office/officeart/2005/8/layout/vList2"/>
    <dgm:cxn modelId="{FEC4D19E-4B03-42C8-A7D1-52DCA8FF6D99}" type="presOf" srcId="{C524B11B-64A5-46F9-8598-BEC3B7E32CDE}" destId="{354A0398-503D-4448-98F7-F512F37CC6CA}" srcOrd="0" destOrd="0" presId="urn:microsoft.com/office/officeart/2005/8/layout/vList2"/>
    <dgm:cxn modelId="{8002B0E9-9893-49E1-AF23-0A3E529D2716}" srcId="{8C37D016-41A3-475C-B322-51181804FA96}" destId="{6FF87BC9-E465-45C6-B4D5-F5C3210CD3AA}" srcOrd="0" destOrd="0" parTransId="{079E4AC1-DE38-490B-BD5E-7BBD6D0C6F68}" sibTransId="{C37A6323-7F8C-4678-8832-2B7769DDCC98}"/>
    <dgm:cxn modelId="{FF131952-AE6E-480F-8726-8E1C2B8037F2}" type="presOf" srcId="{BCA81E74-D70E-4421-83E5-470175E98D64}" destId="{9FD7641C-5DCE-451D-B77D-7736B89D47BD}" srcOrd="0" destOrd="0" presId="urn:microsoft.com/office/officeart/2005/8/layout/vList2"/>
    <dgm:cxn modelId="{E0AB45AA-269D-40A6-9EDF-4C1E8DA1EBD6}" srcId="{4AB7135F-0B37-44AE-BBB4-3CDA1E3B466B}" destId="{9EEDC8A8-7B4B-4F1D-AC6F-C16566009EA8}" srcOrd="0" destOrd="0" parTransId="{05C8EB2A-76C0-4C73-A9F3-BF7E644DFD17}" sibTransId="{77DAD8D9-D1AD-439B-9EB6-C6FC602CB9EA}"/>
    <dgm:cxn modelId="{23543EA8-E932-464A-9BE9-C4C446CBA14C}" type="presParOf" srcId="{9FD7641C-5DCE-451D-B77D-7736B89D47BD}" destId="{64C4CDBF-D88A-4950-8377-247F54068183}" srcOrd="0" destOrd="0" presId="urn:microsoft.com/office/officeart/2005/8/layout/vList2"/>
    <dgm:cxn modelId="{7024CF78-741B-406E-B422-4CEF7E0EB6C1}" type="presParOf" srcId="{9FD7641C-5DCE-451D-B77D-7736B89D47BD}" destId="{A99CBC1F-3BB2-410A-93BD-94B0B34922DC}" srcOrd="1" destOrd="0" presId="urn:microsoft.com/office/officeart/2005/8/layout/vList2"/>
    <dgm:cxn modelId="{BBDA8AEF-0401-4B38-A5CA-2D88682D8800}" type="presParOf" srcId="{9FD7641C-5DCE-451D-B77D-7736B89D47BD}" destId="{A9D1E431-2B4D-40DC-9367-967046DAEDF2}" srcOrd="2" destOrd="0" presId="urn:microsoft.com/office/officeart/2005/8/layout/vList2"/>
    <dgm:cxn modelId="{DEBD0B62-21B7-4A69-B6A3-1B2CE06DA6D0}" type="presParOf" srcId="{9FD7641C-5DCE-451D-B77D-7736B89D47BD}" destId="{354A0398-503D-4448-98F7-F512F37CC6CA}" srcOrd="3" destOrd="0" presId="urn:microsoft.com/office/officeart/2005/8/layout/vList2"/>
    <dgm:cxn modelId="{FCEB73F4-7DE5-4C71-AB66-442B36628656}" type="presParOf" srcId="{9FD7641C-5DCE-451D-B77D-7736B89D47BD}" destId="{2B4681C0-4C4A-48EC-9C63-0676B6CF8C5F}" srcOrd="4" destOrd="0" presId="urn:microsoft.com/office/officeart/2005/8/layout/vList2"/>
    <dgm:cxn modelId="{4F7D2446-60B8-4C08-B29C-DB980360F829}" type="presParOf" srcId="{9FD7641C-5DCE-451D-B77D-7736B89D47BD}" destId="{B08EB74B-1CEC-4D6B-9876-AD5EA291BAC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DCD2BB-ED49-4101-BDC1-DBA9E3E13D3A}" type="doc">
      <dgm:prSet loTypeId="urn:microsoft.com/office/officeart/2005/8/layout/venn3" loCatId="relationship" qsTypeId="urn:microsoft.com/office/officeart/2005/8/quickstyle/simple5" qsCatId="simple" csTypeId="urn:microsoft.com/office/officeart/2005/8/colors/accent1_2" csCatId="accent1" phldr="1"/>
      <dgm:spPr/>
      <dgm:t>
        <a:bodyPr/>
        <a:lstStyle/>
        <a:p>
          <a:endParaRPr lang="en-GB"/>
        </a:p>
      </dgm:t>
    </dgm:pt>
    <dgm:pt modelId="{3A3BCA12-2A13-4201-B7F4-B58FB976642C}">
      <dgm:prSet phldrT="[Text]" custT="1"/>
      <dgm:spPr/>
      <dgm:t>
        <a:bodyPr/>
        <a:lstStyle/>
        <a:p>
          <a:pPr algn="ctr"/>
          <a:r>
            <a:rPr lang="en-IE" sz="1800" dirty="0" smtClean="0">
              <a:solidFill>
                <a:schemeClr val="bg1"/>
              </a:solidFill>
              <a:latin typeface="+mn-lt"/>
              <a:cs typeface="Arial" charset="0"/>
            </a:rPr>
            <a:t>To promote children’s speech and language development and provide intervention, where necessary</a:t>
          </a:r>
          <a:endParaRPr lang="en-GB" sz="1800" b="0" dirty="0">
            <a:solidFill>
              <a:schemeClr val="bg1"/>
            </a:solidFill>
            <a:latin typeface="+mn-lt"/>
          </a:endParaRPr>
        </a:p>
      </dgm:t>
    </dgm:pt>
    <dgm:pt modelId="{A0EA74C1-C1F9-476A-98FB-96B0FFF07D9F}" type="parTrans" cxnId="{DB4B16AC-AEEC-448A-94AF-3B03C0391CC6}">
      <dgm:prSet/>
      <dgm:spPr/>
      <dgm:t>
        <a:bodyPr/>
        <a:lstStyle/>
        <a:p>
          <a:endParaRPr lang="en-GB"/>
        </a:p>
      </dgm:t>
    </dgm:pt>
    <dgm:pt modelId="{ED327C8B-32E7-4E9E-A5AF-BACDBA22CEA7}" type="sibTrans" cxnId="{DB4B16AC-AEEC-448A-94AF-3B03C0391CC6}">
      <dgm:prSet/>
      <dgm:spPr/>
      <dgm:t>
        <a:bodyPr/>
        <a:lstStyle/>
        <a:p>
          <a:endParaRPr lang="en-GB"/>
        </a:p>
      </dgm:t>
    </dgm:pt>
    <dgm:pt modelId="{1BA4E5DB-F2F7-43B8-B8C5-96CD739A7F63}">
      <dgm:prSet phldrT="[Text]" custT="1"/>
      <dgm:spPr/>
      <dgm:t>
        <a:bodyPr/>
        <a:lstStyle/>
        <a:p>
          <a:r>
            <a:rPr lang="en-IE" sz="2000" dirty="0" smtClean="0">
              <a:solidFill>
                <a:schemeClr val="bg1"/>
              </a:solidFill>
              <a:latin typeface="+mn-lt"/>
              <a:cs typeface="Arial" charset="0"/>
            </a:rPr>
            <a:t>To provide training and support to parents</a:t>
          </a:r>
          <a:endParaRPr lang="en-GB" sz="2000" dirty="0">
            <a:solidFill>
              <a:schemeClr val="bg1"/>
            </a:solidFill>
            <a:latin typeface="+mn-lt"/>
          </a:endParaRPr>
        </a:p>
      </dgm:t>
    </dgm:pt>
    <dgm:pt modelId="{3CF70EC8-CC97-4D21-854F-9B30DA897143}" type="parTrans" cxnId="{8AAC8CF8-A802-407F-B4D9-F11862FC55DC}">
      <dgm:prSet/>
      <dgm:spPr/>
      <dgm:t>
        <a:bodyPr/>
        <a:lstStyle/>
        <a:p>
          <a:endParaRPr lang="en-GB"/>
        </a:p>
      </dgm:t>
    </dgm:pt>
    <dgm:pt modelId="{D5B13874-EF2C-41B4-BAB0-9780F7007B00}" type="sibTrans" cxnId="{8AAC8CF8-A802-407F-B4D9-F11862FC55DC}">
      <dgm:prSet/>
      <dgm:spPr/>
      <dgm:t>
        <a:bodyPr/>
        <a:lstStyle/>
        <a:p>
          <a:endParaRPr lang="en-GB"/>
        </a:p>
      </dgm:t>
    </dgm:pt>
    <dgm:pt modelId="{298A6796-DCBB-4EEB-B5E6-8DDD554ADE63}">
      <dgm:prSet phldrT="[Text]"/>
      <dgm:spPr/>
      <dgm:t>
        <a:bodyPr/>
        <a:lstStyle/>
        <a:p>
          <a:r>
            <a:rPr lang="en-IE" dirty="0" smtClean="0">
              <a:solidFill>
                <a:schemeClr val="bg1"/>
              </a:solidFill>
              <a:latin typeface="+mn-lt"/>
              <a:cs typeface="Arial" charset="0"/>
            </a:rPr>
            <a:t>To provide training to staff  in early years settings and primary schools</a:t>
          </a:r>
          <a:endParaRPr lang="en-GB" dirty="0">
            <a:solidFill>
              <a:schemeClr val="bg1"/>
            </a:solidFill>
            <a:latin typeface="+mn-lt"/>
          </a:endParaRPr>
        </a:p>
      </dgm:t>
    </dgm:pt>
    <dgm:pt modelId="{4EFE0859-EBB2-4485-AC33-24942FFE5ECC}" type="parTrans" cxnId="{C382B73E-655D-46CF-A35E-095A8A18847A}">
      <dgm:prSet/>
      <dgm:spPr/>
      <dgm:t>
        <a:bodyPr/>
        <a:lstStyle/>
        <a:p>
          <a:endParaRPr lang="en-GB"/>
        </a:p>
      </dgm:t>
    </dgm:pt>
    <dgm:pt modelId="{2A08CFEC-F22F-4226-BD49-3594C8298526}" type="sibTrans" cxnId="{C382B73E-655D-46CF-A35E-095A8A18847A}">
      <dgm:prSet/>
      <dgm:spPr/>
      <dgm:t>
        <a:bodyPr/>
        <a:lstStyle/>
        <a:p>
          <a:endParaRPr lang="en-GB"/>
        </a:p>
      </dgm:t>
    </dgm:pt>
    <dgm:pt modelId="{FE28ADBB-6DAA-43B9-A018-150932E7F82E}" type="pres">
      <dgm:prSet presAssocID="{54DCD2BB-ED49-4101-BDC1-DBA9E3E13D3A}" presName="Name0" presStyleCnt="0">
        <dgm:presLayoutVars>
          <dgm:dir/>
          <dgm:resizeHandles val="exact"/>
        </dgm:presLayoutVars>
      </dgm:prSet>
      <dgm:spPr/>
      <dgm:t>
        <a:bodyPr/>
        <a:lstStyle/>
        <a:p>
          <a:endParaRPr lang="en-GB"/>
        </a:p>
      </dgm:t>
    </dgm:pt>
    <dgm:pt modelId="{A1A62F69-9312-45DE-9849-5E99901AF26E}" type="pres">
      <dgm:prSet presAssocID="{3A3BCA12-2A13-4201-B7F4-B58FB976642C}" presName="Name5" presStyleLbl="vennNode1" presStyleIdx="0" presStyleCnt="3">
        <dgm:presLayoutVars>
          <dgm:bulletEnabled val="1"/>
        </dgm:presLayoutVars>
      </dgm:prSet>
      <dgm:spPr/>
      <dgm:t>
        <a:bodyPr/>
        <a:lstStyle/>
        <a:p>
          <a:endParaRPr lang="en-GB"/>
        </a:p>
      </dgm:t>
    </dgm:pt>
    <dgm:pt modelId="{CAF9AF0E-9F19-4548-8730-BE785B88A8C5}" type="pres">
      <dgm:prSet presAssocID="{ED327C8B-32E7-4E9E-A5AF-BACDBA22CEA7}" presName="space" presStyleCnt="0"/>
      <dgm:spPr/>
    </dgm:pt>
    <dgm:pt modelId="{BBEBF2C4-9432-415E-AD4F-C2FAFB016E85}" type="pres">
      <dgm:prSet presAssocID="{1BA4E5DB-F2F7-43B8-B8C5-96CD739A7F63}" presName="Name5" presStyleLbl="vennNode1" presStyleIdx="1" presStyleCnt="3">
        <dgm:presLayoutVars>
          <dgm:bulletEnabled val="1"/>
        </dgm:presLayoutVars>
      </dgm:prSet>
      <dgm:spPr/>
      <dgm:t>
        <a:bodyPr/>
        <a:lstStyle/>
        <a:p>
          <a:endParaRPr lang="en-GB"/>
        </a:p>
      </dgm:t>
    </dgm:pt>
    <dgm:pt modelId="{C31C52C8-C71B-4AA5-95C3-3B81B7EA756F}" type="pres">
      <dgm:prSet presAssocID="{D5B13874-EF2C-41B4-BAB0-9780F7007B00}" presName="space" presStyleCnt="0"/>
      <dgm:spPr/>
    </dgm:pt>
    <dgm:pt modelId="{B00891D8-7728-4B61-8033-2827DE352E14}" type="pres">
      <dgm:prSet presAssocID="{298A6796-DCBB-4EEB-B5E6-8DDD554ADE63}" presName="Name5" presStyleLbl="vennNode1" presStyleIdx="2" presStyleCnt="3">
        <dgm:presLayoutVars>
          <dgm:bulletEnabled val="1"/>
        </dgm:presLayoutVars>
      </dgm:prSet>
      <dgm:spPr/>
      <dgm:t>
        <a:bodyPr/>
        <a:lstStyle/>
        <a:p>
          <a:endParaRPr lang="en-GB"/>
        </a:p>
      </dgm:t>
    </dgm:pt>
  </dgm:ptLst>
  <dgm:cxnLst>
    <dgm:cxn modelId="{39F1EB47-A13F-4D44-B9F7-42A4F2FD9EB0}" type="presOf" srcId="{54DCD2BB-ED49-4101-BDC1-DBA9E3E13D3A}" destId="{FE28ADBB-6DAA-43B9-A018-150932E7F82E}" srcOrd="0" destOrd="0" presId="urn:microsoft.com/office/officeart/2005/8/layout/venn3"/>
    <dgm:cxn modelId="{4EC59F17-5081-4E43-9C5A-28C22917613C}" type="presOf" srcId="{1BA4E5DB-F2F7-43B8-B8C5-96CD739A7F63}" destId="{BBEBF2C4-9432-415E-AD4F-C2FAFB016E85}" srcOrd="0" destOrd="0" presId="urn:microsoft.com/office/officeart/2005/8/layout/venn3"/>
    <dgm:cxn modelId="{C382B73E-655D-46CF-A35E-095A8A18847A}" srcId="{54DCD2BB-ED49-4101-BDC1-DBA9E3E13D3A}" destId="{298A6796-DCBB-4EEB-B5E6-8DDD554ADE63}" srcOrd="2" destOrd="0" parTransId="{4EFE0859-EBB2-4485-AC33-24942FFE5ECC}" sibTransId="{2A08CFEC-F22F-4226-BD49-3594C8298526}"/>
    <dgm:cxn modelId="{54F25F27-2D13-4295-A7E9-6A162A13C3ED}" type="presOf" srcId="{3A3BCA12-2A13-4201-B7F4-B58FB976642C}" destId="{A1A62F69-9312-45DE-9849-5E99901AF26E}" srcOrd="0" destOrd="0" presId="urn:microsoft.com/office/officeart/2005/8/layout/venn3"/>
    <dgm:cxn modelId="{F55358D8-21D4-46DF-B7EC-9E7A326F14ED}" type="presOf" srcId="{298A6796-DCBB-4EEB-B5E6-8DDD554ADE63}" destId="{B00891D8-7728-4B61-8033-2827DE352E14}" srcOrd="0" destOrd="0" presId="urn:microsoft.com/office/officeart/2005/8/layout/venn3"/>
    <dgm:cxn modelId="{DB4B16AC-AEEC-448A-94AF-3B03C0391CC6}" srcId="{54DCD2BB-ED49-4101-BDC1-DBA9E3E13D3A}" destId="{3A3BCA12-2A13-4201-B7F4-B58FB976642C}" srcOrd="0" destOrd="0" parTransId="{A0EA74C1-C1F9-476A-98FB-96B0FFF07D9F}" sibTransId="{ED327C8B-32E7-4E9E-A5AF-BACDBA22CEA7}"/>
    <dgm:cxn modelId="{8AAC8CF8-A802-407F-B4D9-F11862FC55DC}" srcId="{54DCD2BB-ED49-4101-BDC1-DBA9E3E13D3A}" destId="{1BA4E5DB-F2F7-43B8-B8C5-96CD739A7F63}" srcOrd="1" destOrd="0" parTransId="{3CF70EC8-CC97-4D21-854F-9B30DA897143}" sibTransId="{D5B13874-EF2C-41B4-BAB0-9780F7007B00}"/>
    <dgm:cxn modelId="{892E6513-F37E-42E9-817C-51D11097D607}" type="presParOf" srcId="{FE28ADBB-6DAA-43B9-A018-150932E7F82E}" destId="{A1A62F69-9312-45DE-9849-5E99901AF26E}" srcOrd="0" destOrd="0" presId="urn:microsoft.com/office/officeart/2005/8/layout/venn3"/>
    <dgm:cxn modelId="{B5A78E82-3B82-439E-B1C1-0EDC45317470}" type="presParOf" srcId="{FE28ADBB-6DAA-43B9-A018-150932E7F82E}" destId="{CAF9AF0E-9F19-4548-8730-BE785B88A8C5}" srcOrd="1" destOrd="0" presId="urn:microsoft.com/office/officeart/2005/8/layout/venn3"/>
    <dgm:cxn modelId="{0114BAC4-0585-45AB-8675-54768F48349B}" type="presParOf" srcId="{FE28ADBB-6DAA-43B9-A018-150932E7F82E}" destId="{BBEBF2C4-9432-415E-AD4F-C2FAFB016E85}" srcOrd="2" destOrd="0" presId="urn:microsoft.com/office/officeart/2005/8/layout/venn3"/>
    <dgm:cxn modelId="{1A69B974-80F0-4D5D-89CC-285EBD37A335}" type="presParOf" srcId="{FE28ADBB-6DAA-43B9-A018-150932E7F82E}" destId="{C31C52C8-C71B-4AA5-95C3-3B81B7EA756F}" srcOrd="3" destOrd="0" presId="urn:microsoft.com/office/officeart/2005/8/layout/venn3"/>
    <dgm:cxn modelId="{E4F44999-4C2E-46AB-B69C-B069ED811233}" type="presParOf" srcId="{FE28ADBB-6DAA-43B9-A018-150932E7F82E}" destId="{B00891D8-7728-4B61-8033-2827DE352E14}"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0FB219-9267-4752-A5D7-974E9A13FBF6}" type="doc">
      <dgm:prSet loTypeId="urn:microsoft.com/office/officeart/2005/8/layout/gear1" loCatId="process" qsTypeId="urn:microsoft.com/office/officeart/2005/8/quickstyle/simple1" qsCatId="simple" csTypeId="urn:microsoft.com/office/officeart/2005/8/colors/accent1_2" csCatId="accent1" phldr="1"/>
      <dgm:spPr/>
    </dgm:pt>
    <dgm:pt modelId="{F9044348-74DA-454A-B891-4D98A0882E9E}">
      <dgm:prSet phldrT="[Text]"/>
      <dgm:spPr/>
      <dgm:t>
        <a:bodyPr/>
        <a:lstStyle/>
        <a:p>
          <a:r>
            <a:rPr lang="en-IE" dirty="0" smtClean="0"/>
            <a:t>Child</a:t>
          </a:r>
          <a:endParaRPr lang="en-IE" dirty="0"/>
        </a:p>
      </dgm:t>
    </dgm:pt>
    <dgm:pt modelId="{0C3BAAF4-B310-4E04-83BF-DEA24A580332}" type="parTrans" cxnId="{BC9344DB-FAA5-4944-BCD6-78A3706869BD}">
      <dgm:prSet/>
      <dgm:spPr/>
      <dgm:t>
        <a:bodyPr/>
        <a:lstStyle/>
        <a:p>
          <a:endParaRPr lang="en-IE"/>
        </a:p>
      </dgm:t>
    </dgm:pt>
    <dgm:pt modelId="{D29B33B8-6389-4D82-BFBB-CFDBE1698AA0}" type="sibTrans" cxnId="{BC9344DB-FAA5-4944-BCD6-78A3706869BD}">
      <dgm:prSet/>
      <dgm:spPr/>
      <dgm:t>
        <a:bodyPr/>
        <a:lstStyle/>
        <a:p>
          <a:endParaRPr lang="en-IE"/>
        </a:p>
      </dgm:t>
    </dgm:pt>
    <dgm:pt modelId="{D583AAD9-77D3-4116-82E6-EAA81F81AA2B}">
      <dgm:prSet phldrT="[Text]"/>
      <dgm:spPr/>
      <dgm:t>
        <a:bodyPr/>
        <a:lstStyle/>
        <a:p>
          <a:r>
            <a:rPr lang="en-IE" dirty="0" smtClean="0"/>
            <a:t>Parents</a:t>
          </a:r>
          <a:endParaRPr lang="en-IE" dirty="0"/>
        </a:p>
      </dgm:t>
    </dgm:pt>
    <dgm:pt modelId="{79B6A081-A017-484C-8BE8-3ABC835A7FE3}" type="parTrans" cxnId="{584BB171-5265-44E5-9429-D0E03B019663}">
      <dgm:prSet/>
      <dgm:spPr/>
      <dgm:t>
        <a:bodyPr/>
        <a:lstStyle/>
        <a:p>
          <a:endParaRPr lang="en-IE"/>
        </a:p>
      </dgm:t>
    </dgm:pt>
    <dgm:pt modelId="{B3EA9AC3-26A8-445D-A256-EA31CA209195}" type="sibTrans" cxnId="{584BB171-5265-44E5-9429-D0E03B019663}">
      <dgm:prSet/>
      <dgm:spPr/>
      <dgm:t>
        <a:bodyPr/>
        <a:lstStyle/>
        <a:p>
          <a:endParaRPr lang="en-IE"/>
        </a:p>
      </dgm:t>
    </dgm:pt>
    <dgm:pt modelId="{30A02F70-9B39-4AC6-8B5F-EFD30BD87C18}">
      <dgm:prSet phldrT="[Text]"/>
      <dgm:spPr/>
      <dgm:t>
        <a:bodyPr/>
        <a:lstStyle/>
        <a:p>
          <a:r>
            <a:rPr lang="en-IE" dirty="0" smtClean="0"/>
            <a:t>Staff</a:t>
          </a:r>
          <a:endParaRPr lang="en-IE" dirty="0"/>
        </a:p>
      </dgm:t>
    </dgm:pt>
    <dgm:pt modelId="{8A416435-7FE4-4DD9-88AC-4ADE1653E8A8}" type="parTrans" cxnId="{C4499CDA-AFEB-40A8-A570-685B644574FF}">
      <dgm:prSet/>
      <dgm:spPr/>
      <dgm:t>
        <a:bodyPr/>
        <a:lstStyle/>
        <a:p>
          <a:endParaRPr lang="en-IE"/>
        </a:p>
      </dgm:t>
    </dgm:pt>
    <dgm:pt modelId="{5BD6A977-4752-486D-8C26-48E0BA530FB4}" type="sibTrans" cxnId="{C4499CDA-AFEB-40A8-A570-685B644574FF}">
      <dgm:prSet/>
      <dgm:spPr/>
      <dgm:t>
        <a:bodyPr/>
        <a:lstStyle/>
        <a:p>
          <a:endParaRPr lang="en-IE"/>
        </a:p>
      </dgm:t>
    </dgm:pt>
    <dgm:pt modelId="{8F9F6937-7991-45B9-AD91-181D7757A257}" type="pres">
      <dgm:prSet presAssocID="{0E0FB219-9267-4752-A5D7-974E9A13FBF6}" presName="composite" presStyleCnt="0">
        <dgm:presLayoutVars>
          <dgm:chMax val="3"/>
          <dgm:animLvl val="lvl"/>
          <dgm:resizeHandles val="exact"/>
        </dgm:presLayoutVars>
      </dgm:prSet>
      <dgm:spPr/>
    </dgm:pt>
    <dgm:pt modelId="{23C87791-171C-43CA-B013-296A3D42154D}" type="pres">
      <dgm:prSet presAssocID="{F9044348-74DA-454A-B891-4D98A0882E9E}" presName="gear1" presStyleLbl="node1" presStyleIdx="0" presStyleCnt="3">
        <dgm:presLayoutVars>
          <dgm:chMax val="1"/>
          <dgm:bulletEnabled val="1"/>
        </dgm:presLayoutVars>
      </dgm:prSet>
      <dgm:spPr/>
      <dgm:t>
        <a:bodyPr/>
        <a:lstStyle/>
        <a:p>
          <a:endParaRPr lang="en-IE"/>
        </a:p>
      </dgm:t>
    </dgm:pt>
    <dgm:pt modelId="{A56E2B93-15F7-4BBE-9FCF-80020BBCF36A}" type="pres">
      <dgm:prSet presAssocID="{F9044348-74DA-454A-B891-4D98A0882E9E}" presName="gear1srcNode" presStyleLbl="node1" presStyleIdx="0" presStyleCnt="3"/>
      <dgm:spPr/>
      <dgm:t>
        <a:bodyPr/>
        <a:lstStyle/>
        <a:p>
          <a:endParaRPr lang="en-IE"/>
        </a:p>
      </dgm:t>
    </dgm:pt>
    <dgm:pt modelId="{6ED1FD54-2238-4532-A886-DD048CDE728A}" type="pres">
      <dgm:prSet presAssocID="{F9044348-74DA-454A-B891-4D98A0882E9E}" presName="gear1dstNode" presStyleLbl="node1" presStyleIdx="0" presStyleCnt="3"/>
      <dgm:spPr/>
      <dgm:t>
        <a:bodyPr/>
        <a:lstStyle/>
        <a:p>
          <a:endParaRPr lang="en-IE"/>
        </a:p>
      </dgm:t>
    </dgm:pt>
    <dgm:pt modelId="{D24E4BB5-8AF1-4E73-A162-2843BE98469E}" type="pres">
      <dgm:prSet presAssocID="{D583AAD9-77D3-4116-82E6-EAA81F81AA2B}" presName="gear2" presStyleLbl="node1" presStyleIdx="1" presStyleCnt="3">
        <dgm:presLayoutVars>
          <dgm:chMax val="1"/>
          <dgm:bulletEnabled val="1"/>
        </dgm:presLayoutVars>
      </dgm:prSet>
      <dgm:spPr/>
      <dgm:t>
        <a:bodyPr/>
        <a:lstStyle/>
        <a:p>
          <a:endParaRPr lang="en-IE"/>
        </a:p>
      </dgm:t>
    </dgm:pt>
    <dgm:pt modelId="{EE6A5F18-7035-4F0E-BD90-2D3720ABB950}" type="pres">
      <dgm:prSet presAssocID="{D583AAD9-77D3-4116-82E6-EAA81F81AA2B}" presName="gear2srcNode" presStyleLbl="node1" presStyleIdx="1" presStyleCnt="3"/>
      <dgm:spPr/>
      <dgm:t>
        <a:bodyPr/>
        <a:lstStyle/>
        <a:p>
          <a:endParaRPr lang="en-IE"/>
        </a:p>
      </dgm:t>
    </dgm:pt>
    <dgm:pt modelId="{68121A65-4809-4B6C-869A-CA505638AFA3}" type="pres">
      <dgm:prSet presAssocID="{D583AAD9-77D3-4116-82E6-EAA81F81AA2B}" presName="gear2dstNode" presStyleLbl="node1" presStyleIdx="1" presStyleCnt="3"/>
      <dgm:spPr/>
      <dgm:t>
        <a:bodyPr/>
        <a:lstStyle/>
        <a:p>
          <a:endParaRPr lang="en-IE"/>
        </a:p>
      </dgm:t>
    </dgm:pt>
    <dgm:pt modelId="{81D01E15-6EC2-4BB9-9E03-9AD83851CCF6}" type="pres">
      <dgm:prSet presAssocID="{30A02F70-9B39-4AC6-8B5F-EFD30BD87C18}" presName="gear3" presStyleLbl="node1" presStyleIdx="2" presStyleCnt="3"/>
      <dgm:spPr/>
      <dgm:t>
        <a:bodyPr/>
        <a:lstStyle/>
        <a:p>
          <a:endParaRPr lang="en-IE"/>
        </a:p>
      </dgm:t>
    </dgm:pt>
    <dgm:pt modelId="{655E4280-667B-46BA-8DEF-E0918DFA1F4B}" type="pres">
      <dgm:prSet presAssocID="{30A02F70-9B39-4AC6-8B5F-EFD30BD87C18}" presName="gear3tx" presStyleLbl="node1" presStyleIdx="2" presStyleCnt="3">
        <dgm:presLayoutVars>
          <dgm:chMax val="1"/>
          <dgm:bulletEnabled val="1"/>
        </dgm:presLayoutVars>
      </dgm:prSet>
      <dgm:spPr/>
      <dgm:t>
        <a:bodyPr/>
        <a:lstStyle/>
        <a:p>
          <a:endParaRPr lang="en-IE"/>
        </a:p>
      </dgm:t>
    </dgm:pt>
    <dgm:pt modelId="{0D67962C-AFDB-473F-A7E9-838FB3EC048B}" type="pres">
      <dgm:prSet presAssocID="{30A02F70-9B39-4AC6-8B5F-EFD30BD87C18}" presName="gear3srcNode" presStyleLbl="node1" presStyleIdx="2" presStyleCnt="3"/>
      <dgm:spPr/>
      <dgm:t>
        <a:bodyPr/>
        <a:lstStyle/>
        <a:p>
          <a:endParaRPr lang="en-IE"/>
        </a:p>
      </dgm:t>
    </dgm:pt>
    <dgm:pt modelId="{D954928D-0AA5-420A-967D-DD51A72686F9}" type="pres">
      <dgm:prSet presAssocID="{30A02F70-9B39-4AC6-8B5F-EFD30BD87C18}" presName="gear3dstNode" presStyleLbl="node1" presStyleIdx="2" presStyleCnt="3"/>
      <dgm:spPr/>
      <dgm:t>
        <a:bodyPr/>
        <a:lstStyle/>
        <a:p>
          <a:endParaRPr lang="en-IE"/>
        </a:p>
      </dgm:t>
    </dgm:pt>
    <dgm:pt modelId="{D362905E-7C80-47FA-BF99-722246ADD6A9}" type="pres">
      <dgm:prSet presAssocID="{D29B33B8-6389-4D82-BFBB-CFDBE1698AA0}" presName="connector1" presStyleLbl="sibTrans2D1" presStyleIdx="0" presStyleCnt="3"/>
      <dgm:spPr/>
      <dgm:t>
        <a:bodyPr/>
        <a:lstStyle/>
        <a:p>
          <a:endParaRPr lang="en-IE"/>
        </a:p>
      </dgm:t>
    </dgm:pt>
    <dgm:pt modelId="{4BB771D6-DB7E-45DF-B170-199DD2BE5AEA}" type="pres">
      <dgm:prSet presAssocID="{B3EA9AC3-26A8-445D-A256-EA31CA209195}" presName="connector2" presStyleLbl="sibTrans2D1" presStyleIdx="1" presStyleCnt="3"/>
      <dgm:spPr/>
      <dgm:t>
        <a:bodyPr/>
        <a:lstStyle/>
        <a:p>
          <a:endParaRPr lang="en-IE"/>
        </a:p>
      </dgm:t>
    </dgm:pt>
    <dgm:pt modelId="{C0AE4715-887A-43C3-BF85-669F1F6004F9}" type="pres">
      <dgm:prSet presAssocID="{5BD6A977-4752-486D-8C26-48E0BA530FB4}" presName="connector3" presStyleLbl="sibTrans2D1" presStyleIdx="2" presStyleCnt="3"/>
      <dgm:spPr/>
      <dgm:t>
        <a:bodyPr/>
        <a:lstStyle/>
        <a:p>
          <a:endParaRPr lang="en-IE"/>
        </a:p>
      </dgm:t>
    </dgm:pt>
  </dgm:ptLst>
  <dgm:cxnLst>
    <dgm:cxn modelId="{584BB171-5265-44E5-9429-D0E03B019663}" srcId="{0E0FB219-9267-4752-A5D7-974E9A13FBF6}" destId="{D583AAD9-77D3-4116-82E6-EAA81F81AA2B}" srcOrd="1" destOrd="0" parTransId="{79B6A081-A017-484C-8BE8-3ABC835A7FE3}" sibTransId="{B3EA9AC3-26A8-445D-A256-EA31CA209195}"/>
    <dgm:cxn modelId="{6041FB46-0583-48F8-970D-0C1A9EE63CE5}" type="presOf" srcId="{30A02F70-9B39-4AC6-8B5F-EFD30BD87C18}" destId="{655E4280-667B-46BA-8DEF-E0918DFA1F4B}" srcOrd="1" destOrd="0" presId="urn:microsoft.com/office/officeart/2005/8/layout/gear1"/>
    <dgm:cxn modelId="{4296ABE9-1C36-4D77-9EB7-0B508FF424B9}" type="presOf" srcId="{B3EA9AC3-26A8-445D-A256-EA31CA209195}" destId="{4BB771D6-DB7E-45DF-B170-199DD2BE5AEA}" srcOrd="0" destOrd="0" presId="urn:microsoft.com/office/officeart/2005/8/layout/gear1"/>
    <dgm:cxn modelId="{C4499CDA-AFEB-40A8-A570-685B644574FF}" srcId="{0E0FB219-9267-4752-A5D7-974E9A13FBF6}" destId="{30A02F70-9B39-4AC6-8B5F-EFD30BD87C18}" srcOrd="2" destOrd="0" parTransId="{8A416435-7FE4-4DD9-88AC-4ADE1653E8A8}" sibTransId="{5BD6A977-4752-486D-8C26-48E0BA530FB4}"/>
    <dgm:cxn modelId="{3F33CB1A-F65E-4814-BA6F-4D9B1E9E1290}" type="presOf" srcId="{0E0FB219-9267-4752-A5D7-974E9A13FBF6}" destId="{8F9F6937-7991-45B9-AD91-181D7757A257}" srcOrd="0" destOrd="0" presId="urn:microsoft.com/office/officeart/2005/8/layout/gear1"/>
    <dgm:cxn modelId="{570DF6D2-1989-444D-A5A0-07502479DDBA}" type="presOf" srcId="{D583AAD9-77D3-4116-82E6-EAA81F81AA2B}" destId="{68121A65-4809-4B6C-869A-CA505638AFA3}" srcOrd="2" destOrd="0" presId="urn:microsoft.com/office/officeart/2005/8/layout/gear1"/>
    <dgm:cxn modelId="{5E4280CD-2D57-4CDA-A5B9-8D2A95ECBA82}" type="presOf" srcId="{F9044348-74DA-454A-B891-4D98A0882E9E}" destId="{6ED1FD54-2238-4532-A886-DD048CDE728A}" srcOrd="2" destOrd="0" presId="urn:microsoft.com/office/officeart/2005/8/layout/gear1"/>
    <dgm:cxn modelId="{FFFA9418-C143-4D0E-AA4D-C50B0E2C9EC3}" type="presOf" srcId="{D29B33B8-6389-4D82-BFBB-CFDBE1698AA0}" destId="{D362905E-7C80-47FA-BF99-722246ADD6A9}" srcOrd="0" destOrd="0" presId="urn:microsoft.com/office/officeart/2005/8/layout/gear1"/>
    <dgm:cxn modelId="{BBAD5AC0-DAC7-49D9-93E7-A9D9C62CA6C2}" type="presOf" srcId="{D583AAD9-77D3-4116-82E6-EAA81F81AA2B}" destId="{D24E4BB5-8AF1-4E73-A162-2843BE98469E}" srcOrd="0" destOrd="0" presId="urn:microsoft.com/office/officeart/2005/8/layout/gear1"/>
    <dgm:cxn modelId="{36C3A12B-1449-4800-8F60-42630AC1EC41}" type="presOf" srcId="{F9044348-74DA-454A-B891-4D98A0882E9E}" destId="{23C87791-171C-43CA-B013-296A3D42154D}" srcOrd="0" destOrd="0" presId="urn:microsoft.com/office/officeart/2005/8/layout/gear1"/>
    <dgm:cxn modelId="{785D125B-949D-4842-9302-2B1EFDABDD59}" type="presOf" srcId="{30A02F70-9B39-4AC6-8B5F-EFD30BD87C18}" destId="{0D67962C-AFDB-473F-A7E9-838FB3EC048B}" srcOrd="2" destOrd="0" presId="urn:microsoft.com/office/officeart/2005/8/layout/gear1"/>
    <dgm:cxn modelId="{BC9344DB-FAA5-4944-BCD6-78A3706869BD}" srcId="{0E0FB219-9267-4752-A5D7-974E9A13FBF6}" destId="{F9044348-74DA-454A-B891-4D98A0882E9E}" srcOrd="0" destOrd="0" parTransId="{0C3BAAF4-B310-4E04-83BF-DEA24A580332}" sibTransId="{D29B33B8-6389-4D82-BFBB-CFDBE1698AA0}"/>
    <dgm:cxn modelId="{CC22E6DC-E313-45DB-8FC4-D2EDDCC92A82}" type="presOf" srcId="{F9044348-74DA-454A-B891-4D98A0882E9E}" destId="{A56E2B93-15F7-4BBE-9FCF-80020BBCF36A}" srcOrd="1" destOrd="0" presId="urn:microsoft.com/office/officeart/2005/8/layout/gear1"/>
    <dgm:cxn modelId="{7AF984BD-6A39-432E-B4FA-3F2ECB7D29AA}" type="presOf" srcId="{30A02F70-9B39-4AC6-8B5F-EFD30BD87C18}" destId="{D954928D-0AA5-420A-967D-DD51A72686F9}" srcOrd="3" destOrd="0" presId="urn:microsoft.com/office/officeart/2005/8/layout/gear1"/>
    <dgm:cxn modelId="{74A137D3-BD9B-4E6D-A1F7-1A1A7F870053}" type="presOf" srcId="{D583AAD9-77D3-4116-82E6-EAA81F81AA2B}" destId="{EE6A5F18-7035-4F0E-BD90-2D3720ABB950}" srcOrd="1" destOrd="0" presId="urn:microsoft.com/office/officeart/2005/8/layout/gear1"/>
    <dgm:cxn modelId="{3C1D51AC-2738-4C64-87E2-7DF2EE032409}" type="presOf" srcId="{5BD6A977-4752-486D-8C26-48E0BA530FB4}" destId="{C0AE4715-887A-43C3-BF85-669F1F6004F9}" srcOrd="0" destOrd="0" presId="urn:microsoft.com/office/officeart/2005/8/layout/gear1"/>
    <dgm:cxn modelId="{07311E54-38FA-4829-9268-8F04FEB161AF}" type="presOf" srcId="{30A02F70-9B39-4AC6-8B5F-EFD30BD87C18}" destId="{81D01E15-6EC2-4BB9-9E03-9AD83851CCF6}" srcOrd="0" destOrd="0" presId="urn:microsoft.com/office/officeart/2005/8/layout/gear1"/>
    <dgm:cxn modelId="{C0D62DC2-E941-4BDD-82E7-73C79F2B44CE}" type="presParOf" srcId="{8F9F6937-7991-45B9-AD91-181D7757A257}" destId="{23C87791-171C-43CA-B013-296A3D42154D}" srcOrd="0" destOrd="0" presId="urn:microsoft.com/office/officeart/2005/8/layout/gear1"/>
    <dgm:cxn modelId="{7290350D-C42B-4432-BF6B-80A02695830C}" type="presParOf" srcId="{8F9F6937-7991-45B9-AD91-181D7757A257}" destId="{A56E2B93-15F7-4BBE-9FCF-80020BBCF36A}" srcOrd="1" destOrd="0" presId="urn:microsoft.com/office/officeart/2005/8/layout/gear1"/>
    <dgm:cxn modelId="{5943E368-9B6E-47D6-94D8-BA61E5A23025}" type="presParOf" srcId="{8F9F6937-7991-45B9-AD91-181D7757A257}" destId="{6ED1FD54-2238-4532-A886-DD048CDE728A}" srcOrd="2" destOrd="0" presId="urn:microsoft.com/office/officeart/2005/8/layout/gear1"/>
    <dgm:cxn modelId="{12A21362-463B-47B2-A759-F8C245965DD6}" type="presParOf" srcId="{8F9F6937-7991-45B9-AD91-181D7757A257}" destId="{D24E4BB5-8AF1-4E73-A162-2843BE98469E}" srcOrd="3" destOrd="0" presId="urn:microsoft.com/office/officeart/2005/8/layout/gear1"/>
    <dgm:cxn modelId="{E81630E3-1AED-44DD-A78A-1D7DDCFE3C4B}" type="presParOf" srcId="{8F9F6937-7991-45B9-AD91-181D7757A257}" destId="{EE6A5F18-7035-4F0E-BD90-2D3720ABB950}" srcOrd="4" destOrd="0" presId="urn:microsoft.com/office/officeart/2005/8/layout/gear1"/>
    <dgm:cxn modelId="{C4D2C9A3-C190-4A29-A6A8-FAAD1311D85D}" type="presParOf" srcId="{8F9F6937-7991-45B9-AD91-181D7757A257}" destId="{68121A65-4809-4B6C-869A-CA505638AFA3}" srcOrd="5" destOrd="0" presId="urn:microsoft.com/office/officeart/2005/8/layout/gear1"/>
    <dgm:cxn modelId="{D93DF7FA-5941-4EA1-803F-496D22C5196E}" type="presParOf" srcId="{8F9F6937-7991-45B9-AD91-181D7757A257}" destId="{81D01E15-6EC2-4BB9-9E03-9AD83851CCF6}" srcOrd="6" destOrd="0" presId="urn:microsoft.com/office/officeart/2005/8/layout/gear1"/>
    <dgm:cxn modelId="{FBDAA5D5-FB75-4699-BDB7-34FC2CF0364A}" type="presParOf" srcId="{8F9F6937-7991-45B9-AD91-181D7757A257}" destId="{655E4280-667B-46BA-8DEF-E0918DFA1F4B}" srcOrd="7" destOrd="0" presId="urn:microsoft.com/office/officeart/2005/8/layout/gear1"/>
    <dgm:cxn modelId="{D03C9178-E670-4FA3-A050-0ACCE737BF81}" type="presParOf" srcId="{8F9F6937-7991-45B9-AD91-181D7757A257}" destId="{0D67962C-AFDB-473F-A7E9-838FB3EC048B}" srcOrd="8" destOrd="0" presId="urn:microsoft.com/office/officeart/2005/8/layout/gear1"/>
    <dgm:cxn modelId="{D170F341-B58D-490C-86B3-F17100A0171E}" type="presParOf" srcId="{8F9F6937-7991-45B9-AD91-181D7757A257}" destId="{D954928D-0AA5-420A-967D-DD51A72686F9}" srcOrd="9" destOrd="0" presId="urn:microsoft.com/office/officeart/2005/8/layout/gear1"/>
    <dgm:cxn modelId="{E4E47DDA-AC31-4555-B939-960F164DF063}" type="presParOf" srcId="{8F9F6937-7991-45B9-AD91-181D7757A257}" destId="{D362905E-7C80-47FA-BF99-722246ADD6A9}" srcOrd="10" destOrd="0" presId="urn:microsoft.com/office/officeart/2005/8/layout/gear1"/>
    <dgm:cxn modelId="{D51E777A-1FED-4633-9BF1-CBAD099A8C0C}" type="presParOf" srcId="{8F9F6937-7991-45B9-AD91-181D7757A257}" destId="{4BB771D6-DB7E-45DF-B170-199DD2BE5AEA}" srcOrd="11" destOrd="0" presId="urn:microsoft.com/office/officeart/2005/8/layout/gear1"/>
    <dgm:cxn modelId="{C2B1D559-AB88-40D5-8D00-F21F4D20F725}" type="presParOf" srcId="{8F9F6937-7991-45B9-AD91-181D7757A257}" destId="{C0AE4715-887A-43C3-BF85-669F1F6004F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9340BC-C8F5-449E-8806-C4CFCA1BBD47}"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IE"/>
        </a:p>
      </dgm:t>
    </dgm:pt>
    <dgm:pt modelId="{50BA8CDE-8EE9-411F-91C0-2BD217FFDDB3}" type="pres">
      <dgm:prSet presAssocID="{D89340BC-C8F5-449E-8806-C4CFCA1BBD47}" presName="Name0" presStyleCnt="0">
        <dgm:presLayoutVars>
          <dgm:chMax val="1"/>
          <dgm:chPref val="1"/>
          <dgm:dir/>
          <dgm:resizeHandles/>
        </dgm:presLayoutVars>
      </dgm:prSet>
      <dgm:spPr/>
      <dgm:t>
        <a:bodyPr/>
        <a:lstStyle/>
        <a:p>
          <a:endParaRPr lang="en-US"/>
        </a:p>
      </dgm:t>
    </dgm:pt>
  </dgm:ptLst>
  <dgm:cxnLst>
    <dgm:cxn modelId="{37C8CB73-153D-451C-8AF9-605FB9942EA3}" type="presOf" srcId="{D89340BC-C8F5-449E-8806-C4CFCA1BBD47}" destId="{50BA8CDE-8EE9-411F-91C0-2BD217FFDDB3}" srcOrd="0"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30ADA0-E51D-4A97-9D74-67B2953E0091}"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855074D3-E132-4D39-BF3E-EC5EE34F4163}">
      <dgm:prSet/>
      <dgm:spPr/>
      <dgm:t>
        <a:bodyPr/>
        <a:lstStyle/>
        <a:p>
          <a:r>
            <a:rPr lang="en-IE" smtClean="0"/>
            <a:t>2 full time SLT’s</a:t>
          </a:r>
          <a:endParaRPr lang="en-IE" dirty="0"/>
        </a:p>
      </dgm:t>
    </dgm:pt>
    <dgm:pt modelId="{E020DAEC-F59C-4896-958E-F77AA68DA62B}" type="parTrans" cxnId="{BC56873D-A6CE-457B-A8B7-688F8A74777B}">
      <dgm:prSet/>
      <dgm:spPr/>
      <dgm:t>
        <a:bodyPr/>
        <a:lstStyle/>
        <a:p>
          <a:endParaRPr lang="en-IE"/>
        </a:p>
      </dgm:t>
    </dgm:pt>
    <dgm:pt modelId="{AD86FF51-35F9-4684-A709-83835F950B7C}" type="sibTrans" cxnId="{BC56873D-A6CE-457B-A8B7-688F8A74777B}">
      <dgm:prSet/>
      <dgm:spPr/>
      <dgm:t>
        <a:bodyPr/>
        <a:lstStyle/>
        <a:p>
          <a:endParaRPr lang="en-IE"/>
        </a:p>
      </dgm:t>
    </dgm:pt>
    <dgm:pt modelId="{B6FD3F74-0DB9-4DCB-B7D0-8649BEC29499}" type="pres">
      <dgm:prSet presAssocID="{E430ADA0-E51D-4A97-9D74-67B2953E0091}" presName="linearFlow" presStyleCnt="0">
        <dgm:presLayoutVars>
          <dgm:dir/>
          <dgm:resizeHandles val="exact"/>
        </dgm:presLayoutVars>
      </dgm:prSet>
      <dgm:spPr/>
    </dgm:pt>
    <dgm:pt modelId="{E29A157C-D75E-4FC7-ABC0-BBF53B08E9B0}" type="pres">
      <dgm:prSet presAssocID="{855074D3-E132-4D39-BF3E-EC5EE34F4163}" presName="node" presStyleLbl="node1" presStyleIdx="0" presStyleCnt="1" custScaleX="29897" custScaleY="40206" custLinFactNeighborX="-34021" custLinFactNeighborY="0">
        <dgm:presLayoutVars>
          <dgm:bulletEnabled val="1"/>
        </dgm:presLayoutVars>
      </dgm:prSet>
      <dgm:spPr/>
      <dgm:t>
        <a:bodyPr/>
        <a:lstStyle/>
        <a:p>
          <a:endParaRPr lang="en-IE"/>
        </a:p>
      </dgm:t>
    </dgm:pt>
  </dgm:ptLst>
  <dgm:cxnLst>
    <dgm:cxn modelId="{BC56873D-A6CE-457B-A8B7-688F8A74777B}" srcId="{E430ADA0-E51D-4A97-9D74-67B2953E0091}" destId="{855074D3-E132-4D39-BF3E-EC5EE34F4163}" srcOrd="0" destOrd="0" parTransId="{E020DAEC-F59C-4896-958E-F77AA68DA62B}" sibTransId="{AD86FF51-35F9-4684-A709-83835F950B7C}"/>
    <dgm:cxn modelId="{2872F8A6-104F-4DFD-98FA-B3A91DC66781}" type="presOf" srcId="{855074D3-E132-4D39-BF3E-EC5EE34F4163}" destId="{E29A157C-D75E-4FC7-ABC0-BBF53B08E9B0}" srcOrd="0" destOrd="0" presId="urn:microsoft.com/office/officeart/2005/8/layout/equation1"/>
    <dgm:cxn modelId="{99A602E2-4D09-48CD-936D-AE0BCE9E692B}" type="presOf" srcId="{E430ADA0-E51D-4A97-9D74-67B2953E0091}" destId="{B6FD3F74-0DB9-4DCB-B7D0-8649BEC29499}" srcOrd="0" destOrd="0" presId="urn:microsoft.com/office/officeart/2005/8/layout/equation1"/>
    <dgm:cxn modelId="{8BABC777-4071-44B6-AD6E-08039BA09703}" type="presParOf" srcId="{B6FD3F74-0DB9-4DCB-B7D0-8649BEC29499}" destId="{E29A157C-D75E-4FC7-ABC0-BBF53B08E9B0}" srcOrd="0"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7479D-F66E-4696-9E16-0BF17593E981}">
      <dsp:nvSpPr>
        <dsp:cNvPr id="0" name=""/>
        <dsp:cNvSpPr/>
      </dsp:nvSpPr>
      <dsp:spPr>
        <a:xfrm>
          <a:off x="250428" y="0"/>
          <a:ext cx="8185942" cy="51162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A7EDD-F3E7-4E7B-8A9C-1F2DF9748C8B}">
      <dsp:nvSpPr>
        <dsp:cNvPr id="0" name=""/>
        <dsp:cNvSpPr/>
      </dsp:nvSpPr>
      <dsp:spPr>
        <a:xfrm>
          <a:off x="1056744" y="3804416"/>
          <a:ext cx="188276" cy="18827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7CA06-01C5-41A6-B900-9D0E960358AB}">
      <dsp:nvSpPr>
        <dsp:cNvPr id="0" name=""/>
        <dsp:cNvSpPr/>
      </dsp:nvSpPr>
      <dsp:spPr>
        <a:xfrm>
          <a:off x="1150882" y="3898555"/>
          <a:ext cx="1072358" cy="121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4" tIns="0" rIns="0" bIns="0" numCol="1" spcCol="1270" anchor="t" anchorCtr="0">
          <a:noAutofit/>
        </a:bodyPr>
        <a:lstStyle/>
        <a:p>
          <a:pPr lvl="0" algn="l" defTabSz="577850">
            <a:lnSpc>
              <a:spcPct val="90000"/>
            </a:lnSpc>
            <a:spcBef>
              <a:spcPct val="0"/>
            </a:spcBef>
            <a:spcAft>
              <a:spcPct val="35000"/>
            </a:spcAft>
          </a:pPr>
          <a:r>
            <a:rPr lang="en-IE" sz="1300" kern="1200" dirty="0" smtClean="0">
              <a:cs typeface="Arial" charset="0"/>
            </a:rPr>
            <a:t>Consortium of 23 people</a:t>
          </a:r>
          <a:endParaRPr lang="en-IE" sz="1300" kern="1200" dirty="0"/>
        </a:p>
      </dsp:txBody>
      <dsp:txXfrm>
        <a:off x="1150882" y="3898555"/>
        <a:ext cx="1072358" cy="1217658"/>
      </dsp:txXfrm>
    </dsp:sp>
    <dsp:sp modelId="{477E9978-48FB-46C1-817D-341D4C0964AB}">
      <dsp:nvSpPr>
        <dsp:cNvPr id="0" name=""/>
        <dsp:cNvSpPr/>
      </dsp:nvSpPr>
      <dsp:spPr>
        <a:xfrm>
          <a:off x="2075893" y="2825173"/>
          <a:ext cx="294693" cy="294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EA366-70EB-4114-AB95-A924704E8BAB}">
      <dsp:nvSpPr>
        <dsp:cNvPr id="0" name=""/>
        <dsp:cNvSpPr/>
      </dsp:nvSpPr>
      <dsp:spPr>
        <a:xfrm>
          <a:off x="2223240" y="2972520"/>
          <a:ext cx="1358866" cy="2143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152" tIns="0" rIns="0" bIns="0" numCol="1" spcCol="1270" anchor="t" anchorCtr="0">
          <a:noAutofit/>
        </a:bodyPr>
        <a:lstStyle/>
        <a:p>
          <a:pPr lvl="0" algn="l" defTabSz="577850">
            <a:lnSpc>
              <a:spcPct val="90000"/>
            </a:lnSpc>
            <a:spcBef>
              <a:spcPct val="0"/>
            </a:spcBef>
            <a:spcAft>
              <a:spcPct val="35000"/>
            </a:spcAft>
          </a:pPr>
          <a:r>
            <a:rPr lang="en-IE" sz="1300" kern="1200" dirty="0" smtClean="0">
              <a:cs typeface="Arial" charset="0"/>
            </a:rPr>
            <a:t>Needs assessment, audit of services;</a:t>
          </a:r>
        </a:p>
        <a:p>
          <a:pPr lvl="0" algn="l" defTabSz="577850">
            <a:lnSpc>
              <a:spcPct val="90000"/>
            </a:lnSpc>
            <a:spcBef>
              <a:spcPct val="0"/>
            </a:spcBef>
            <a:spcAft>
              <a:spcPct val="35000"/>
            </a:spcAft>
          </a:pPr>
          <a:r>
            <a:rPr lang="en-IE" sz="1300" kern="1200" dirty="0" smtClean="0">
              <a:cs typeface="Arial" charset="0"/>
            </a:rPr>
            <a:t>Ten year strategy developed.</a:t>
          </a:r>
          <a:endParaRPr lang="en-IE" sz="1300" kern="1200" dirty="0"/>
        </a:p>
      </dsp:txBody>
      <dsp:txXfrm>
        <a:off x="2223240" y="2972520"/>
        <a:ext cx="1358866" cy="2143693"/>
      </dsp:txXfrm>
    </dsp:sp>
    <dsp:sp modelId="{5A011BE7-47BF-4508-B583-0E96A2FAA0B3}">
      <dsp:nvSpPr>
        <dsp:cNvPr id="0" name=""/>
        <dsp:cNvSpPr/>
      </dsp:nvSpPr>
      <dsp:spPr>
        <a:xfrm>
          <a:off x="3385644" y="2044439"/>
          <a:ext cx="392925" cy="39292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50236-48BF-4D85-A93C-63F7D1BA3BFE}">
      <dsp:nvSpPr>
        <dsp:cNvPr id="0" name=""/>
        <dsp:cNvSpPr/>
      </dsp:nvSpPr>
      <dsp:spPr>
        <a:xfrm>
          <a:off x="3582107" y="2240901"/>
          <a:ext cx="1579886" cy="287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203" tIns="0" rIns="0" bIns="0" numCol="1" spcCol="1270" anchor="t" anchorCtr="0">
          <a:noAutofit/>
        </a:bodyPr>
        <a:lstStyle/>
        <a:p>
          <a:pPr lvl="0" algn="l" defTabSz="577850">
            <a:lnSpc>
              <a:spcPct val="90000"/>
            </a:lnSpc>
            <a:spcBef>
              <a:spcPct val="0"/>
            </a:spcBef>
            <a:spcAft>
              <a:spcPct val="35000"/>
            </a:spcAft>
          </a:pPr>
          <a:r>
            <a:rPr lang="en-IE" sz="1300" kern="1200" dirty="0" smtClean="0">
              <a:cs typeface="Arial" charset="0"/>
            </a:rPr>
            <a:t>Funders:</a:t>
          </a:r>
        </a:p>
        <a:p>
          <a:pPr lvl="0" algn="l" defTabSz="577850">
            <a:lnSpc>
              <a:spcPct val="90000"/>
            </a:lnSpc>
            <a:spcBef>
              <a:spcPct val="0"/>
            </a:spcBef>
            <a:spcAft>
              <a:spcPct val="35000"/>
            </a:spcAft>
          </a:pPr>
          <a:r>
            <a:rPr lang="en-IE" sz="1300" kern="1200" dirty="0" smtClean="0">
              <a:cs typeface="Arial" charset="0"/>
            </a:rPr>
            <a:t> - The Atlantic Philanthropies;</a:t>
          </a:r>
        </a:p>
        <a:p>
          <a:pPr lvl="0" algn="l" defTabSz="577850">
            <a:lnSpc>
              <a:spcPct val="90000"/>
            </a:lnSpc>
            <a:spcBef>
              <a:spcPct val="0"/>
            </a:spcBef>
            <a:spcAft>
              <a:spcPct val="35000"/>
            </a:spcAft>
          </a:pPr>
          <a:r>
            <a:rPr lang="en-IE" sz="1300" kern="1200" dirty="0" smtClean="0">
              <a:cs typeface="Arial" charset="0"/>
            </a:rPr>
            <a:t>-The Office of the Minister for Children and Youth Affairs;</a:t>
          </a:r>
        </a:p>
        <a:p>
          <a:pPr lvl="0" algn="l" defTabSz="577850">
            <a:lnSpc>
              <a:spcPct val="90000"/>
            </a:lnSpc>
            <a:spcBef>
              <a:spcPct val="0"/>
            </a:spcBef>
            <a:spcAft>
              <a:spcPct val="35000"/>
            </a:spcAft>
          </a:pPr>
          <a:r>
            <a:rPr lang="en-IE" sz="1300" kern="1200" dirty="0" smtClean="0">
              <a:cs typeface="Arial" charset="0"/>
            </a:rPr>
            <a:t>-Five years.</a:t>
          </a:r>
          <a:endParaRPr lang="en-IE" sz="1300" kern="1200" dirty="0"/>
        </a:p>
      </dsp:txBody>
      <dsp:txXfrm>
        <a:off x="3582107" y="2240901"/>
        <a:ext cx="1579886" cy="2875312"/>
      </dsp:txXfrm>
    </dsp:sp>
    <dsp:sp modelId="{CFDFCEA7-7138-4833-8D6F-E37FF02D272B}">
      <dsp:nvSpPr>
        <dsp:cNvPr id="0" name=""/>
        <dsp:cNvSpPr/>
      </dsp:nvSpPr>
      <dsp:spPr>
        <a:xfrm>
          <a:off x="4908230" y="1434586"/>
          <a:ext cx="507528" cy="50752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E8691-4A18-460B-9237-0F573751BC7C}">
      <dsp:nvSpPr>
        <dsp:cNvPr id="0" name=""/>
        <dsp:cNvSpPr/>
      </dsp:nvSpPr>
      <dsp:spPr>
        <a:xfrm>
          <a:off x="5161994" y="1688350"/>
          <a:ext cx="1637188" cy="3427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929" tIns="0" rIns="0" bIns="0" numCol="1" spcCol="1270" anchor="t" anchorCtr="0">
          <a:noAutofit/>
        </a:bodyPr>
        <a:lstStyle/>
        <a:p>
          <a:pPr lvl="0" algn="l" defTabSz="577850">
            <a:lnSpc>
              <a:spcPct val="90000"/>
            </a:lnSpc>
            <a:spcBef>
              <a:spcPct val="0"/>
            </a:spcBef>
            <a:spcAft>
              <a:spcPct val="35000"/>
            </a:spcAft>
          </a:pPr>
          <a:r>
            <a:rPr lang="en-IE" sz="1300" kern="1200" dirty="0" smtClean="0">
              <a:cs typeface="Arial" charset="0"/>
            </a:rPr>
            <a:t>One of three PEIP sites</a:t>
          </a:r>
          <a:endParaRPr lang="en-IE" sz="1300" kern="1200" dirty="0"/>
        </a:p>
      </dsp:txBody>
      <dsp:txXfrm>
        <a:off x="5161994" y="1688350"/>
        <a:ext cx="1637188" cy="3427863"/>
      </dsp:txXfrm>
    </dsp:sp>
    <dsp:sp modelId="{CA45950A-A14D-40EE-99EB-864136F5ADB2}">
      <dsp:nvSpPr>
        <dsp:cNvPr id="0" name=""/>
        <dsp:cNvSpPr/>
      </dsp:nvSpPr>
      <dsp:spPr>
        <a:xfrm>
          <a:off x="6475837" y="1027335"/>
          <a:ext cx="646689" cy="64668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6D46-9BE7-488E-AD28-77E3DCD21686}">
      <dsp:nvSpPr>
        <dsp:cNvPr id="0" name=""/>
        <dsp:cNvSpPr/>
      </dsp:nvSpPr>
      <dsp:spPr>
        <a:xfrm>
          <a:off x="6799182" y="1350680"/>
          <a:ext cx="1637188" cy="37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667" tIns="0" rIns="0" bIns="0" numCol="1" spcCol="1270" anchor="t" anchorCtr="0">
          <a:noAutofit/>
        </a:bodyPr>
        <a:lstStyle/>
        <a:p>
          <a:pPr lvl="0" algn="l" defTabSz="577850">
            <a:lnSpc>
              <a:spcPct val="90000"/>
            </a:lnSpc>
            <a:spcBef>
              <a:spcPct val="0"/>
            </a:spcBef>
            <a:spcAft>
              <a:spcPct val="35000"/>
            </a:spcAft>
          </a:pPr>
          <a:r>
            <a:rPr lang="en-IE" sz="1300" kern="1200" dirty="0" smtClean="0"/>
            <a:t>10 year strategy to improve the outcomes of children and families in </a:t>
          </a:r>
          <a:r>
            <a:rPr lang="en-IE" sz="1300" kern="1200" dirty="0" err="1" smtClean="0"/>
            <a:t>Tallaght</a:t>
          </a:r>
          <a:r>
            <a:rPr lang="en-IE" sz="1300" kern="1200" dirty="0" smtClean="0"/>
            <a:t> West</a:t>
          </a:r>
          <a:endParaRPr lang="en-IE" sz="1300" kern="1200" dirty="0"/>
        </a:p>
      </dsp:txBody>
      <dsp:txXfrm>
        <a:off x="6799182" y="1350680"/>
        <a:ext cx="1637188" cy="37655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62AD8-3C61-4AD8-AD8E-38FA1957D5B2}">
      <dsp:nvSpPr>
        <dsp:cNvPr id="0" name=""/>
        <dsp:cNvSpPr/>
      </dsp:nvSpPr>
      <dsp:spPr>
        <a:xfrm>
          <a:off x="10346" y="1011762"/>
          <a:ext cx="2161877" cy="185955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To develop new services to support children and families</a:t>
          </a:r>
          <a:endParaRPr lang="en-IE" sz="1800" kern="1200" dirty="0"/>
        </a:p>
      </dsp:txBody>
      <dsp:txXfrm>
        <a:off x="64810" y="1066226"/>
        <a:ext cx="2052949" cy="1750624"/>
      </dsp:txXfrm>
    </dsp:sp>
    <dsp:sp modelId="{4A3ED796-0FC2-40E0-8F3A-28F560733457}">
      <dsp:nvSpPr>
        <dsp:cNvPr id="0" name=""/>
        <dsp:cNvSpPr/>
      </dsp:nvSpPr>
      <dsp:spPr>
        <a:xfrm>
          <a:off x="2387838" y="1673465"/>
          <a:ext cx="457103"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a:off x="2387838" y="1780694"/>
        <a:ext cx="319972" cy="321687"/>
      </dsp:txXfrm>
    </dsp:sp>
    <dsp:sp modelId="{B478B654-3A1F-4F65-9478-08218FDF5D02}">
      <dsp:nvSpPr>
        <dsp:cNvPr id="0" name=""/>
        <dsp:cNvSpPr/>
      </dsp:nvSpPr>
      <dsp:spPr>
        <a:xfrm>
          <a:off x="3034682" y="1011762"/>
          <a:ext cx="2161877" cy="185955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Encourage better integration of education, social care and health provision</a:t>
          </a:r>
          <a:endParaRPr lang="en-IE" sz="1800" kern="1200" dirty="0"/>
        </a:p>
      </dsp:txBody>
      <dsp:txXfrm>
        <a:off x="3089146" y="1066226"/>
        <a:ext cx="2052949" cy="1750624"/>
      </dsp:txXfrm>
    </dsp:sp>
    <dsp:sp modelId="{2F783E45-4619-47B5-B7CA-8E7D5B9A9640}">
      <dsp:nvSpPr>
        <dsp:cNvPr id="0" name=""/>
        <dsp:cNvSpPr/>
      </dsp:nvSpPr>
      <dsp:spPr>
        <a:xfrm>
          <a:off x="5412175" y="1673465"/>
          <a:ext cx="457103"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E" sz="1400" kern="1200"/>
        </a:p>
      </dsp:txBody>
      <dsp:txXfrm>
        <a:off x="5412175" y="1780694"/>
        <a:ext cx="319972" cy="321687"/>
      </dsp:txXfrm>
    </dsp:sp>
    <dsp:sp modelId="{BE0B2663-5AC7-45CD-B3E8-2380A59782A5}">
      <dsp:nvSpPr>
        <dsp:cNvPr id="0" name=""/>
        <dsp:cNvSpPr/>
      </dsp:nvSpPr>
      <dsp:spPr>
        <a:xfrm>
          <a:off x="6059019" y="1011762"/>
          <a:ext cx="2161877" cy="185955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Promote community change initiatives</a:t>
          </a:r>
          <a:endParaRPr lang="en-IE" sz="1800" kern="1200" dirty="0"/>
        </a:p>
      </dsp:txBody>
      <dsp:txXfrm>
        <a:off x="6113483" y="1066226"/>
        <a:ext cx="2052949" cy="1750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ACEF8-3177-4F7E-8961-189F5D8709E7}">
      <dsp:nvSpPr>
        <dsp:cNvPr id="0" name=""/>
        <dsp:cNvSpPr/>
      </dsp:nvSpPr>
      <dsp:spPr>
        <a:xfrm>
          <a:off x="5659" y="844772"/>
          <a:ext cx="1193452" cy="98434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D737F7-6936-4270-8F72-953951DC4B4E}">
      <dsp:nvSpPr>
        <dsp:cNvPr id="0" name=""/>
        <dsp:cNvSpPr/>
      </dsp:nvSpPr>
      <dsp:spPr>
        <a:xfrm>
          <a:off x="627629" y="1461288"/>
          <a:ext cx="1540723" cy="1540723"/>
        </a:xfrm>
        <a:prstGeom prst="leftCircularArrow">
          <a:avLst>
            <a:gd name="adj1" fmla="val 3296"/>
            <a:gd name="adj2" fmla="val 406992"/>
            <a:gd name="adj3" fmla="val 1949584"/>
            <a:gd name="adj4" fmla="val 8791570"/>
            <a:gd name="adj5" fmla="val 38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455CE-4D8A-4AC2-8B6A-4129BCECECC6}">
      <dsp:nvSpPr>
        <dsp:cNvPr id="0" name=""/>
        <dsp:cNvSpPr/>
      </dsp:nvSpPr>
      <dsp:spPr>
        <a:xfrm>
          <a:off x="140042" y="1032039"/>
          <a:ext cx="1322504" cy="15941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IE" sz="1100" kern="1200" dirty="0" smtClean="0">
              <a:cs typeface="Arial" charset="0"/>
            </a:rPr>
            <a:t>Early Year’s Programme (2 year early intervention programme – Dedicated PCF and SLT).</a:t>
          </a:r>
          <a:endParaRPr lang="en-IE" sz="1100" kern="1200" dirty="0"/>
        </a:p>
      </dsp:txBody>
      <dsp:txXfrm>
        <a:off x="178777" y="1070774"/>
        <a:ext cx="1245034" cy="1516694"/>
      </dsp:txXfrm>
    </dsp:sp>
    <dsp:sp modelId="{707608FE-8A50-4EEC-9DA6-8157F877F795}">
      <dsp:nvSpPr>
        <dsp:cNvPr id="0" name=""/>
        <dsp:cNvSpPr/>
      </dsp:nvSpPr>
      <dsp:spPr>
        <a:xfrm>
          <a:off x="1704375" y="1346696"/>
          <a:ext cx="1193452" cy="98434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92158-7DC6-4055-BE01-1F63A8D67B02}">
      <dsp:nvSpPr>
        <dsp:cNvPr id="0" name=""/>
        <dsp:cNvSpPr/>
      </dsp:nvSpPr>
      <dsp:spPr>
        <a:xfrm>
          <a:off x="2380042" y="231284"/>
          <a:ext cx="1577126" cy="1577126"/>
        </a:xfrm>
        <a:prstGeom prst="circularArrow">
          <a:avLst>
            <a:gd name="adj1" fmla="val 3220"/>
            <a:gd name="adj2" fmla="val 396882"/>
            <a:gd name="adj3" fmla="val 19109659"/>
            <a:gd name="adj4" fmla="val 12257562"/>
            <a:gd name="adj5" fmla="val 37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A95A5-59E2-4BB6-93A6-5147A54C4C30}">
      <dsp:nvSpPr>
        <dsp:cNvPr id="0" name=""/>
        <dsp:cNvSpPr/>
      </dsp:nvSpPr>
      <dsp:spPr>
        <a:xfrm>
          <a:off x="1942307" y="718067"/>
          <a:ext cx="1115406" cy="125725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IE" sz="1100" kern="1200" dirty="0" smtClean="0">
              <a:cs typeface="Arial" charset="0"/>
            </a:rPr>
            <a:t>Doodle Den Literacy (Senior Infants – facilitated by teacher and youth worker).</a:t>
          </a:r>
          <a:endParaRPr lang="en-IE" sz="1100" kern="1200" dirty="0"/>
        </a:p>
      </dsp:txBody>
      <dsp:txXfrm>
        <a:off x="1974976" y="750736"/>
        <a:ext cx="1050068" cy="1191921"/>
      </dsp:txXfrm>
    </dsp:sp>
    <dsp:sp modelId="{1FB617D3-CED8-44BE-89B7-E615C206B297}">
      <dsp:nvSpPr>
        <dsp:cNvPr id="0" name=""/>
        <dsp:cNvSpPr/>
      </dsp:nvSpPr>
      <dsp:spPr>
        <a:xfrm>
          <a:off x="3299541" y="811177"/>
          <a:ext cx="1193452" cy="98434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292745-53AF-4CD5-AFB6-F8071F3B96E5}">
      <dsp:nvSpPr>
        <dsp:cNvPr id="0" name=""/>
        <dsp:cNvSpPr/>
      </dsp:nvSpPr>
      <dsp:spPr>
        <a:xfrm>
          <a:off x="3917881" y="1565172"/>
          <a:ext cx="1425356" cy="1425356"/>
        </a:xfrm>
        <a:prstGeom prst="leftCircularArrow">
          <a:avLst>
            <a:gd name="adj1" fmla="val 3563"/>
            <a:gd name="adj2" fmla="val 442737"/>
            <a:gd name="adj3" fmla="val 1863489"/>
            <a:gd name="adj4" fmla="val 8669730"/>
            <a:gd name="adj5" fmla="val 41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73BE7A-6FCA-4C9A-9E30-51FFACF6111F}">
      <dsp:nvSpPr>
        <dsp:cNvPr id="0" name=""/>
        <dsp:cNvSpPr/>
      </dsp:nvSpPr>
      <dsp:spPr>
        <a:xfrm>
          <a:off x="3537473" y="931254"/>
          <a:ext cx="1115406" cy="172854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IE" sz="1100" kern="1200" dirty="0" smtClean="0">
              <a:cs typeface="Arial" charset="0"/>
            </a:rPr>
            <a:t>Mate-Tricks Pro-Social Behaviour Programme (4</a:t>
          </a:r>
          <a:r>
            <a:rPr lang="en-IE" sz="1100" kern="1200" baseline="30000" dirty="0" smtClean="0">
              <a:cs typeface="Arial" charset="0"/>
            </a:rPr>
            <a:t>th</a:t>
          </a:r>
          <a:r>
            <a:rPr lang="en-IE" sz="1100" kern="1200" dirty="0" smtClean="0">
              <a:cs typeface="Arial" charset="0"/>
            </a:rPr>
            <a:t> Class - facilitated by teacher and youth worker).</a:t>
          </a:r>
          <a:endParaRPr lang="en-IE" sz="1100" kern="1200" dirty="0"/>
        </a:p>
      </dsp:txBody>
      <dsp:txXfrm>
        <a:off x="3570142" y="963923"/>
        <a:ext cx="1050068" cy="1663206"/>
      </dsp:txXfrm>
    </dsp:sp>
    <dsp:sp modelId="{EC5ECDE9-FAF0-42CE-AC46-EC068A528E50}">
      <dsp:nvSpPr>
        <dsp:cNvPr id="0" name=""/>
        <dsp:cNvSpPr/>
      </dsp:nvSpPr>
      <dsp:spPr>
        <a:xfrm>
          <a:off x="4894707" y="1346696"/>
          <a:ext cx="1193452" cy="98434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DCDA8-E7F8-4121-8215-5051B78D3512}">
      <dsp:nvSpPr>
        <dsp:cNvPr id="0" name=""/>
        <dsp:cNvSpPr/>
      </dsp:nvSpPr>
      <dsp:spPr>
        <a:xfrm>
          <a:off x="5540055" y="293329"/>
          <a:ext cx="1570856" cy="1570856"/>
        </a:xfrm>
        <a:prstGeom prst="circularArrow">
          <a:avLst>
            <a:gd name="adj1" fmla="val 3233"/>
            <a:gd name="adj2" fmla="val 398588"/>
            <a:gd name="adj3" fmla="val 19425902"/>
            <a:gd name="adj4" fmla="val 12575511"/>
            <a:gd name="adj5" fmla="val 37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2944-67A0-4DC3-BA57-DD41939A4462}">
      <dsp:nvSpPr>
        <dsp:cNvPr id="0" name=""/>
        <dsp:cNvSpPr/>
      </dsp:nvSpPr>
      <dsp:spPr>
        <a:xfrm>
          <a:off x="5132639" y="718067"/>
          <a:ext cx="1115406" cy="125725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IE" sz="1100" kern="1200" dirty="0" smtClean="0">
              <a:cs typeface="Arial" charset="0"/>
            </a:rPr>
            <a:t>Healthy Schools Programme (Whole school).</a:t>
          </a:r>
          <a:endParaRPr lang="en-IE" sz="1100" kern="1200" dirty="0"/>
        </a:p>
      </dsp:txBody>
      <dsp:txXfrm>
        <a:off x="5165308" y="750736"/>
        <a:ext cx="1050068" cy="1191921"/>
      </dsp:txXfrm>
    </dsp:sp>
    <dsp:sp modelId="{D7F94AB7-2D8E-442B-9D57-E32551A67EDA}">
      <dsp:nvSpPr>
        <dsp:cNvPr id="0" name=""/>
        <dsp:cNvSpPr/>
      </dsp:nvSpPr>
      <dsp:spPr>
        <a:xfrm>
          <a:off x="6489874" y="928999"/>
          <a:ext cx="1193452" cy="98434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341CE-1B9C-4EC7-81EB-0DD6D9F35482}">
      <dsp:nvSpPr>
        <dsp:cNvPr id="0" name=""/>
        <dsp:cNvSpPr/>
      </dsp:nvSpPr>
      <dsp:spPr>
        <a:xfrm>
          <a:off x="6727806" y="1284718"/>
          <a:ext cx="1115406" cy="125725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IE" sz="1100" kern="1200" dirty="0" smtClean="0">
              <a:cs typeface="Arial" charset="0"/>
            </a:rPr>
            <a:t>Community Safety Initiative</a:t>
          </a:r>
          <a:endParaRPr lang="en-IE" sz="1100" kern="1200" dirty="0"/>
        </a:p>
      </dsp:txBody>
      <dsp:txXfrm>
        <a:off x="6760475" y="1317387"/>
        <a:ext cx="1050068" cy="1191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862A5-2714-4BE2-B03F-4BE6A6C5D8D8}">
      <dsp:nvSpPr>
        <dsp:cNvPr id="0" name=""/>
        <dsp:cNvSpPr/>
      </dsp:nvSpPr>
      <dsp:spPr>
        <a:xfrm>
          <a:off x="0" y="0"/>
          <a:ext cx="8217697" cy="992246"/>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E" sz="1300" kern="1200" dirty="0" smtClean="0"/>
            <a:t>Two-year Early Year’s programme that combined the following elements:</a:t>
          </a:r>
          <a:endParaRPr lang="en-IE" sz="1300" kern="1200" dirty="0"/>
        </a:p>
      </dsp:txBody>
      <dsp:txXfrm>
        <a:off x="0" y="0"/>
        <a:ext cx="8217697" cy="992246"/>
      </dsp:txXfrm>
    </dsp:sp>
    <dsp:sp modelId="{67A52E0E-C81E-4C2D-A1F7-30443174BB32}">
      <dsp:nvSpPr>
        <dsp:cNvPr id="0" name=""/>
        <dsp:cNvSpPr/>
      </dsp:nvSpPr>
      <dsp:spPr>
        <a:xfrm>
          <a:off x="77152" y="1244986"/>
          <a:ext cx="2523529" cy="151411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E" sz="1300" kern="1200" dirty="0" err="1" smtClean="0"/>
            <a:t>HighScope</a:t>
          </a:r>
          <a:r>
            <a:rPr lang="en-IE" sz="1300" kern="1200" dirty="0" smtClean="0"/>
            <a:t> curriculum for 4 hours 15 minutes per day, five days a week, academic year.</a:t>
          </a:r>
          <a:endParaRPr lang="en-IE" sz="1300" kern="1200" dirty="0"/>
        </a:p>
      </dsp:txBody>
      <dsp:txXfrm>
        <a:off x="77152" y="1244986"/>
        <a:ext cx="2523529" cy="1514117"/>
      </dsp:txXfrm>
    </dsp:sp>
    <dsp:sp modelId="{C66CABE7-0760-4D67-AEE6-0F38CC2FA2FA}">
      <dsp:nvSpPr>
        <dsp:cNvPr id="0" name=""/>
        <dsp:cNvSpPr/>
      </dsp:nvSpPr>
      <dsp:spPr>
        <a:xfrm>
          <a:off x="5626974" y="1227786"/>
          <a:ext cx="2523529" cy="151411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E" sz="1300" kern="1200" dirty="0" smtClean="0"/>
            <a:t>Access to a dedicated Speech and Language Therapist</a:t>
          </a:r>
          <a:endParaRPr lang="en-IE" sz="1300" kern="1200" dirty="0"/>
        </a:p>
      </dsp:txBody>
      <dsp:txXfrm>
        <a:off x="5626974" y="1227786"/>
        <a:ext cx="2523529" cy="1514117"/>
      </dsp:txXfrm>
    </dsp:sp>
    <dsp:sp modelId="{C43594A4-2DDF-4206-9F13-AA6C882B4455}">
      <dsp:nvSpPr>
        <dsp:cNvPr id="0" name=""/>
        <dsp:cNvSpPr/>
      </dsp:nvSpPr>
      <dsp:spPr>
        <a:xfrm>
          <a:off x="1018454" y="3011844"/>
          <a:ext cx="2523529" cy="151411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E" sz="1300" kern="1200" dirty="0" smtClean="0"/>
            <a:t>A dedicated Parent/Carer Facilitator – parenting course </a:t>
          </a:r>
          <a:endParaRPr lang="en-IE" sz="1300" kern="1200" dirty="0"/>
        </a:p>
      </dsp:txBody>
      <dsp:txXfrm>
        <a:off x="1018454" y="3011844"/>
        <a:ext cx="2523529" cy="1514117"/>
      </dsp:txXfrm>
    </dsp:sp>
    <dsp:sp modelId="{42FE97E9-781B-4358-96D8-04B6A757A8EF}">
      <dsp:nvSpPr>
        <dsp:cNvPr id="0" name=""/>
        <dsp:cNvSpPr/>
      </dsp:nvSpPr>
      <dsp:spPr>
        <a:xfrm>
          <a:off x="2818664" y="1227781"/>
          <a:ext cx="2523529" cy="151411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E" sz="1300" kern="1200" dirty="0" smtClean="0"/>
            <a:t>Non-contact time;</a:t>
          </a:r>
        </a:p>
        <a:p>
          <a:pPr lvl="0" algn="ctr" defTabSz="577850">
            <a:lnSpc>
              <a:spcPct val="90000"/>
            </a:lnSpc>
            <a:spcBef>
              <a:spcPct val="0"/>
            </a:spcBef>
            <a:spcAft>
              <a:spcPct val="35000"/>
            </a:spcAft>
          </a:pPr>
          <a:r>
            <a:rPr lang="en-IE" sz="1300" kern="1200" dirty="0" smtClean="0"/>
            <a:t>1:5 </a:t>
          </a:r>
          <a:r>
            <a:rPr lang="en-IE" sz="1300" kern="1200" dirty="0" err="1" smtClean="0"/>
            <a:t>staff:child</a:t>
          </a:r>
          <a:r>
            <a:rPr lang="en-IE" sz="1300" kern="1200" dirty="0" smtClean="0"/>
            <a:t> ratio;</a:t>
          </a:r>
        </a:p>
        <a:p>
          <a:pPr lvl="0" algn="ctr" defTabSz="577850">
            <a:lnSpc>
              <a:spcPct val="90000"/>
            </a:lnSpc>
            <a:spcBef>
              <a:spcPct val="0"/>
            </a:spcBef>
            <a:spcAft>
              <a:spcPct val="35000"/>
            </a:spcAft>
          </a:pPr>
          <a:r>
            <a:rPr lang="en-IE" sz="1300" kern="1200" dirty="0" smtClean="0"/>
            <a:t>Communities of Practice (</a:t>
          </a:r>
          <a:r>
            <a:rPr lang="en-IE" sz="1300" kern="1200" err="1" smtClean="0"/>
            <a:t>CoP</a:t>
          </a:r>
          <a:r>
            <a:rPr lang="en-IE" sz="1300" kern="1200" smtClean="0"/>
            <a:t>).</a:t>
          </a:r>
          <a:endParaRPr lang="en-IE" sz="1300" kern="1200" dirty="0" smtClean="0"/>
        </a:p>
        <a:p>
          <a:pPr lvl="0" algn="ctr" defTabSz="577850">
            <a:lnSpc>
              <a:spcPct val="90000"/>
            </a:lnSpc>
            <a:spcBef>
              <a:spcPct val="0"/>
            </a:spcBef>
            <a:spcAft>
              <a:spcPct val="35000"/>
            </a:spcAft>
          </a:pPr>
          <a:endParaRPr lang="en-IE" sz="1300" kern="1200" dirty="0"/>
        </a:p>
      </dsp:txBody>
      <dsp:txXfrm>
        <a:off x="2818664" y="1227781"/>
        <a:ext cx="2523529" cy="1514117"/>
      </dsp:txXfrm>
    </dsp:sp>
    <dsp:sp modelId="{973C2D33-28F0-46C9-AC82-6241F9CC8CD5}">
      <dsp:nvSpPr>
        <dsp:cNvPr id="0" name=""/>
        <dsp:cNvSpPr/>
      </dsp:nvSpPr>
      <dsp:spPr>
        <a:xfrm>
          <a:off x="4546853" y="3011844"/>
          <a:ext cx="2523529" cy="1514117"/>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E" sz="1300" kern="1200" dirty="0" smtClean="0"/>
            <a:t>9 preschools in </a:t>
          </a:r>
          <a:r>
            <a:rPr lang="en-IE" sz="1300" kern="1200" dirty="0" err="1" smtClean="0"/>
            <a:t>Tallaght</a:t>
          </a:r>
          <a:r>
            <a:rPr lang="en-IE" sz="1300" kern="1200" dirty="0" smtClean="0"/>
            <a:t> West</a:t>
          </a:r>
          <a:endParaRPr lang="en-IE" sz="1300" kern="1200" dirty="0"/>
        </a:p>
      </dsp:txBody>
      <dsp:txXfrm>
        <a:off x="4546853" y="3011844"/>
        <a:ext cx="2523529" cy="1514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4CDBF-D88A-4950-8377-247F54068183}">
      <dsp:nvSpPr>
        <dsp:cNvPr id="0" name=""/>
        <dsp:cNvSpPr/>
      </dsp:nvSpPr>
      <dsp:spPr>
        <a:xfrm>
          <a:off x="0" y="82811"/>
          <a:ext cx="8229600" cy="100044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IE" sz="1700" kern="1200" dirty="0" smtClean="0"/>
            <a:t>A whole-school approach to promote integrated health promotion and to improve access to and uptake of health care services/professionals:</a:t>
          </a:r>
          <a:endParaRPr lang="en-IE" sz="1700" kern="1200" dirty="0"/>
        </a:p>
      </dsp:txBody>
      <dsp:txXfrm>
        <a:off x="48838" y="131649"/>
        <a:ext cx="8131924" cy="902767"/>
      </dsp:txXfrm>
    </dsp:sp>
    <dsp:sp modelId="{A99CBC1F-3BB2-410A-93BD-94B0B34922DC}">
      <dsp:nvSpPr>
        <dsp:cNvPr id="0" name=""/>
        <dsp:cNvSpPr/>
      </dsp:nvSpPr>
      <dsp:spPr>
        <a:xfrm>
          <a:off x="0" y="1083254"/>
          <a:ext cx="8229600" cy="843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IE" sz="1700" kern="1200" dirty="0" smtClean="0"/>
            <a:t>Work programme focusing on activities to achieve seven outcomes outlined in a manual.</a:t>
          </a:r>
          <a:endParaRPr lang="en-IE" sz="1700" kern="1200" dirty="0"/>
        </a:p>
      </dsp:txBody>
      <dsp:txXfrm>
        <a:off x="0" y="1083254"/>
        <a:ext cx="8229600" cy="843305"/>
      </dsp:txXfrm>
    </dsp:sp>
    <dsp:sp modelId="{A9D1E431-2B4D-40DC-9367-967046DAEDF2}">
      <dsp:nvSpPr>
        <dsp:cNvPr id="0" name=""/>
        <dsp:cNvSpPr/>
      </dsp:nvSpPr>
      <dsp:spPr>
        <a:xfrm>
          <a:off x="0" y="1926559"/>
          <a:ext cx="8229600" cy="82116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IE" sz="1700" kern="1200" dirty="0" smtClean="0"/>
            <a:t>Implemented in five primary schools located in two campuses:</a:t>
          </a:r>
          <a:endParaRPr lang="en-IE" sz="1700" kern="1200" dirty="0"/>
        </a:p>
      </dsp:txBody>
      <dsp:txXfrm>
        <a:off x="40086" y="1966645"/>
        <a:ext cx="8149428" cy="740993"/>
      </dsp:txXfrm>
    </dsp:sp>
    <dsp:sp modelId="{354A0398-503D-4448-98F7-F512F37CC6CA}">
      <dsp:nvSpPr>
        <dsp:cNvPr id="0" name=""/>
        <dsp:cNvSpPr/>
      </dsp:nvSpPr>
      <dsp:spPr>
        <a:xfrm>
          <a:off x="0" y="2747725"/>
          <a:ext cx="8229600" cy="604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IE" sz="1600" kern="1200" dirty="0" smtClean="0"/>
            <a:t>Two Healthy Schools Coordinators (HSC) employed.</a:t>
          </a:r>
          <a:endParaRPr lang="en-IE" sz="1600" kern="1200" dirty="0"/>
        </a:p>
      </dsp:txBody>
      <dsp:txXfrm>
        <a:off x="0" y="2747725"/>
        <a:ext cx="8229600" cy="604639"/>
      </dsp:txXfrm>
    </dsp:sp>
    <dsp:sp modelId="{2B4681C0-4C4A-48EC-9C63-0676B6CF8C5F}">
      <dsp:nvSpPr>
        <dsp:cNvPr id="0" name=""/>
        <dsp:cNvSpPr/>
      </dsp:nvSpPr>
      <dsp:spPr>
        <a:xfrm>
          <a:off x="0" y="3352365"/>
          <a:ext cx="8229600" cy="957907"/>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IE" sz="1700" kern="1200" dirty="0" smtClean="0"/>
            <a:t>Inter-agency Steering Committee established (Principals and reps from HSE, SDCC, HSCL, CDI):</a:t>
          </a:r>
          <a:endParaRPr lang="en-IE" sz="1700" kern="1200" dirty="0"/>
        </a:p>
      </dsp:txBody>
      <dsp:txXfrm>
        <a:off x="46761" y="3399126"/>
        <a:ext cx="8136078" cy="864385"/>
      </dsp:txXfrm>
    </dsp:sp>
    <dsp:sp modelId="{B08EB74B-1CEC-4D6B-9876-AD5EA291BACA}">
      <dsp:nvSpPr>
        <dsp:cNvPr id="0" name=""/>
        <dsp:cNvSpPr/>
      </dsp:nvSpPr>
      <dsp:spPr>
        <a:xfrm>
          <a:off x="0" y="4310272"/>
          <a:ext cx="8229600" cy="863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71450" lvl="1" indent="-171450" algn="l" defTabSz="755650">
            <a:lnSpc>
              <a:spcPct val="90000"/>
            </a:lnSpc>
            <a:spcBef>
              <a:spcPct val="0"/>
            </a:spcBef>
            <a:spcAft>
              <a:spcPct val="20000"/>
            </a:spcAft>
            <a:buChar char="••"/>
          </a:pPr>
          <a:r>
            <a:rPr lang="en-IE" sz="1700" kern="1200" dirty="0" smtClean="0"/>
            <a:t>In 2008 CDI agreed to provide a SLT service on site, on a  part time basis initially, and after one year, the post became full time.</a:t>
          </a:r>
          <a:endParaRPr lang="en-IE" sz="1700" kern="1200" dirty="0"/>
        </a:p>
      </dsp:txBody>
      <dsp:txXfrm>
        <a:off x="0" y="4310272"/>
        <a:ext cx="8229600" cy="863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2F69-9312-45DE-9849-5E99901AF26E}">
      <dsp:nvSpPr>
        <dsp:cNvPr id="0" name=""/>
        <dsp:cNvSpPr/>
      </dsp:nvSpPr>
      <dsp:spPr>
        <a:xfrm>
          <a:off x="3512" y="496257"/>
          <a:ext cx="3071485" cy="3071485"/>
        </a:xfrm>
        <a:prstGeom prst="ellipse">
          <a:avLst/>
        </a:prstGeom>
        <a:gradFill rotWithShape="0">
          <a:gsLst>
            <a:gs pos="0">
              <a:schemeClr val="accent1">
                <a:alpha val="50000"/>
                <a:hueOff val="0"/>
                <a:satOff val="0"/>
                <a:lumOff val="0"/>
                <a:alphaOff val="0"/>
                <a:shade val="15000"/>
                <a:satMod val="180000"/>
              </a:schemeClr>
            </a:gs>
            <a:gs pos="50000">
              <a:schemeClr val="accent1">
                <a:alpha val="50000"/>
                <a:hueOff val="0"/>
                <a:satOff val="0"/>
                <a:lumOff val="0"/>
                <a:alphaOff val="0"/>
                <a:shade val="45000"/>
                <a:satMod val="170000"/>
              </a:schemeClr>
            </a:gs>
            <a:gs pos="70000">
              <a:schemeClr val="accent1">
                <a:alpha val="50000"/>
                <a:hueOff val="0"/>
                <a:satOff val="0"/>
                <a:lumOff val="0"/>
                <a:alphaOff val="0"/>
                <a:tint val="99000"/>
                <a:shade val="65000"/>
                <a:satMod val="155000"/>
              </a:schemeClr>
            </a:gs>
            <a:gs pos="100000">
              <a:schemeClr val="accent1">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69034" tIns="22860" rIns="169034" bIns="22860" numCol="1" spcCol="1270" anchor="ctr" anchorCtr="0">
          <a:noAutofit/>
        </a:bodyPr>
        <a:lstStyle/>
        <a:p>
          <a:pPr lvl="0" algn="ctr" defTabSz="800100">
            <a:lnSpc>
              <a:spcPct val="90000"/>
            </a:lnSpc>
            <a:spcBef>
              <a:spcPct val="0"/>
            </a:spcBef>
            <a:spcAft>
              <a:spcPct val="35000"/>
            </a:spcAft>
          </a:pPr>
          <a:r>
            <a:rPr lang="en-IE" sz="1800" kern="1200" dirty="0" smtClean="0">
              <a:solidFill>
                <a:schemeClr val="bg1"/>
              </a:solidFill>
              <a:latin typeface="+mn-lt"/>
              <a:cs typeface="Arial" charset="0"/>
            </a:rPr>
            <a:t>To promote children’s speech and language development and provide intervention, where necessary</a:t>
          </a:r>
          <a:endParaRPr lang="en-GB" sz="1800" b="0" kern="1200" dirty="0">
            <a:solidFill>
              <a:schemeClr val="bg1"/>
            </a:solidFill>
            <a:latin typeface="+mn-lt"/>
          </a:endParaRPr>
        </a:p>
      </dsp:txBody>
      <dsp:txXfrm>
        <a:off x="453321" y="946066"/>
        <a:ext cx="2171867" cy="2171867"/>
      </dsp:txXfrm>
    </dsp:sp>
    <dsp:sp modelId="{BBEBF2C4-9432-415E-AD4F-C2FAFB016E85}">
      <dsp:nvSpPr>
        <dsp:cNvPr id="0" name=""/>
        <dsp:cNvSpPr/>
      </dsp:nvSpPr>
      <dsp:spPr>
        <a:xfrm>
          <a:off x="2460701" y="496257"/>
          <a:ext cx="3071485" cy="3071485"/>
        </a:xfrm>
        <a:prstGeom prst="ellipse">
          <a:avLst/>
        </a:prstGeom>
        <a:gradFill rotWithShape="0">
          <a:gsLst>
            <a:gs pos="0">
              <a:schemeClr val="accent1">
                <a:alpha val="50000"/>
                <a:hueOff val="0"/>
                <a:satOff val="0"/>
                <a:lumOff val="0"/>
                <a:alphaOff val="0"/>
                <a:shade val="15000"/>
                <a:satMod val="180000"/>
              </a:schemeClr>
            </a:gs>
            <a:gs pos="50000">
              <a:schemeClr val="accent1">
                <a:alpha val="50000"/>
                <a:hueOff val="0"/>
                <a:satOff val="0"/>
                <a:lumOff val="0"/>
                <a:alphaOff val="0"/>
                <a:shade val="45000"/>
                <a:satMod val="170000"/>
              </a:schemeClr>
            </a:gs>
            <a:gs pos="70000">
              <a:schemeClr val="accent1">
                <a:alpha val="50000"/>
                <a:hueOff val="0"/>
                <a:satOff val="0"/>
                <a:lumOff val="0"/>
                <a:alphaOff val="0"/>
                <a:tint val="99000"/>
                <a:shade val="65000"/>
                <a:satMod val="155000"/>
              </a:schemeClr>
            </a:gs>
            <a:gs pos="100000">
              <a:schemeClr val="accent1">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69034" tIns="25400" rIns="169034" bIns="25400" numCol="1" spcCol="1270" anchor="ctr" anchorCtr="0">
          <a:noAutofit/>
        </a:bodyPr>
        <a:lstStyle/>
        <a:p>
          <a:pPr lvl="0" algn="ctr" defTabSz="889000">
            <a:lnSpc>
              <a:spcPct val="90000"/>
            </a:lnSpc>
            <a:spcBef>
              <a:spcPct val="0"/>
            </a:spcBef>
            <a:spcAft>
              <a:spcPct val="35000"/>
            </a:spcAft>
          </a:pPr>
          <a:r>
            <a:rPr lang="en-IE" sz="2000" kern="1200" dirty="0" smtClean="0">
              <a:solidFill>
                <a:schemeClr val="bg1"/>
              </a:solidFill>
              <a:latin typeface="+mn-lt"/>
              <a:cs typeface="Arial" charset="0"/>
            </a:rPr>
            <a:t>To provide training and support to parents</a:t>
          </a:r>
          <a:endParaRPr lang="en-GB" sz="2000" kern="1200" dirty="0">
            <a:solidFill>
              <a:schemeClr val="bg1"/>
            </a:solidFill>
            <a:latin typeface="+mn-lt"/>
          </a:endParaRPr>
        </a:p>
      </dsp:txBody>
      <dsp:txXfrm>
        <a:off x="2910510" y="946066"/>
        <a:ext cx="2171867" cy="2171867"/>
      </dsp:txXfrm>
    </dsp:sp>
    <dsp:sp modelId="{B00891D8-7728-4B61-8033-2827DE352E14}">
      <dsp:nvSpPr>
        <dsp:cNvPr id="0" name=""/>
        <dsp:cNvSpPr/>
      </dsp:nvSpPr>
      <dsp:spPr>
        <a:xfrm>
          <a:off x="4917889" y="496257"/>
          <a:ext cx="3071485" cy="3071485"/>
        </a:xfrm>
        <a:prstGeom prst="ellipse">
          <a:avLst/>
        </a:prstGeom>
        <a:gradFill rotWithShape="0">
          <a:gsLst>
            <a:gs pos="0">
              <a:schemeClr val="accent1">
                <a:alpha val="50000"/>
                <a:hueOff val="0"/>
                <a:satOff val="0"/>
                <a:lumOff val="0"/>
                <a:alphaOff val="0"/>
                <a:shade val="15000"/>
                <a:satMod val="180000"/>
              </a:schemeClr>
            </a:gs>
            <a:gs pos="50000">
              <a:schemeClr val="accent1">
                <a:alpha val="50000"/>
                <a:hueOff val="0"/>
                <a:satOff val="0"/>
                <a:lumOff val="0"/>
                <a:alphaOff val="0"/>
                <a:shade val="45000"/>
                <a:satMod val="170000"/>
              </a:schemeClr>
            </a:gs>
            <a:gs pos="70000">
              <a:schemeClr val="accent1">
                <a:alpha val="50000"/>
                <a:hueOff val="0"/>
                <a:satOff val="0"/>
                <a:lumOff val="0"/>
                <a:alphaOff val="0"/>
                <a:tint val="99000"/>
                <a:shade val="65000"/>
                <a:satMod val="155000"/>
              </a:schemeClr>
            </a:gs>
            <a:gs pos="100000">
              <a:schemeClr val="accent1">
                <a:alpha val="5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alpha val="5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69034" tIns="25400" rIns="169034" bIns="25400" numCol="1" spcCol="1270" anchor="ctr" anchorCtr="0">
          <a:noAutofit/>
        </a:bodyPr>
        <a:lstStyle/>
        <a:p>
          <a:pPr lvl="0" algn="ctr" defTabSz="889000">
            <a:lnSpc>
              <a:spcPct val="90000"/>
            </a:lnSpc>
            <a:spcBef>
              <a:spcPct val="0"/>
            </a:spcBef>
            <a:spcAft>
              <a:spcPct val="35000"/>
            </a:spcAft>
          </a:pPr>
          <a:r>
            <a:rPr lang="en-IE" sz="2000" kern="1200" dirty="0" smtClean="0">
              <a:solidFill>
                <a:schemeClr val="bg1"/>
              </a:solidFill>
              <a:latin typeface="+mn-lt"/>
              <a:cs typeface="Arial" charset="0"/>
            </a:rPr>
            <a:t>To provide training to staff  in early years settings and primary schools</a:t>
          </a:r>
          <a:endParaRPr lang="en-GB" sz="2000" kern="1200" dirty="0">
            <a:solidFill>
              <a:schemeClr val="bg1"/>
            </a:solidFill>
            <a:latin typeface="+mn-lt"/>
          </a:endParaRPr>
        </a:p>
      </dsp:txBody>
      <dsp:txXfrm>
        <a:off x="5367698" y="946066"/>
        <a:ext cx="2171867" cy="21718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20129-4C7C-46CD-A05F-2D261F4BDA1B}" type="datetimeFigureOut">
              <a:rPr lang="en-IE" smtClean="0"/>
              <a:pPr/>
              <a:t>04/04/2014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955C0-CCCB-4BAA-A7F4-E903E50C3F7F}" type="slidenum">
              <a:rPr lang="en-IE" smtClean="0"/>
              <a:pPr/>
              <a:t>‹#›</a:t>
            </a:fld>
            <a:endParaRPr lang="en-IE"/>
          </a:p>
        </p:txBody>
      </p:sp>
    </p:spTree>
    <p:extLst>
      <p:ext uri="{BB962C8B-B14F-4D97-AF65-F5344CB8AC3E}">
        <p14:creationId xmlns:p14="http://schemas.microsoft.com/office/powerpoint/2010/main" val="413039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8DBEA3-FAE6-4F83-87A9-87D63A34247B}"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r>
              <a:rPr lang="en-US" dirty="0" smtClean="0"/>
              <a:t>So if we look at the child at</a:t>
            </a:r>
            <a:r>
              <a:rPr lang="en-US" baseline="0" dirty="0" smtClean="0"/>
              <a:t> the center, these are all the major key stakeholders in the child's life.</a:t>
            </a:r>
          </a:p>
          <a:p>
            <a:endParaRPr lang="en-US" baseline="0" dirty="0" smtClean="0"/>
          </a:p>
          <a:p>
            <a:r>
              <a:rPr lang="en-US" baseline="0" dirty="0" smtClean="0"/>
              <a:t>This was the focus of our education and prevention.</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D6CB3EF-A642-40A1-8B66-11A8F3534A8D}" type="slidenum">
              <a:rPr lang="en-US"/>
              <a:pPr/>
              <a:t>20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Generally this</a:t>
            </a:r>
            <a:r>
              <a:rPr lang="en-IE" baseline="0" dirty="0" smtClean="0"/>
              <a:t> is carried out in a more informal way, mainly during coffee mornings in the preschool/ school.</a:t>
            </a:r>
          </a:p>
          <a:p>
            <a:endParaRPr lang="en-IE" baseline="0" dirty="0" smtClean="0"/>
          </a:p>
          <a:p>
            <a:r>
              <a:rPr lang="en-IE" baseline="0" dirty="0" smtClean="0"/>
              <a:t>Again moving away from the medical model, to a more social model of intervention and access.</a:t>
            </a:r>
          </a:p>
          <a:p>
            <a:endParaRPr lang="en-IE" baseline="0" dirty="0" smtClean="0"/>
          </a:p>
          <a:p>
            <a:r>
              <a:rPr lang="en-IE" baseline="0" dirty="0" smtClean="0"/>
              <a:t>And also remembering the context that this is a DEIS area, high levels of unemployment, low levels of literacy, its always important for us to remember who our audience are. </a:t>
            </a:r>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21</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22</a:t>
            </a:fld>
            <a:endParaRPr lang="en-IE"/>
          </a:p>
        </p:txBody>
      </p:sp>
    </p:spTree>
    <p:extLst>
      <p:ext uri="{BB962C8B-B14F-4D97-AF65-F5344CB8AC3E}">
        <p14:creationId xmlns:p14="http://schemas.microsoft.com/office/powerpoint/2010/main" val="1152048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D5172EA-927A-4177-A403-8FCF03AD334E}" type="slidenum">
              <a:rPr lang="en-US" smtClean="0"/>
              <a:pPr/>
              <a:t>23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t>1)To see if they are</a:t>
            </a:r>
            <a:r>
              <a:rPr lang="en-US" baseline="0" dirty="0" smtClean="0"/>
              <a:t> known to the HSE community service. </a:t>
            </a:r>
          </a:p>
          <a:p>
            <a:pPr eaLnBrk="1" hangingPunct="1"/>
            <a:r>
              <a:rPr lang="en-US" baseline="0" dirty="0" smtClean="0"/>
              <a:t>2)As we generally have no waiting lists, children referred to us will usually be assessed within a month and will go straight into therapy if required.</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24</a:t>
            </a:fld>
            <a:endParaRPr lang="en-IE"/>
          </a:p>
        </p:txBody>
      </p:sp>
    </p:spTree>
    <p:extLst>
      <p:ext uri="{BB962C8B-B14F-4D97-AF65-F5344CB8AC3E}">
        <p14:creationId xmlns:p14="http://schemas.microsoft.com/office/powerpoint/2010/main" val="376961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904D4BC-CF43-4EC4-9806-7BA84A9410EF}"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DAAB0857-9153-41B7-B04A-3821A4ACF999}" type="slidenum">
              <a:rPr lang="en-US" smtClean="0"/>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4371CCE-07C3-4007-B04B-F26BB0048FD4}" type="slidenum">
              <a:rPr lang="en-US" smtClean="0"/>
              <a:pPr>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EBCDA-2987-42A5-B6F9-D289FAF6B328}"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7</a:t>
            </a:fld>
            <a:endParaRPr lang="en-I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500A7CD-FE35-4000-B7FA-01E450D1F945}"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F76AE43-0425-4A79-AF4B-17FCF8B72604}"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a:t>
            </a:r>
            <a:r>
              <a:rPr lang="en-IE" baseline="0" dirty="0" smtClean="0"/>
              <a:t> sex of children was an important factor with regard to outcomes. Significantly more boys than girls required ongoing speech and language therapy. </a:t>
            </a:r>
            <a:endParaRPr lang="en-US" dirty="0"/>
          </a:p>
        </p:txBody>
      </p:sp>
      <p:sp>
        <p:nvSpPr>
          <p:cNvPr id="4" name="Slide Number Placeholder 3"/>
          <p:cNvSpPr>
            <a:spLocks noGrp="1"/>
          </p:cNvSpPr>
          <p:nvPr>
            <p:ph type="sldNum" sz="quarter" idx="10"/>
          </p:nvPr>
        </p:nvSpPr>
        <p:spPr/>
        <p:txBody>
          <a:bodyPr/>
          <a:lstStyle/>
          <a:p>
            <a:fld id="{7A04D1C2-80E2-43AC-B3C5-2ABE96FBD5AB}"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6EAEBA4-6FB4-4F31-9A1A-79A6A89C903F}" type="slidenum">
              <a:rPr lang="en-US" smtClean="0"/>
              <a:pPr>
                <a:defRPr/>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669CE87-DAD4-4806-958C-06DF4D05A4ED}" type="slidenum">
              <a:rPr lang="en-US" smtClean="0"/>
              <a:pPr>
                <a:defRPr/>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669CE87-DAD4-4806-958C-06DF4D05A4ED}" type="slidenum">
              <a:rPr lang="en-US" smtClean="0"/>
              <a:pPr>
                <a:defRPr/>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93F505DB-F0AD-4C21-AB46-03568827F434}"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Quotes</a:t>
            </a:r>
            <a:r>
              <a:rPr lang="en-IE" baseline="0" dirty="0" smtClean="0"/>
              <a:t> on beneficial outcomes </a:t>
            </a:r>
            <a:endParaRPr lang="en-US" dirty="0"/>
          </a:p>
        </p:txBody>
      </p:sp>
      <p:sp>
        <p:nvSpPr>
          <p:cNvPr id="4" name="Slide Number Placeholder 3"/>
          <p:cNvSpPr>
            <a:spLocks noGrp="1"/>
          </p:cNvSpPr>
          <p:nvPr>
            <p:ph type="sldNum" sz="quarter" idx="10"/>
          </p:nvPr>
        </p:nvSpPr>
        <p:spPr/>
        <p:txBody>
          <a:bodyPr/>
          <a:lstStyle/>
          <a:p>
            <a:fld id="{7A04D1C2-80E2-43AC-B3C5-2ABE96FBD5AB}"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745860-1780-4947-B011-09528B0CEF63}"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2952CD-8FC4-487F-8F40-D978C7058513}"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10</a:t>
            </a:fld>
            <a:endParaRPr lang="en-IE"/>
          </a:p>
        </p:txBody>
      </p:sp>
    </p:spTree>
    <p:extLst>
      <p:ext uri="{BB962C8B-B14F-4D97-AF65-F5344CB8AC3E}">
        <p14:creationId xmlns:p14="http://schemas.microsoft.com/office/powerpoint/2010/main" val="519305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14C4440-41EB-4126-8CFD-BB31FCA1FFCC}" type="slidenum">
              <a:rPr lang="en-US" smtClean="0"/>
              <a:pPr>
                <a:defRPr/>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Intervene not in the sense of therapy but in raising it with the parents as a concern etc.</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024E8-CCF1-4E56-BC71-23C3EB16120C}"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2270CB0-0968-40D9-9C2E-57B2BB4F5187}" type="slidenum">
              <a:rPr lang="en-US" smtClean="0"/>
              <a:pPr>
                <a:defRPr/>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04483B-C889-4E39-8E54-09E77FDD3540}" type="slidenum">
              <a:rPr lang="en-US" smtClean="0"/>
              <a:pPr>
                <a:defRPr/>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47</a:t>
            </a:fld>
            <a:endParaRPr lang="en-IE"/>
          </a:p>
        </p:txBody>
      </p:sp>
    </p:spTree>
    <p:extLst>
      <p:ext uri="{BB962C8B-B14F-4D97-AF65-F5344CB8AC3E}">
        <p14:creationId xmlns:p14="http://schemas.microsoft.com/office/powerpoint/2010/main" val="2954236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3EC1E40-B071-40A0-A8E7-16376D958ADE}" type="slidenum">
              <a:rPr lang="en-US"/>
              <a:pPr/>
              <a:t>48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And finally thank</a:t>
            </a:r>
            <a:r>
              <a:rPr lang="en-IE" baseline="0" dirty="0" smtClean="0"/>
              <a:t> you for listening. Grainne, Siobhan and I are happy to answer any questions you may have.</a:t>
            </a:r>
            <a:endParaRPr lang="en-IE"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73982-61EA-43F8-A192-0DAAD0C2FF6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three pronged approach essentially developed out of the programme objectives. This means providing a service to all of these key stakeholders, whether</a:t>
            </a:r>
            <a:r>
              <a:rPr lang="en-IE" baseline="0" dirty="0" smtClean="0"/>
              <a:t> it be through direct or indirect intervention or via parent information sessions or through staff training. </a:t>
            </a:r>
          </a:p>
          <a:p>
            <a:endParaRPr lang="en-IE" baseline="0" dirty="0" smtClean="0"/>
          </a:p>
          <a:p>
            <a:r>
              <a:rPr lang="en-IE" baseline="0" dirty="0" smtClean="0"/>
              <a:t>With a focus on onsite service delivery in schools and preschools, Essentially moving away from the historical Medical model and moving more towards a social model of intervention.</a:t>
            </a:r>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13</a:t>
            </a:fld>
            <a:endParaRPr lang="en-IE"/>
          </a:p>
        </p:txBody>
      </p:sp>
    </p:spTree>
    <p:extLst>
      <p:ext uri="{BB962C8B-B14F-4D97-AF65-F5344CB8AC3E}">
        <p14:creationId xmlns:p14="http://schemas.microsoft.com/office/powerpoint/2010/main" val="227449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Employer:</a:t>
            </a:r>
            <a:r>
              <a:rPr lang="en-GB" baseline="0" dirty="0" smtClean="0"/>
              <a:t> HR, Leave, Administration of salaries and monthly progress meetings</a:t>
            </a:r>
          </a:p>
          <a:p>
            <a:pPr eaLnBrk="1" hangingPunct="1">
              <a:spcBef>
                <a:spcPct val="0"/>
              </a:spcBef>
            </a:pPr>
            <a:endParaRPr lang="en-GB" baseline="0" dirty="0" smtClean="0"/>
          </a:p>
          <a:p>
            <a:pPr eaLnBrk="1" hangingPunct="1">
              <a:spcBef>
                <a:spcPct val="0"/>
              </a:spcBef>
            </a:pPr>
            <a:r>
              <a:rPr lang="en-GB" baseline="0" dirty="0" smtClean="0"/>
              <a:t>Funder: Fund the programme, organises evaluation of the programme</a:t>
            </a:r>
          </a:p>
          <a:p>
            <a:pPr eaLnBrk="1" hangingPunct="1">
              <a:spcBef>
                <a:spcPct val="0"/>
              </a:spcBef>
            </a:pPr>
            <a:endParaRPr lang="en-GB" baseline="0" dirty="0" smtClean="0"/>
          </a:p>
          <a:p>
            <a:pPr eaLnBrk="1" hangingPunct="1">
              <a:spcBef>
                <a:spcPct val="0"/>
              </a:spcBef>
            </a:pPr>
            <a:r>
              <a:rPr lang="en-GB" baseline="0" dirty="0" smtClean="0"/>
              <a:t>Clinical supervision and Programme support: Principal SLT Dublin South West, Rosemary Curry</a:t>
            </a:r>
          </a:p>
          <a:p>
            <a:pPr eaLnBrk="1" hangingPunct="1">
              <a:spcBef>
                <a:spcPct val="0"/>
              </a:spcBef>
            </a:pPr>
            <a:r>
              <a:rPr lang="en-GB" baseline="0" dirty="0" smtClean="0"/>
              <a:t>Supervision is provided to the staff grade SLT by the Senior SLT.</a:t>
            </a:r>
          </a:p>
          <a:p>
            <a:pPr eaLnBrk="1" hangingPunct="1">
              <a:spcBef>
                <a:spcPct val="0"/>
              </a:spcBef>
            </a:pPr>
            <a:r>
              <a:rPr lang="en-GB" baseline="0" dirty="0" smtClean="0"/>
              <a:t>We participate in team meetings with the DSW team</a:t>
            </a:r>
            <a:endParaRPr lang="en-GB"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B7BCAE-A493-442E-98BD-35AA067684D2}"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Clients are eligible for</a:t>
            </a:r>
            <a:r>
              <a:rPr lang="en-IE" baseline="0" dirty="0" smtClean="0"/>
              <a:t> the ECCE service for the duration that they are attending the preschool.</a:t>
            </a:r>
          </a:p>
          <a:p>
            <a:endParaRPr lang="en-IE" baseline="0" dirty="0" smtClean="0"/>
          </a:p>
          <a:p>
            <a:r>
              <a:rPr lang="en-IE" baseline="0" dirty="0" smtClean="0"/>
              <a:t>Clients are eligible for the healthy schools service for their Junior Infant year.</a:t>
            </a:r>
            <a:endParaRPr lang="en-IE" dirty="0"/>
          </a:p>
        </p:txBody>
      </p:sp>
      <p:sp>
        <p:nvSpPr>
          <p:cNvPr id="4" name="Slide Number Placeholder 3"/>
          <p:cNvSpPr>
            <a:spLocks noGrp="1"/>
          </p:cNvSpPr>
          <p:nvPr>
            <p:ph type="sldNum" sz="quarter" idx="10"/>
          </p:nvPr>
        </p:nvSpPr>
        <p:spPr/>
        <p:txBody>
          <a:bodyPr/>
          <a:lstStyle/>
          <a:p>
            <a:fld id="{0DD955C0-CCCB-4BAA-A7F4-E903E50C3F7F}" type="slidenum">
              <a:rPr lang="en-IE" smtClean="0"/>
              <a:pPr/>
              <a:t>15</a:t>
            </a:fld>
            <a:endParaRPr lang="en-IE"/>
          </a:p>
        </p:txBody>
      </p:sp>
    </p:spTree>
    <p:extLst>
      <p:ext uri="{BB962C8B-B14F-4D97-AF65-F5344CB8AC3E}">
        <p14:creationId xmlns:p14="http://schemas.microsoft.com/office/powerpoint/2010/main" val="393440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C23D20E-C38D-4D9C-B20B-1ABAF16F6329}"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lnSpc>
                <a:spcPct val="90000"/>
              </a:lnSpc>
            </a:pPr>
            <a:r>
              <a:rPr lang="en-IE" sz="1200" dirty="0" smtClean="0"/>
              <a:t>Parents/carers are encouraged to be as involved as possible in their child’s therapy to aid carry over from therapy to the home e.g. they are required to attend appointments, given home programmes etc.</a:t>
            </a:r>
          </a:p>
          <a:p>
            <a:pPr>
              <a:lnSpc>
                <a:spcPct val="90000"/>
              </a:lnSpc>
            </a:pPr>
            <a:endParaRPr lang="en-IE" sz="1200" dirty="0" smtClean="0"/>
          </a:p>
          <a:p>
            <a:pPr>
              <a:lnSpc>
                <a:spcPct val="90000"/>
              </a:lnSpc>
            </a:pPr>
            <a:r>
              <a:rPr lang="en-IE" sz="1200" dirty="0" smtClean="0"/>
              <a:t>Parents/carers involvement in the SLT service will be supported by the SLT and ECCE staff as needed e.g. arranging suitable appointment times, offering opportunities to discuss concerns etc. </a:t>
            </a:r>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484849F-1369-4A95-B216-8E53DFDFF8FD}" type="datetimeFigureOut">
              <a:rPr lang="en-IE" smtClean="0"/>
              <a:pPr/>
              <a:t>04/04/2014</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DC8858A-B676-4B16-9543-3668A609BA81}"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DC8858A-B676-4B16-9543-3668A609BA81}"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DC8858A-B676-4B16-9543-3668A609BA81}"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SmartArt Placeholder 2"/>
          <p:cNvSpPr>
            <a:spLocks noGrp="1"/>
          </p:cNvSpPr>
          <p:nvPr>
            <p:ph type="dgm" idx="1"/>
          </p:nvPr>
        </p:nvSpPr>
        <p:spPr>
          <a:xfrm>
            <a:off x="457200" y="1600200"/>
            <a:ext cx="8229600" cy="4525963"/>
          </a:xfrm>
        </p:spPr>
        <p:txBody>
          <a:bodyPr/>
          <a:lstStyle/>
          <a:p>
            <a:pPr lvl="0"/>
            <a:endParaRPr lang="en-I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8C3A21-B01A-4990-9282-BB1C97F6EB8D}" type="slidenum">
              <a:rPr lang="en-GB"/>
              <a:pPr>
                <a:defRPr/>
              </a:pPr>
              <a:t>‹#›</a:t>
            </a:fld>
            <a:endParaRPr lang="en-GB"/>
          </a:p>
        </p:txBody>
      </p:sp>
    </p:spTree>
    <p:extLst>
      <p:ext uri="{BB962C8B-B14F-4D97-AF65-F5344CB8AC3E}">
        <p14:creationId xmlns:p14="http://schemas.microsoft.com/office/powerpoint/2010/main" val="22068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DC8858A-B676-4B16-9543-3668A609BA81}"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2DC8858A-B676-4B16-9543-3668A609BA81}"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2DC8858A-B676-4B16-9543-3668A609BA81}"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2DC8858A-B676-4B16-9543-3668A609BA81}"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2DC8858A-B676-4B16-9543-3668A609BA81}"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484849F-1369-4A95-B216-8E53DFDFF8FD}" type="datetimeFigureOut">
              <a:rPr lang="en-IE" smtClean="0"/>
              <a:pPr/>
              <a:t>04/04/2014</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2DC8858A-B676-4B16-9543-3668A609BA81}"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484849F-1369-4A95-B216-8E53DFDFF8FD}" type="datetimeFigureOut">
              <a:rPr lang="en-IE" smtClean="0"/>
              <a:pPr/>
              <a:t>04/04/2014</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2DC8858A-B676-4B16-9543-3668A609BA81}"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484849F-1369-4A95-B216-8E53DFDFF8FD}" type="datetimeFigureOut">
              <a:rPr lang="en-IE" smtClean="0"/>
              <a:pPr/>
              <a:t>04/04/2014</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DC8858A-B676-4B16-9543-3668A609BA81}"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484849F-1369-4A95-B216-8E53DFDFF8FD}" type="datetimeFigureOut">
              <a:rPr lang="en-IE" smtClean="0"/>
              <a:pPr/>
              <a:t>04/04/2014</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C8858A-B676-4B16-9543-3668A609BA81}"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jpeg"/><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3.jp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image" Target="../media/image15.jpeg"/><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8.jpeg"/><Relationship Id="rId7" Type="http://schemas.openxmlformats.org/officeDocument/2006/relationships/diagramData" Target="../diagrams/data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11" Type="http://schemas.microsoft.com/office/2007/relationships/diagramDrawing" Target="../diagrams/drawing3.xml"/><Relationship Id="rId5" Type="http://schemas.openxmlformats.org/officeDocument/2006/relationships/image" Target="../media/image10.png"/><Relationship Id="rId10" Type="http://schemas.openxmlformats.org/officeDocument/2006/relationships/diagramColors" Target="../diagrams/colors3.xml"/><Relationship Id="rId4" Type="http://schemas.openxmlformats.org/officeDocument/2006/relationships/image" Target="../media/image9.jpeg"/><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124744"/>
            <a:ext cx="7772400" cy="2592288"/>
          </a:xfrm>
        </p:spPr>
        <p:txBody>
          <a:bodyPr>
            <a:normAutofit fontScale="90000"/>
          </a:bodyPr>
          <a:lstStyle/>
          <a:p>
            <a:pPr algn="ctr">
              <a:defRPr/>
            </a:pP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sz="2700" dirty="0" smtClean="0">
                <a:solidFill>
                  <a:schemeClr val="tx1"/>
                </a:solidFill>
              </a:rPr>
              <a:t>                                                                                       </a:t>
            </a:r>
            <a:r>
              <a:rPr lang="en-US" sz="2700" dirty="0" smtClean="0">
                <a:solidFill>
                  <a:schemeClr val="tx1"/>
                </a:solidFill>
                <a:effectLst/>
              </a:rPr>
              <a:t>Evaluation of the Speech and Language Therapy Service of </a:t>
            </a:r>
            <a:r>
              <a:rPr lang="en-US" sz="2700" dirty="0" err="1" smtClean="0">
                <a:solidFill>
                  <a:schemeClr val="tx1"/>
                </a:solidFill>
                <a:effectLst/>
              </a:rPr>
              <a:t>Tallaght</a:t>
            </a:r>
            <a:r>
              <a:rPr lang="en-US" sz="2700" dirty="0" smtClean="0">
                <a:solidFill>
                  <a:schemeClr val="tx1"/>
                </a:solidFill>
                <a:effectLst/>
              </a:rPr>
              <a:t> West Childhood Development Initiative</a:t>
            </a:r>
            <a:r>
              <a:rPr lang="en-US" sz="3600" dirty="0" smtClean="0">
                <a:solidFill>
                  <a:schemeClr val="tx1"/>
                </a:solidFill>
                <a:effectLst/>
              </a:rPr>
              <a:t/>
            </a:r>
            <a:br>
              <a:rPr lang="en-US" sz="3600" dirty="0" smtClean="0">
                <a:solidFill>
                  <a:schemeClr val="tx1"/>
                </a:solidFill>
                <a:effectLst/>
              </a:rPr>
            </a:br>
            <a:endParaRPr lang="en-US" sz="3600" dirty="0">
              <a:solidFill>
                <a:schemeClr val="accent1">
                  <a:lumMod val="75000"/>
                </a:schemeClr>
              </a:solidFill>
              <a:effectLst/>
            </a:endParaRPr>
          </a:p>
        </p:txBody>
      </p:sp>
      <p:sp>
        <p:nvSpPr>
          <p:cNvPr id="10243" name="Subtitle 2"/>
          <p:cNvSpPr>
            <a:spLocks noGrp="1"/>
          </p:cNvSpPr>
          <p:nvPr>
            <p:ph type="subTitle" idx="1"/>
          </p:nvPr>
        </p:nvSpPr>
        <p:spPr>
          <a:xfrm>
            <a:off x="1214438" y="3356992"/>
            <a:ext cx="6900862" cy="1512168"/>
          </a:xfrm>
        </p:spPr>
        <p:txBody>
          <a:bodyPr>
            <a:normAutofit fontScale="92500" lnSpcReduction="20000"/>
          </a:bodyPr>
          <a:lstStyle/>
          <a:p>
            <a:pPr marR="0" algn="ctr" eaLnBrk="1" hangingPunct="1"/>
            <a:endParaRPr lang="en-US" dirty="0" smtClean="0">
              <a:solidFill>
                <a:schemeClr val="tx1"/>
              </a:solidFill>
            </a:endParaRPr>
          </a:p>
          <a:p>
            <a:pPr marR="0" algn="ctr"/>
            <a:r>
              <a:rPr lang="en-US" sz="2500" dirty="0" smtClean="0">
                <a:solidFill>
                  <a:schemeClr val="tx1"/>
                </a:solidFill>
              </a:rPr>
              <a:t>Grainne Smith - Quality Specialist, CDI</a:t>
            </a:r>
          </a:p>
          <a:p>
            <a:pPr marR="0" algn="ctr"/>
            <a:r>
              <a:rPr lang="en-US" sz="2500" dirty="0">
                <a:solidFill>
                  <a:schemeClr val="tx1"/>
                </a:solidFill>
              </a:rPr>
              <a:t>Michelle Quinn –A/Senior SLT, </a:t>
            </a:r>
            <a:r>
              <a:rPr lang="en-US" sz="2500" dirty="0" smtClean="0">
                <a:solidFill>
                  <a:schemeClr val="tx1"/>
                </a:solidFill>
              </a:rPr>
              <a:t>SDCCC/CDI/HSE</a:t>
            </a:r>
          </a:p>
          <a:p>
            <a:pPr marR="0" algn="ctr" eaLnBrk="1" hangingPunct="1"/>
            <a:r>
              <a:rPr lang="en-US" sz="2500" dirty="0" smtClean="0">
                <a:solidFill>
                  <a:schemeClr val="tx1"/>
                </a:solidFill>
              </a:rPr>
              <a:t>Siobhan Keegan – Lead Researcher, CSER, DIT</a:t>
            </a:r>
          </a:p>
        </p:txBody>
      </p:sp>
      <p:pic>
        <p:nvPicPr>
          <p:cNvPr id="10244" name="Picture 5" descr="CDI Complete Logo1.jpg"/>
          <p:cNvPicPr>
            <a:picLocks noChangeAspect="1"/>
          </p:cNvPicPr>
          <p:nvPr/>
        </p:nvPicPr>
        <p:blipFill>
          <a:blip r:embed="rId3" cstate="print"/>
          <a:srcRect/>
          <a:stretch>
            <a:fillRect/>
          </a:stretch>
        </p:blipFill>
        <p:spPr bwMode="auto">
          <a:xfrm>
            <a:off x="323529" y="260648"/>
            <a:ext cx="3384376" cy="1224136"/>
          </a:xfrm>
          <a:prstGeom prst="rect">
            <a:avLst/>
          </a:prstGeom>
          <a:noFill/>
          <a:ln w="9525">
            <a:noFill/>
            <a:miter lim="800000"/>
            <a:headEnd/>
            <a:tailEnd/>
          </a:ln>
        </p:spPr>
      </p:pic>
      <p:pic>
        <p:nvPicPr>
          <p:cNvPr id="10245" name="Picture 7"/>
          <p:cNvPicPr>
            <a:picLocks noChangeAspect="1" noChangeArrowheads="1"/>
          </p:cNvPicPr>
          <p:nvPr/>
        </p:nvPicPr>
        <p:blipFill>
          <a:blip r:embed="rId4" cstate="print"/>
          <a:srcRect/>
          <a:stretch>
            <a:fillRect/>
          </a:stretch>
        </p:blipFill>
        <p:spPr bwMode="auto">
          <a:xfrm>
            <a:off x="0" y="5549900"/>
            <a:ext cx="2786063" cy="1308100"/>
          </a:xfrm>
          <a:prstGeom prst="rect">
            <a:avLst/>
          </a:prstGeom>
          <a:noFill/>
          <a:ln w="9525">
            <a:noFill/>
            <a:miter lim="800000"/>
            <a:headEnd/>
            <a:tailEnd/>
          </a:ln>
        </p:spPr>
      </p:pic>
      <p:pic>
        <p:nvPicPr>
          <p:cNvPr id="10246" name="Picture 13"/>
          <p:cNvPicPr>
            <a:picLocks noChangeAspect="1" noChangeArrowheads="1"/>
          </p:cNvPicPr>
          <p:nvPr/>
        </p:nvPicPr>
        <p:blipFill>
          <a:blip r:embed="rId5" cstate="print"/>
          <a:srcRect/>
          <a:stretch>
            <a:fillRect/>
          </a:stretch>
        </p:blipFill>
        <p:spPr bwMode="auto">
          <a:xfrm>
            <a:off x="6230938" y="5715000"/>
            <a:ext cx="2913062" cy="1143000"/>
          </a:xfrm>
          <a:prstGeom prst="rect">
            <a:avLst/>
          </a:prstGeom>
          <a:noFill/>
          <a:ln w="9525">
            <a:noFill/>
            <a:miter lim="800000"/>
            <a:headEnd/>
            <a:tailEnd/>
          </a:ln>
        </p:spPr>
      </p:pic>
      <p:sp>
        <p:nvSpPr>
          <p:cNvPr id="38914" name="AutoShape 2" descr="data:image/jpeg;base64,/9j/4AAQSkZJRgABAQAAAQABAAD/2wCEAAkGBwgHBgkIBwgKCgkLDRYPDQwMDRsUFRAWIB0iIiAdHx8kKDQsJCYxJx8fLT0tMTU3Ojo6Iys/RD84QzQ5OjcBCgoKDQwNGg8PGjclHyU3Nzc3Nzc3Nzc3Nzc3Nzc3Nzc3Nzc3Nzc3Nzc3Nzc3Nzc3Nzc3Nzc3Nzc3Nzc3Nzc3N//AABEIAKAAoAMBIgACEQEDEQH/xAAbAAABBQEBAAAAAAAAAAAAAAAFAAEDBAYCB//EAEYQAAIBAwIDBQQHBQUFCQAAAAECAwAEEQUhEjFBBhNRYXEUIoGRByMyNnKy0RVCYqGxFiQzUsFTkrPS4TVVZHOClKLC8P/EABoBAAIDAQEAAAAAAAAAAAAAAAACAQMGBAX/xAAzEQACAQIEBAIIBwEBAAAAAAAAAQIDEQQSITEFE0FxUfAVIjNhgZGhwSMyNFOx0eFUFP/aAAwDAQACEQMRAD8A9xpUqVACpUq4eRUKgsoLHABPOgDuuJJEjQvIwVVGSx2Aqle6pbW7vbm5t47rhBSOd+ENnOPXkeWapvcSmWK8tikqS4T2dweMEHDBSDjI6gjodxvUqLFclsWpdUj9knuoUaRIPtEjhGxIbz2x4VzPJcLqNqhnxbzFgvAgyWABAJOeYDcscqlgsylxeZKm3uAGKY5NjDfAgD+dTRWUUcFvEQZBbgd20m5BAxnPjjO9TohfWYKSZsm1eRzcx3uVVm95oy2QR4qFOPhU9rZxRazdOLdQvdRlH4Ovv5wfHln1orw0guOtGYnICezsJg09UePgkH2h3XAc78z1PnVWaab2S6IdhqYmcQRkkZHF7mBndcYyfWtDw+dNw0ZtQyaWBtpcT3GqXShj3ETCMe6CCQAW35g5YD4Gn1m6nsoUmh4HJZY1gI/xGYgDfp8jtmr6RJGDwKFySxAGMnxqndWb3Go2dw0i9zb8bCPG5cjAbPkOIY86Lq4WaVixbSvIh72FonU4ILAg+YI6euPSrFA7i4L6nNJLKYLayQ8XvlWOwYvgj3l2A8N28KvwXzP3XfW7wib7HEQTyzg45HANDQKRdpU2aelHFSpUqAFSpUqAGZgqksQAOZNUNSsotStV4JOCRSJILhMExt0Yfp1BI61He3U0vGumSws8D8M6PGXYbdBxLv8A1paPDOqtIbqCW2kGUSGAoFPiMsflTWtqI2m7HFoJtQjjluYO4uInMcylOJJAOeM81OxB6fMUSgt4bZClvCkSE54UUAZ8akpVDdyUrCwKempVAw9KmpUAPSpqVAD02B4UqVAEdxDHcRPDKgZHUqw8QaoXKX8VsILeQNJIeBZyg+pXH2mGfePyGcUTpjyqbitJgjTbsRROp4Y7G0Qo1xJKSGYc8E8wOpPXboaMAggb0F1vTwdKuUhUlBbskNvGmwYgjIA5nep4dQRLmSO5k4ZMA90iFhCvTiYDAJ8z6eJZq+qFi2tGFKVMCDyp6QsGqveSyhe7tXh9oxxKkp+0Ad+W/lnpmrDHas/eWy3tyWCvDc/7G4/w5QB0YctvA9dwamKuLJ2WhZj7vULyN2t57e5g/wARuRG/2c8nU7/9DRfAA2qK0iaG2ijZiSiBSck5wPOpTyobuEVZHjP0iatqVr2vvYbbUb2GJRHiOK4dVHuL0BrOw6zrk0ixxapqkjt9lEuZGJ9ADRb6TPvpf+kf/DWss2CpBrQUIRdKOnQzuInJVpa9Q57V2q5d/ruevvT1BPq2v2zBbnUdWhY8hJcSrn5mth9IF9eW+g9mnt7u4iMlvl+7kK8R4U54+NCey/bG6huo7LW5BfabMwjkW498pnYMCenjmqoSlKGdQRZKKjPI5NAH9u6z/wB8aj/7uT9a7h1jXZ5Fjh1TVJHbkiXMrMfQA0R7faBHoGud1bDFrOnexAn7O+CvwP8AIis0SQMg4I3B8K6IcucFKKKJ8yE3GT2DMt/2lgjMk93rUUY5u8sygfEmq41zWScDV9RzyAF3J+ta76W2JuNGBJIFsxx5kr+lYW3mNtcQzoFLxOrgMMgkHO/lSUbVKalZD1k6dRxzMLtc9qkOGn14EfxzUwuu1BIAudd3/jmol2S1zVbvtZpsdzqV3Ijz++jSnhOx6Dapu3GtapY9stQjtdQuYo43j4UWU8I+rQ8vUn50jcs+TKr2uPZcvPme9jPPretxuySatqaupwytdSAg+B3rR/R5qupXPa6yhudRvJomEmUluHZT7h6E1kLu4e7u57mXHeTSNI2OWScmtH9Gn3zsfwyfkamrwjyZadBKE5c6Kv1PccUJvY5rSK7aFreOOZi7zzuQI8gAkjry8RRYVDdWyXMXdyjbIZTgZVgcgjPUEZrwEzRSV0Q6VOJoOFIphDGFWOWUY70Y5gc/mBV6gTXE8UVzeXN53axyMsduFXBwcLnbJZtjsRzG3ibQ5UHGNuVDQRfQE6lfcZktItPvbsAYla3YJwZ3xxFl3xg7V3pcRnRJ/bJ5oVJ4Y5kAdGGxDHAORuN/51ELfV7NpDbvaXcTuz906mJhk5+2OIH4getXtLWbuHluYe5mmcu0fFnh2AAz6AUz0Wgi1epbHKnpUqQtPDPpM++d96R/kWsseRrVfSZ98770j/ItZdCiuONQ653XOM+WRWjoP8GPYzOIX40u5vfpGB/s72WPT2bH/wAErDWlrLf3MVpbqWlncRoAOprT3/ayTVLK3tLzQbaeC3AWHhMilBjGxBqlHrs2nq37I0uDTpWHCZ1V3kA8mfOPhVFGUoQyddeqLqyjOefpp0DH0sajDd6/DbQkN7JFwuQduJjkj5AfOslqt6t/cmdLWC1HdqndwjC7Dn6mqzvxuzOxLscsznJJrqJkSVWkjEqA7oSRn4ir6dJQgkuhRUqupNt9TdfS0P7xox/8K39VrGreqNKex9lgLNOJfaCPrAMY4QfDrRTtH2mftEsPtllCjwKUieJmHCDjoTvyFAPhS4eDjSUZoavUUqjlB7hzsR979Kx/t/8AQ1P9I3321T8cf/CShmiamdH1CO+jt45pojmMSEgKeWdudSa/q/7bvnvpraKK5lI42jZsNgADYnbYCpcJc/NbS1gzx5GS+t7gqtT9Gn3zsfwyfkasvv5VqPo1++dj+GT8jVOI9lLsLh/ax7nuIpzuKauqzaNOCNYhQTW8nHDbniJe6ZFLIAM4BYYBPiematWEjNxIZGnj4UeOcge+G6ZAAPLO3QiprxOKBsQJMwGVR8AE9N+lUrSO99t767jA4hwKsMuUiXnvkAkkjnjw8yX3QmzLC3jHU2s/ZZwghEntBA7snOOHPPPWrYoSmqXhRWbQ74EjcB4T/wDeiVtIZYUkZGjLAEo3NfI1DViYtMlpUqVQMeZdsV0VO0l1LeWrz3JCcQOeEe6MeXKhC6xbW4xY6XbQjyUDPwAFWO3n3pvPRPyCs/XrUuFUKsFOreV/Fu3yMzieK4inVlCnZWb2Sv8AMMHtHd/uxwr5BT+tIdo7zHvRwN6qf1oNSq/0PgP2kc3pfHfuMNHXhIMXGn20g8/+oNRm50WXebRYVJ5mMKP6Yqtplg1/KwMscMUYDSSSZwoJxyHM5PKjmkRHTSXjRTJ+0DbiZ0BJRVYnh+I3+Vc1XhuDp3UE0/c2vuddHiGNqWc5Jr3pMENadmZ9+6ngz4Fj+tRns/oUp+o1aVD4SAY/mBVv2VL9Le7uXhshLp63MkvdERlsgMcDlzGccqHXttJZ3UttOAJI2w2DkfOiGBb0p15p+F7/AMomrj5w1qUoteNrfck/spaMfq9ZiPqg/wCal/ZSyXeXWYwPJB/zVUpVZ/4MV/0P5Iq9J0OlBfNl0aBoEO8+qTSfgH6A0f7FwaHB2itRYQytPhwsj5290551k6P9hPvTZ+j/AJDSVeHOMHOdaUre+y+iLKHEnKrGEacVd+Gv1Z65T01PXlGkFVM3jjVBZ+yT92Ye89p27sHOODxz1q2aGzam8czxrpt7IVyQU4MMB1GWFSlcWTsUbe+49QWL9r5iifgcuYgZX5cCgLnGeZ8dvGtAtCJZNQLlIo1hSMO7yMow/wDlUb/Ek/67Fo2DIGUgqRkEHOamREDqlSpUo55H28+9N56J+QVnq0Pbz703non5BWerT4b2MeyMPjP1E+7HGTVqw0671GburSFpGH2j+6vqeQqXTLe3kju7i7V3itow3do3DxksFAJ6DfpVvTtRnutVtIcLDbK/uW8Q4UXY9Op8zvUzqS1yLYKVOLcc3XwObOCext9VjuI2jlSBG4WHP6xdx4jzrizvrm/1y2nu5mkfiOM8gMHYDkKo9kru+vbG80o3HFbrZiREkYAR4dMkE7gYJ2Hyp4b9YbkR6LbSalejcSiJmQbb8KDc+px6VRmXrZl63+HZypKUVH8q/sBWuqXtrp1xZwXDLa3CYkhO6+vka2mr6Ze6j2iv1tIC4WTds4Ue6NsnbPlWY9is9SkMFkDZX32fZJ2PA7eCMd1P8LfOtTqd7cXPaOeGaYtFEZVRBjhX3D0HM+dQ5NSvBa2d/oPUinBRntdfcAzwyW8jRXEbxSLsyOMEVxUVh2glSFLbU4vbrRRhQ7Yki/A/P4HIq7qNulpfTwRsWSNyAzcyPOumE23llucFahkWaL0K9H+wv3ps/R/yGgFH+wv3ps/R/wAhqMT7GXYMH+oh3R65T01PWXNwct0oBxWVzPK37clhl43QxrcxgphsYxjblR9qBx3Ekt0LL9nwxhW4s3cuWI4tyoAOfnTwK5lrUEVXaS61R7eAj/DVlQf72M/Iip9JeNrGMRSGREHCHIIzj13+PWnvVRAtx7H7TMmyBQvFv4FiMVDZte+1O11Ekcci+6qSF+Ag9Scc89PCo3QbMJUqYcqelLDyPt796bz0T8grP1pvpDgaLtJI5G00SOD6Dh/0rM1p8M06MexicarYmfdhbR4HuLDVo4+HPcoSWYKABIpJJPIAAmhz6vZ6VKr2PDe3a7iZsiFD5DYv6nA9at6Rb3xk9qs5PZ44/t3LtwovkfH03q9D+xZtatfZ9Ot5pXOJZXh4YmO+SsXIfH5Cqql80rar/Op0YfJljm0fS/2M3BHaXciy6VMdNvlPuwPKQjN/BId1Pk3zNaSznvIbvTYrhPZppUL3SpEIzI/E4y2AM7KPLrQrSbS11KxbUYtLU3KyCJouP+7j3eLjKnl4YLcNdz6zFbXiyRsdTvh7qkZEMeBjCgYLYHLGF8M1XbN58/U6W3dJe7z37Emi3GoX2htcCRO/ScxSXjhVZYginDSnfGSeuTyqpJq9npj/ANwRb64GQZ5QREoOxCrzbruSOfKorCSGZXi0h1IlIMmlXpDJIRy4GOASOn2W9aLWdnYWN3ABpa97NAZXS9+tER4W9xVIG23M5O9F7XVvh/ZDirqTevnYACzstS/7Mf2W5Y4FlO+Qx8I5Dzz/AJW38zRjXgV1i8UjBEmD602ialpbQlbSK30rU3O08mXQ+SMc93/+3qC9trm2nKXqSJK2+X34s9eLcH1q2i3n1OfF/kSS+JBR/sJ96bP0f8hoBzNan6Obcy9ojJj3YYGbPgTgD/WrMU7UJdjmwUb4mC956lT01I8qzBtyG7dBEVa4EBf3VkyAQfLPWqcMFwLuNLm7huUUF1Dw4kB5Agg4/lT2ae2QNNdFZYp/eSFkBVU6dN9ueeppaTb2savJaRGJeIxlMnhXhJHujkBnwxTbCbsIMNqByQSLeBY+O8vUHEZrg4igzkbKNs4zyGccyM7napahbxmN5mimkKrvHC5BkA6YyM/Goi7EyVyeCcTFguCEYqSCCMjny+VT0GguGsWQXjJEJBww2cC57pRzJPkOZ2A5epgMGGQdqGrBF3MZ9JWnNPYQ38Yybc8Mn4G6/A4+deb7mvd7iFJ4ZIZVDRyKVZT1B51472k0aXRL94WBMD5MEh/eHhnxHWvY4bXvHlMz3GMK1PnR2e4S1Seyv9Lvri2SdooO7WCST3Y094ArGvLlkknf0oRZmPSri3v9SfuIl95IyuZJB/Cvh5nAovqF1ayyx3kN5HHAEHCCOOaLxSKIjhX8ZJ8qzGu6FPDdQS280l5Je+8kMqn2oebrvt51ZTlZZHpcqlTUpqe9vD+SCP2zSLNzEYL/AEqYqGyCY3PTiGzI3yPrWjsDFpuspZ6ZELdOIcT54pXyucFj08hj41S0jRTpaXV7d3YNzBGOKzhfIZSwHDI3LGTuoz6irEcndXyarq0kVpG7cYBUhn2x7iDfHLfl502ju/LfbqTOUvVUfH5LuC9Mnh1GC6u9Qsree4tURlk3USEnH1gBw3j0J65og9z3Fyl9rNx3XFGVjjC5dlKkDCDkoB645bZoVZyXvZsNOscV1ZTpwGeJsq2Nxwt+4w8CM+VWde7MXEN7dewXJ1Hu2JlQ578HmSV/eG/2hn0ovG7XR+fgTKEnaT6dPO4FvdNmtYBOpSe1J4VuYSShPgeqnyODW11Q2NlaXNlGtzEGjje3ib34T9kl4yd15kHfHpQfQtLFpYjVZdQkRJcxlLJBLwf+cDsB/D6URf2a00e4h9phYzMDDDasWiB4gTIFYZiJ3BXJ61DlmnFb2CVo05a2Ah516X9G2mtbaXJeyj37lvc/AOXzOf5VjOzOiS65qAiAK2yEGdxtgeA8zXsEESQxrHGoVEAVQOgFVcSrq3KXxH4PhW5c6Wy2O8UjypiwHM0H1Ka3uZWsL5QivwtBNsylunoc8gefnuK8dK5oZOx1Jop71zbaje20MjcTQRMvDk7nGVJXPkR8KJwQxwRJHEoVEGAPCqWkWXs0A4u+DkcLK8zOMjqMnYHn6Y5URobCKW49MRmnpVAwLls7iGa4kslhMlxzlmdsp8MHI8BkVOqNp+mJFC6MYIgoaZuEEKOZPTYVcPKhupWMt9cRRSuv7PA4pYhzlYHYH+HxHX02M3vuK1bVEum6lBqMCywcQyASjjhZQeW3geh5Gm1fS7XVbNra7TiU7q3VT4iq1rdtcXktxCka2iqF7xlwZFGcsG8AdgDz3PLGSVvNHcQRzRkmOReJeJSNvQ1OsXeIrUZxyy1PJNb0C/7PXKzAM8CvmO5jXl4Z8D/Kqc+rXUpkZe5hlm/x5oYwjznxYj+gwK9rdEkQo6qynYgjINZTV+wmnXhZ7JjZSk/ujiQ/+np8MV6dHHwlbnLXxPExHC6kLvDy0fQ8/wBG1IabJJmISRypwNgDK4OQVyCMjHUVR1PRLu6eS9sLiTVVY5fbM6eHGnM+oyPStNedhdYgJMIhuF6cD4J+Bx/Wh/7A163kDrp12ki8mjGSPitdvMoyeeElc4IxxFJZJwdippNg2hMZtRuisjDDadFwtx+UucqB5YJ9Ka9vprrUZb4gRSyPx/V5HD6datJ2b1yRttLuST/mXh/riidl2E1ec5n7m2U8+NuIj4D9aFOhTeaUlciUMTWtGMGkBzrF1wSEdyk8y8E9ysSiWVP8rHw8+fnVvs72ZvdZkVlUw2oPvTEHBH8Pif5VtdI7DabYlZLwm8lHVxhP939c1qURUUKgCqBgADGK4quPhFNUV8T0KHC6k2pYl7dCppemWulWaW1onDGu5PVj1JPjU0lwsc8UT4HeA4YsBuOg8T+lSPLHHw8bqvE3CMnGT4UN7SW0dxpcjvGkncHvQGXOMczjbfBblXmXzSvI9yyhG0eg+pXE8UoaSI+wJtMwwSQRzxg+4OvX4ZpWWnRRmRYXjlsJlBETDjx+Fv8AL5b46bbUtNs7u3Kqb/2uzKe73y5kz+MHcY8RnzomiKiBUUKoGAAMAUN20QJX1Y4GKelSpRxUqVKgBUxGaelQBQutNSaAW8bCOFpA0sYGzr1XyB6+O/jVS3iWS4ukupHW7aVu6PERwp+6U+GM+ec0ZpmQMCDyO1TcVxQKtdWBa6WSM4jKmIqd5UY8Ib1LBvhjxq9HdwSzyQI+ZIzhlwdjgH+hHzqJtNt/aLWVQV9lUqig7YwNj44wCKoPYXSWN8Fy00rl/q5PtgtyGcYPCAM1NkxbyQZDqRkb79Kc0Euvq5Jbq0haKGKylDgIU4m90oAOpADemcU9zcy/suCCwm727KDBVwSSoBOc+eAfWjKGcM8SggZGTy350+RQZ7w3VzayWkgzcWMrxKTtxZTG3lmuIQZmsJbVZo5gcXIfiB4eE5DdCQ2MH5bUZfEM/gFJL+3RZMPxtGjOUQZbA54HWq5v1ubpLa3kVRNF3iSqQx2IyMeOCMfHbaudMW8t7a3tJ7dcwqEaYOOBwBjIHPJ8CPHeu7TTY4be3iZi3szloiPd4RuANueAcUaIl5mUPZzc2NzZTBprmGdeMs2TIuQQwzsMr4bA5xRaztHt4WhkuHuE5J3oywXwJ/e9Tv45qyAK6qHIFFIbGKelSqBxUqVKgD//2Q=="/>
          <p:cNvSpPr>
            <a:spLocks noChangeAspect="1" noChangeArrowheads="1"/>
          </p:cNvSpPr>
          <p:nvPr/>
        </p:nvSpPr>
        <p:spPr bwMode="auto">
          <a:xfrm>
            <a:off x="155575" y="-731838"/>
            <a:ext cx="1524000" cy="15240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8916" name="AutoShape 4" descr="data:image/jpeg;base64,/9j/4AAQSkZJRgABAQAAAQABAAD/2wCEAAkGBhQSEBUSEhAWFBIWFRYXFRYWGBUYFxYYFhgXFx4ZGB4gGyYeFxsjGhoYIi8gIycqLSwtHR8xNTAqNScrLCkBCQoKDgwOGg8PGjAkHyUsLCwqLDQsLDQtLCw0LSwvKi0wKiosLDQsLCwsLCwsLCosKi8sLC8sLCwtLCwtLCwuLP/AABEIAOEA4QMBIgACEQEDEQH/xAAcAAEAAgMBAQEAAAAAAAAAAAAABAUCAwYHAQj/xABJEAACAQIDBQMHCQQIBQUAAAABAgMAEQQSIQUTIjFBBlFhFDJCUnGBkQcjM3JzkrGy0TViobMWJDRDU2ODwRUlRILhdKLC0vD/xAAbAQACAwEBAQAAAAAAAAAAAAAAAgEDBAUGB//EADcRAAIBAgMECAQFBAMAAAAAAAABAgMRBCExEkFx8AUyUWGBkbHREzPB4QYUIqHxFSNygkJDkv/aAAwDAQACEQMRAD8A9xpSlAClKUAKUpQApStc+IVFLuwVRqSSAB7TQBspVPtjbbxxNJFDvEWPeGS4CZefCBdnIUFrC19NRetW2t4uE3okzvEyzcAKrIisGZcuY5gY81hc62NOoN2IuWWL2tFEbPKoa4AW93JOtgouxNtbAVgNsJvIo8r3lV2UlcoGS1wwNmVteVu/uqB2jRRhjiIwLo8WIutruIypOo84tECo9oFSNrYdn3E0Kh2ikz5bgF0dHRgCdAbMGF7C6jlTKMbLxIuzZ5fIzzRoih4zHlLMbMHAJY2W4txC3UjpWjZG0ZpXkDCMLFK0bBc9yQqsCCdPSGlvfUnBwsZpJWXIGVECkgk5DIcxtcC+e1r9Kx2Xs5onxDEgiWbeLa9wN3Glj70v76jKzDM0bI2u00kilogElmTKCc9o2ChrX+OnUVO2jtBYVBILFmCIq2zOzcgLkDvJJNgASeVQtkbOliZw27KNLNJcZs3zjFgvK2l+d9bcq2bbwLvupIwDJDJvFUmwcFHjZb9CVc2PeB0oeztdwZ2Ng2nllSKRCjSZsjAhkYqMxW+hDZQWsRqAbE2NbF2tEZWi3q7xSAVJsbsAwAvz0IOlRJ8LJNPCzJu44WMnEVLNIUeMAZSQFAdiSTqctutRuzsLvvJmIyyzyuUZDmGQiKMi9ivzcamxF9elTsxtfm/8Bd3LyedUUu7BVUXZmIAAHUk6AV9jlDAMpBB5EG4PsNfWUEWIuPHw1rktibPM/lGIhkaAPIyYfIRu8sV0MjR2yPnkDm9rkZdaWMU02wbszrqVikgNxcEi1/DS+vdWVIMKUpQApSlAClKUAKUpQApSlAClKUAKXpXN7aV8LN5aheSKwXEx3LFYxciWIeiUuSyjzlueYFNGO07EN2Lw4+POYxKm9A8zMMwvy4b3tVXZ54zG8gixMLhswW6X1KvlJ4kZb6E3BBF7rete3NnRTCPEiFMQtlDLlV95E2oKGx4lJzLY6gsOtxMwPZ2KGTeRmUHKVymWR0sbGwVmIFiNLW699OtlK+8XN5GGxMbI5kjkaKXIEIliuEcPm0KktlYZdQGIsynS9q3bG2WYcOIHYOq5kSwNxFchFJvqQllvpe1TooVUWVQo10AAGuvSs6VyvoMkacJhFjjWNFsiKFUamwGgGuulbqUpCRSlKAFKUoAUpSgCJtbCvJC8cUu6dlID5c2W4tcC41rTFkweDXNwxwQgG1zZY16aXPLu1qxpTKWVnoRbects2LdK+MxShWI37SKxLKGBUQWA4lRAgtchm1terUbaKqHmgaGMkcTFTkvoN6AeDW2oLAdSK+7T2Kr4doogsZLK66cOeN1kXMBzGZRfwvWYx4MbmeIxKgvJvMuQW4jYgkMBa9/97gWNqWYqViwpVBsvbZYzTTOYowodIXXKyxKL71ibG7d3JbAGzZqu8POHRXW+VgCLgqbHvBAIPgRVcouIydzZSlKUkUpSgBSlKAFKUoAUpVXtHaaLJuJ4yIpFyiRvo2Zjbdk+ixFrZrAk2FzpUpXIbsbcfipI2VwmeG1pAoJkW588D0lHVQL63F7WMyORXUMpDKwuCNQQeo7xXMQdloY5BG+G3iNfdyAtdbejKMw5dHHPkddW6LAYBIUEcSBEBJAF7XJuefeSTTzUUsuf3IV95H2PsVMMhSO+UszWJJVczFsqAmyKLnQVYUpekbbd2SlYUpel6gkUpel6AFKXpegBSl6XoAUpel6AFKXpegBWjGYFJVySIHW6tY8roQwPuIBrfelGgFJtTZ5lnVp8i4WECRbkcclz9ITbKiWBt6RIJPDascJtt5MWiBcsDwyuuYHO+R4VD6+apzmw5nQm3KrnEYdZFKOoZSLEEXBqm2psuV8Ujq+7iEDo7gjOMzoxCdxIXzunTW1rYtPJiNF1FMrC6sCASDY3sVNiD4gggis6oNl7VG6zQYRhhV81+EF16yInnMvW5sW5gG4vexyBgGBuCAQRyIPWklGzGTuZUpSlJFKUoAUpSgCNtAybs7kIZPRDkheetyASNL62+NVj7ehkjeOeLLJls+GkClmzHLZB5sqsTYMNCdDY3tA2pNiIpjI7MiFiFlXNLBHHY/SxaFXvY5xcd7ADKbXZIEyJJKY5njZ93Mi2DAjLnXU5bglTYkGxtpV2yoq7558xL3ZL2Zs4QJkV3ZbkrnYsVHRAeeUDQXue8mpdKVU3d3Y54Z20nYbSxQDsBvRyJ/wo6pvKX9dvvH9ate2v7SxX2o/lR1TV2odVcF6HIqdd8TZ5Q/rt94/rTyh/Xb7zfrV/2CRZMbHDJHFJE4kzB442a4RmBDZc3Md9qse2W0UwuMaCHA4PIqRnjgDMS4J55h3VDn+rZtuuMoXjtXOP8of12+8f1p5S/rt94/rXUbO25gJmEeMwEcIOm+gLIFv1YCxUeIJ8dNax7ZdhjgwJomMmGYgXNi0ZPIMRoynkG9gPO5NtX2WrMhwdtpO5zPlL+u33j+tPKH9dvvH9a119SQqbi1x3qrD3hgVPvFWWKzPyh/Xb7x/WnlL+u33j+teg9ocJDHsiHFJhoEnlSC7CKMgGRQzFVYFR8OtedUkJKauWVIODsbPKW9dvvH9aeUP67feP61L2HjI4pt7LGJVRHIjYArI5XKqtoQBxE3Pq99qsl7UIzqP+GYMAuqmyvezMF01AvrUu99CEk95ReUP67feP608of12+8f1r0Lt6kGBaERYDDNvBIWzo2mQoBaxHrGuXxm3oZcM8fkUEE2ZCjxDVhm4l1F10156i9LCW0lJIaVPZbTZS+Uv67feP61J2ZiG38XG30sfpH118ahVJ2X9PF9rH+dad6Fa1P0PWrFYcSIyNfK6sptzswINvjW2lcI7JRM2KSFYIoF3iqEErMoiAAsHyg5z35Lc9M3Wt+yMZEhXBxs0hhjCMwF1UoFXK7DhEhGuXnoeWl9u3sA0sVlZxZgzKj5DIo86PNpbMOtxrbUC9RU2ksTDDYbCM27AzrGI0jhzC4ViWAzEa5VudQTa4vd1kJoy7pWjB4sSLcAqQbMrWzKw6GxI7uRIIII0Nb6pasOKUpQAqs21tHDoBFiHyLKCLksq9NC4tkv0uRfWpO0toCGMyMGa1gqqLs7MQFVR3kkD8dKpW2hjwM8uBheIjijjmLTAHmLMgSQgX0uL9DVkIXz+thWyZGrwSRqJmlikbIFkIZ04WcFX5utlNw1z1zaWNtFEFAVQAoFgALADuFVmxtl4VQs+GiRQ63UqLDK1jwj0L6XAA5a8qtaibzJQpSlISeEdtf2livtR/Kjqmq57a/tLFfaj+VHVNXch1VwXocip13xOk+Tr9pQ/6n8p6z+Uv9pyfZQ/g1YfJ0f8AmcH+r/Kes/lLH/M5Psofwaqv+7/X6lq+T4nMV6n2RfyvYskMmoQTQg9bKMyn2qCv3a8rJr0XCYg4DYZzcM+JMhjU+cDKLA26ZUAY/DrRXV0ktbqwYd2bb0sef7PwrzMiRIXke2VVtc6ZjzIAAF9SaxmiKllYFWUlWB0II0IPjessLiGiYPE5R181lNiNLae4kVhLIWJZiWYkkkm5JOpJPUk1fvM+Vj0btV+wMH9XCfy684//AHx6V6R2pH/IMJ9XCfyxXm9U0Oq+LNGI6y4EjH7OlgfdzRtG9gcrW5HkdCQRWqDz4/tIv5i1ni8bJK2eWRpHsBmc3NhyFY4YfOR/aRfzFq5XKVbayO/+WH6TC/Vn/NDXnleh/LD5+F+rP+MNeeVTQ+VHneyzEfMYqTsv6eL7WP8AOtRqk7M+ni+1j/OtWvQpWp+h6UpXCO0KqAj4dpTHh2mWRzIMjRhszAAhs7KLaXBBOmltNbeq3tEXGFl3bFWy+cvnKtxmZfELmI8RTR1sQzVsEMDKZmQTyPvGiRs26GVEVe8nKoJawuSbaWq3rmhFhd1ImCWNpYVzoIspYPrl4gdWJFmu2oPFoa6RToNLeHdTT1uRE+0pSqxip25h52aJoEiYxsXIlZlBOUoACoNjZmNyCPxEGTtgYVJxeCngCi5dVE8f3o7kf9wFdJXxluLEXFWKStZrnnuFs9xD2LhykCKws1izD1S5LFfcTb3VNpSkbu7kpWFKUqCTwjtr+0sV9qP5UdU1dd2p7MYiXaGJdEUK0gIZmABG7jGlgTzB6dK1Q9gn5vOo7wqk6e0kfhV9XpnA4dKNSqr5Kyzd+CuY/wAlXqSbjHLy9Sr7NbaXCTrOYmldQwUB1ReIZbngJJtfr1q1232owmMfeTYKVJLBS0Uy3Ki9gQUym1z0v41u/ojhVFnxLX788a/gtBsPALzlLf6jH8Kzf1vDze1CnUl3qEvsP+WnBbMpwXc2ish2xhYTmhwJkkBBVsTKXUEdd2qhSfbVdtXa8uJk3s8hd7WHQKOdlA0Ufj1vXRnYGBPKZhf/ADCPxFfV7KYRhZcQ3tzxn8VqX05h4Zzp1Fxg/uL+VnPKM4vhJHH19S1+LNbrlIB9xII/hXVt2DU+Ziviit+DCo83YSYXyyxt3XzL8dGp4fiHo6Tt8Wz71JeqIfR+IWezfxRJ2n25jmwa4M4R0jRYwrCZSw3dgOcVjoLH2muTa19L26XsT77AD+FW8nZHFLb5tW78rqbfG16hy7FnUEth5AB3KW/LettHHYOWVOrH/wBL3KqlGv8A84vyIdSNn4hEkR3RnCMrBVZVuVYNYkqdDbpWiRCvnKy/WVh+IrBpAOZA9pArerS0M+cWdV2q7ZpjhHnwzxmMtYpKhuGtcEGPwFcvWKyA8mB9hBr6DrYAk+AJ/CoUVBWWRMpObzPtSNm/Tw/bRfzFrKHZMz+bBIf+xh/E2FWuyuyeJMsTGMIBJExzML2DqToL66Vkq47DU8p1Ir/ZX8i2FCrJ3UX5HuNKUrmnTFKUoAocbtRkBhwuGcFOHPuiIYxzzACxlsDcLHe50JGtp+xXTdBEkeQpoxkuJMxGbjBAIJve1hU+lqdyTViLClKUhJox0BeJ0WQxsysodeaEiwYeI51o2JgHhw6RSTNM6ixkbm2pPeToNNSTpqTUbaW0sSkuWHB75MgJbeLHZiWGXiHFoAdOV60R7cxVwG2ZIoLKC2+gYKCQC1g1yANdB0q3Zls2y80JdX/kvqUpVQ4pSlAHlPa/bkq4yZFfKoYAWAv5oPPnXNy4p2852b2kmrXtl/b5/rj8q1TV6DC4WhSipU4JN5tpK7fE8PjcTWqVZxlNtJtWu7a9gpSlbTnilKUAfQ1uVTcBJiHcJCZGboFLHT/YVmmxzuTKzgHJnRNSzKHEZJ6ILnS+psdOtWvZiQg4UAkBsW2a2mbKsVr94Fzoe+s9bYnF3SfFG3DwnGaTbjfPJ99itO3MRGSrMQwNiGUXB8bi4rfH2tlHNUPuI/A1VRTs+Dw7OzOfnVzMSTZSthc6kC+g6VI2jssRlssiyBGCPa4ZHK5gGB6EA2YXBt7q59Tono+r16MLvsil+6sb54vHUJSUKsmo239vc7lqnbE9YgfYxH+xrZ/SuM84Tf8A7TXMUrLL8MdGN3VK3CUvcI9P49ZOd/Bex0/9KYhyhP8A7RWL9su6L4t/4rmqVC/C/Rid3TvxlL3Jf4gx70nbwXsXsna6Q8kQfE/71jgu0EzzRgvYGRLgAD0h76pKk7L+ni+1j/MK2U+hsBRV4UY34X9bmf8AqmMqySlVevbb0PdaUpXJPZilKUAasTEWRlDFCykBltdSRbML6XHOomwtmvBh0iknadlveR+ZuSbcybC9tSTpzrbtDGPGFKQNMSbEIUUqLE3OZgLXAHO+tQ8Btt5SlsHKqOTxs0JCgA6kLIW1Ity606Utnu8BcrlvSlKQYr9pTTqbx7kRhbs0rOMtrknQWtbqSK0dntozTq0jqqxH6EgMrSL/AIhUnhU+iDqRqbXtWW3dk+UZEaUKga5jKhllYaqG1F1BBOXqQL6Cx+4OW07RtjBJIFuYbRgrexzWAzcu/vq3LZ7xd5aUpSqhhSlKAPG+2n9vn+sPyLVLV120/t8/1h+Rapa9RR+XHgvQ8Bi/nz/yfqKUrKOMsQqgkk2AAuST0A61aZjGlWf/AA9IdcQ13/wUIzf6jaiP2C7eAr7tfFwCZY2hESmGBhJFmbKZIw5zoWJdbnmpzD96qnVSZtp4OdROzV1u3/bxN8uOESQ3jDhsLlsxIH07sCbanVRppemwcc8uOw5dr2kUKBYKovyVRoo8BUfbSALhwGVhuAQym6kGWUgj3HrrW3szAVnjxDWSCJwZJHIVF8LnQnwGtVtR+G3x+pZeo68afZbLy9DmdlbSeKMBSChAzRuC0baWuVvo1vSUhh31crjN9HipSuXPiMOcoJIX5qYWB68qpptnSQZY5UKtlBU6FXHrIw0dT3gmrjs/hw+HnDSCNRNhyzG50yTiwA1Ynu/Cqrq9+dUdjERbpSjvsRaVdeUwLhZmXDBwjQLmckSHeMwJBGkeg0Fj45qgJhFlF8OxfS5iYWmUddOUgHrJfxC1pVVXs8jhPBz2FOOa7iJSlKtMYqTsv6eL7WP8wqNUnZf08X2sf5hSy6rLKXXXFHutKUryh9EFKUoAg7TeS6LFLFG7MfpVLZgFJsqhlJPI8+QNRNmbOxMWRGnhaJScwWJ1cix6mVh5xHStm1sE8ksWSR4iokOdVRhc5BlOYEC4uenLn0OeCw2JVxvMSkkdjcCLI9+huHI778I6Vbf9Oq58Bd5ZUpSqhiFtDBM5V42VZEzZS6ZxZhY6ZlN9BqD4dah4fZqYWOPz3IlzPJw5nkmuhkfwu/TkLDkKscdhmkjKLI0bG1nW2ZdQdLgj4iqfHdmoVjZ3kbOBdZZ5XdY2GoezNkWx10A91WxeVmxGt6OgpWrC4lZEWRGDIwDKw5MDqCPCttVDilKUAeN9tP7fP9YfkWqWrrtp/b5/rD8i1S16ij8uPBeh4DF/Pn/k/UVZ4KYphpWQ5WMkSZh52VllJUHmAbC9udqrKt9mYF5sPIkaFm30J05ABJtSeSgd50qaltnPu9RaCbnaOtn6MqBWfaX+0L/6bC/yVqY+Kw+H5ZcVN4E+TofFgQZj4LZfE1Gl26Jz/XIw+lllhVI5Yx0UAcEqDorC46NWepPaeR2cDhpUk3N2b5zLUTxthIZUiOJkhhWOSO9lhyljnlUfOOpvplGXQ3YVX4TZ2K2i6sSN2DlR3tHAhPoRAC1/BAT3moU+z5IV8ogl3ka6ieHMpjPdKvnwHlo2h7zXXviGbbEaliVWZQovoosDwjkPdVSTs7djf258TZVnGlZuObaXHvuco2/woEToskLnMqN87BL+9EVPneKEN3jpVxiMBHBhXHHFLO8LeTyEM8YjWQXLDoc4IDhW7xVV2L2jJGsixyMq+TO9gdA4aJc4HRrMRmGutTW2csQD4uQxBuJYwM08l+oU+aD672Htp0kneT+/gVYmc5L4VON7ryWmppzf1HE/aYX87iqEGxBBsQbgjQgjqDzB8au5e1JAMcWHiXDnzonUSGTxkfRsw5jIVynletI2fFOf6s2SQ/8ATzNqx7oZTZZPBXs3iaiUrtvnn9h8PR+HTUb3a975EjGyl1hdjmdoQWY2uxzuLt3mwGvhUSpeNgZEgV1ZGEIBVgVYHeSaEHUGolbKfVRwMb8+XEVJ2X9PF9rH+YVGqTsv6eL7WP8AMKmXVZRS664o91pSleUPogpSlAFVtzAzSAGGZkt5yAqucacnKMUPPlp7OdRuzmEjBJJnOJRAsm/eRiM2vDclLEre6aae6pOJ2O5dpI8XNGWNyOB4/uupyiw9Ej41J2XvMl5ZI5CTwtGpVSvTQs2vPqRrVu1+myYlsyZSlKqHFU39H8PGd9N84y3O8nYvk1vw5jlQDwt8bmrmq7HbIgZxPMisVUAGTVFsScwB4Q2vnWv0vTRdiGjVsPbKzNKqOHVWBRwpVWRvVJ0ezBhmGnKraqNNsJLMrYeJprXRpgcsSoxBbKxIEpuo8wNyOo5G8qZqzBMUpSkJPH+3MWXHzeJU/FFqhrtvlQwJE0c3RkyH2ob/AIN/CuJr02GltUovuPCY+DhiZrvv55ipGGxpRWSwaN7CSNtVcDUXtYgg6gggiscJhGkbKtr2JJJAACgsST0AAJqzyLBGJY4zLxZRNIvzWaxPzaHzyLHVvuirJyXVKqMJr+5F2tv5/jtIjdmoyom3xghN+GRS8h+xtbejpdsuXqWr5tPYuH3gigleOQxxOFxBXJJvUVgBINI31tZhlPQio0+IZ2LOxZjzJNzXztIf6ynhBgz8IkNZp03G2Z28JivjNprJW4v2J+Bwi4KTePIWxK3G6ia0anqsz/3ncY10/eNTYpzFiFxuLYRkvvFjA+dlt6iaZV6ZmIHtrHb+0d2z4jCIHSR2Y4s2fdsxzZFXlh2F7XkGY9LVXbK7LyTyqcRLud8wsZczTyk9Qp4rfvOQO69VbS2b92fbw5zLnRlKSdV5J5Ld3NveatnpLgSMTh2SeFQU3qglQCRwyro8DnKup5dCaxGzlxTloJfnWuzxYh+MAWLOsx4ZVAuTfKwA5GtKQSwf1nDzZoxa80RPCD6MyHWMH1XBU9Cau9mYdAj4qaLyZzDKsYXhTEGWMpdYjxR6m+ZeA9AKN9+fLnwNTaUc9FnyyOuw8KmHlaSeR3QxqZIQN2hkJAyq1mlAtqTlv6IFaV2JFFGJWIxStouTMIAe6U6OW/y7LbvNL/1DE/aYX871T4PGvE2aNypIseRDDudTcOvgQRTuOzJrnRGOlVlWop6N7/Flnjca8rZnNzYAaAAKOSgDQAd1aKlgo6I8ieTNITu3IbyaUglbK2pia4OhuviotUeeEozIwsykqw7iDYj41rhKLVkcLE0KtKV6md9/aYVP2BDnxUC98qfwYGoFdR8nWBL40P0jVmPtIyD8T8KWtLZpyfcRhKfxK0I96PVqUpXlz34quTHGWWSIRXhUZHkzW4zzRRa5sCLtcam2tjaxrndn7diw7NhsRIsMgeRlMhCLMjOzh0Y6MeLiF7g30tanjG97Ihuxtfs+0YthcVJCcvDG530Qtp5r8YA00VgBVtgsKIo1jXkqgD3dffVRDjUxeJjeBs8UBctKvmO7KU3atycAEs1rgEJ15X1TNy0ZCtuFKUqsYVqxGGWRSjqHQ81YAg9dQedbaUAUk++nkeJH3EEZCM62MsjFQxVL6RqAwGaxJ1tltcydnYhM+5ikDJEgVhxMVI0Az6hiBzB4hwk86bU2bCQ0shZFC3kKu6KyqP7zKRmAHf08KhYGaSbJ5Mgw2ESxVigDSqDyjTTdxkekwDHoALMbsmueWLoy/pWjC41JQTG6uAzKSpvZlNiD4g1vqnQYpe1+x/KcK6AXdeNPrL094uPfXjde/V5h8oHZrcyeURj5uQ8VvQc6/Bvx06iur0fXs/hvwPP9M4RzSrR3a8O05jA40xNmCqTlZbMLizqVNx10PWrLGtIcPaYnevKjKrecUCOtwvorcgDQeFRdgugnGeQRgq4EhF8jFGCt7Q1jfp4VMmZ0LWvhEuc0rFZMZP3mPK2WNT6wIBB85uVdCpK0tMzlYWk5023K0c/Dvt6afQgy4WODXEsc/SCOxl8N4Twwj6127lqNjMdFimu48mkCqiNdngKoMqrJpnjIUAbwZgeZUVoxew2RTJEwmhGrMujx3P8AeoTdT+8Myk9aj4LAPKTkXRfPckKifXY6D2ak9Aapk3J3fPPedahSp0o/21k9/b4+xddlIZINoQg3TOH1U3SVN25BVgcsqXF+trdDW7s1KWx0DMxZjKpJJJJPeSedbcLKMDGBG5maVTICQRDGbvHmjQ67zhPGbaHlqRWPZnDFZkxL2SCJwXkchVFugJ85vAXNSlaMpPst6mTEzVSrTp087O7/AGKDshIVxWFKkqTLCpIJF1Z1Uqe9SCQRyq3kwzyu8sj5UDEPNKxyg35X1LN3Ktz4VS+STYR4swyuuR42FmR8pDBkYXWQXAOh9tqt8WRjlM2cQyRlI92xJgu6uw3X+BfIbggi9rtzNRtNSbW/ebK1CNWKjN2s72+5rk2xAEaBYXkhcqZJC27kYobq0S2IQAm9nzZuoWocuyCVaSBt9Eou1haWMf5sepA/fXMviKiYrCvE2SRCjWvY9R3g8mX94EjxqzwexjEVlnlbDsLNGEF8RryYDMN0PrEE92t6jVli2KcbNWS/YlYLFt5NEYyrosZWZOF1B30rjeLrYWZSGI66G9RMXiTJI8jWu7MxtyuxvpVnDgWeQSMwVhc+XYfLGPEYiIleI9coBbukFV+0ZFaaRoxaMu5QAWAUsbadNLaVfRd28uef4OR0jC1pKV0931RHr1b5PtjbnC7xhZ5rMfBfR/gb++uK7GdmjipszD5lCC59Y9EHt6+HtFeugVh6Qr5fDXibehsI868uC+r+nmKUr4TXIPSGEuIVbBmC30FyBc+HfXzEYZJBZ0Vx3MAR/GqiUxY+J4mTLIjaxyorNG2uVip0ZWHdowJF+dtPZzY0aqGCSRyIzK6B5BEXHMqlxGy63UhdNOo0s2bK71Fvc6BEAAAAAHIDQCsqUqsYUpSgBSlKAPhFUe2Y3eVIXcRYVhxMpIeRh/c5tN2pFzcatyBHW9rCWFWUqyhlOhBAIPtB500XZkNXKPCSRjHCLDBQkcBE4TzEIZN0umga290525+jV1LiUUqrOqlzZASAWNibL3mwJ0ph8Kka5Y0VF9VQFHwGlU3arHDKMNHGs2Jmvu0a+VALXmkI1RENjcalsoGuobrySI6qL6tWJwyyIyOoZWBBB6g1A2SJ4zuZjvQqKVn0UueRV19bS9xoQdbHnaUr/S8idVmeRdq+yL4Riy3aAnhbqt/Rfu8D1rn1OouLjqO+ve5IgwKsAVIsQRcEdxHWuC7RfJxzkwp8d0T+Qn8D8a6+Hxya2amvaeZx3RMot1KGa7Pb2OQxssLm95DENVwwsiK3e7g5ph46N0uBzjYnGs4ANgi+aigKi+xRoPbzPUmscThXjYpIhRhzDAg1qroRhFZo5FbE1Z/plklu0/Yvnmj8mjlWE4mWOMo0euSIB3feOoOeReIeboLakXrmNobUkxDB5Xz2HABYIg7kUcKj2c+pNS45CpDKSGBuCDYg94PSpErRTm8wKSH++jUcX2iXCuf3gVbvLVTKk07rM6OGxtO2xJbL7e3jzbgV+A2rJEDGLSROeKCQF43J7l5q/cyWb21d4zCxRQEIHiklkR2gch2hCLIPOGtjnFlYBhbWoyYtYtMMpQ2sZWIMzDrYjSIH1U95NQ6mFJ3u8hcVj4uDpQz7/Y3x4vh3bqskd75HvYHvQghoz4qR43qUk8Sxlc0kq5bRRyBbwseolGrL3JlA53A5murKKIsQqqWY8gAST7B1q504t3MFPE1Yx+Gs09zzMauOzfZmTFyWXhjB45CNB4Dvbwq+7PfJy72fEnIn+GPPPtPoj+Psr0LC4RIkCRqFRRYAchWDEY6Mf00832nTwXRMptTrZLs3v29TXs3ZqQRLFGtlX4k9Se8mpVKqu0TlIhMIzJuWEmQMFv6JJJ0OVWZgDpcC/K9cbOUs956lJRVloizdwASSAALknQADqe6qiWeXERrNhmy5WLIslt3iEI5m12VSCcrdNDYjSvuG2jBjOC7K8bBnhe6SAryDqfOS9jcXU2Gpr5Bs+TDzAQKGw0jEtGTbcMbsXj08xjzToSCLXanS2ddQvcgbPwceJuS0kWOjYGVhYSxlvQGhRoioso4lIGbzrmuoFfAK+0spbRKVhSlKQkUpSgBSlKAFKUoAVUbP2SmGM08kud3JZ5pCoKxr5qX0VUXXlYcydTVvXxluLHUUyk1kRY53AGTETb87yJCo8nsOExK4LGUH05NCAw4VtazZ6uMFtJZWkVAbRvkLW4SwAJCnrlOh7iCOlR8VgXjw7phbBzomdiVjBsOEG/mjUJoL6XAqA+BCzYfBqzJAIpJGsxDSlGjWzMNebl26sbX0uDY7SFzR0VKq5IvJs0gdtysbZoyS5zC2Xdkm4vqMuoJy2trffhNrxvBHPmypIEIzdC9gFPQHMcvtqvZ3oa5nj9mRTLlljVx4jUew8x7q5XaPyYxNcwytGfVPGo9nI/xNdpSrKdepT6rKK2Fo1vmRT9fM8txXya4lfMaOQeDFT7wRb+NQH7DYwf8ATk+xoz/8q9hpWpdIVVrY50uhsO9Lrx90ePJ2HxhP9nI9rR//AGqZhvk3xTHi3aDxa/5Qa9VpQ+kKr3II9C4datvx+xw+A+S6MazTM3ggCj3k3P4V1Wzdiw4cWhiVPEDiPtJ1NTqXrLUr1KnWZ0KOEo0epFL18xSoO0NrpDFvic0d1BZbEC7BcxN7BQeZ6VX9oZZkG8LhcMrqJRHmEm6NgXL+gFJuQo80NxX5JGDZobsXL4lQ6oWAdgxVSRdgtrkDra4v7RX2eAOjIwurAqw7wRYj4VRdpNmI5wwZivGY1e5LqWTMGRrgrJeMAN4m4N7VZ7KinUMs7pIAeCQAq7r/AJi2yqw5XU2POy8qHFJJpkXzsUOy+z8WIhKzZjioXaNpwzCZGS4Uo4tlBQq2UacWoJJJ6bCYfIgXOzkDVnN2Y950A+AA8K2JGFFgABqdNNSbn4msqJTcgSsKUpSDClKUAKUpQApSlAClKUAKUpQAqPjMCkoGYG6m6sCQyGxF1I1BsSPEEg3BtUilF7AVuJ2e5EKZiyLIHkLNxtluy8hY/OZSRpoKrcJs9xiWgKtuElOKVvRJkv8AN+OWXePbpwV0lKdTaVhXG5zWCUzYyaTLJkEqxRuj5VG4F3zrcXDSF0vY3ygaWvUzBYybEIZo2REJcRKylswUlQznMCMxBIA5Ai+ugnYXZccZvGpUcRyhmyXY5ict8tybm9up76iYfZMkStHDMqxlmZAyFmizksQpzAMtySARpy1FhTuSencRZoww/aHPHh33djNIYmUn6NlEmbW3EAY2HS+hqbtbaiYeFpZL5VtoNSbnoOvf7AarMTsVo/JFgTNHh2ZmBYBmvE8YOoszEuSSSOtSMZgnneMOrRxqrO2VlPGwyBb9QEL30tqNdKhqN09wZ2N228cY4gy3u0kUYYWOXeusYax0Niw/88q+4jHuZTDEFzqiu7PfKoYsFFhqxOVtLiwHiKqZdmTnALh8l5IpIgpLLxxwTIyuTfQmNRcHW96sMXs+RcR5RBlYsixyRuSoYIzMrKwBysMz6EEEHpbWbRS8/oF2Q8b2ieOKcOipNDurkXZMkzBVlGgNhxEqeWQi9tatI9lqrh95IWsQc0jFWzaarfINbcgP4mteH2VmaWSYKzTIsbINUEaZ7LqBnuXckkDmBbTXXB2dRbAyzPGpBSN5CVXKQR+8wBAsGJ5VDcdECT3lXs/Zql8RgZJGES3McS2UGCe55jisH3iWBAAAq32TFI+EWPEpx5DG+bKd4AMufQnRhrY8rkVZZevWvtRKd+edSVGxHwWCEcaRgswRQoZzmawFtT1NutSKUpG7jClKVAClKUAKUpQApSlAClKUAKUpQApSlAClKUAKUpQApSlAClKUAKUpQApSlAClKUAKUpQApSlAClKUAK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38918" name="AutoShape 6" descr="data:image/jpeg;base64,/9j/4AAQSkZJRgABAQAAAQABAAD/2wCEAAkGBhQSEBUSEhAWFBIWFRYXFRYWGBUYFxYYFhgXFx4ZGB4gGyYeFxsjGhoYIi8gIycqLSwtHR8xNTAqNScrLCkBCQoKDgwOGg8PGjAkHyUsLCwqLDQsLDQtLCw0LSwvKi0wKiosLDQsLCwsLCwsLCosKi8sLC8sLCwtLCwtLCwuLP/AABEIAOEA4QMBIgACEQEDEQH/xAAcAAEAAgMBAQEAAAAAAAAAAAAABAUCAwYHAQj/xABJEAACAQIDBQMHCQQIBQUAAAABAgMAEQQSIQUTIjFBBlFhFDJCUnGBkQcjM3JzkrGy0TViobMWJDRDU2ODwRUlRILhdKLC0vD/xAAbAQACAwEBAQAAAAAAAAAAAAAAAgEDBAUGB//EADcRAAIBAgMECAQFBAMAAAAAAAABAgMRBCExEkFx8AUyUWGBkbHREzPB4QYUIqHxFSNygkJDkv/aAAwDAQACEQMRAD8A9xpSlAClKUAKUpQApStc+IVFLuwVRqSSAB7TQBspVPtjbbxxNJFDvEWPeGS4CZefCBdnIUFrC19NRetW2t4uE3okzvEyzcAKrIisGZcuY5gY81hc62NOoN2IuWWL2tFEbPKoa4AW93JOtgouxNtbAVgNsJvIo8r3lV2UlcoGS1wwNmVteVu/uqB2jRRhjiIwLo8WIutruIypOo84tECo9oFSNrYdn3E0Kh2ikz5bgF0dHRgCdAbMGF7C6jlTKMbLxIuzZ5fIzzRoih4zHlLMbMHAJY2W4txC3UjpWjZG0ZpXkDCMLFK0bBc9yQqsCCdPSGlvfUnBwsZpJWXIGVECkgk5DIcxtcC+e1r9Kx2Xs5onxDEgiWbeLa9wN3Glj70v76jKzDM0bI2u00kilogElmTKCc9o2ChrX+OnUVO2jtBYVBILFmCIq2zOzcgLkDvJJNgASeVQtkbOliZw27KNLNJcZs3zjFgvK2l+d9bcq2bbwLvupIwDJDJvFUmwcFHjZb9CVc2PeB0oeztdwZ2Ng2nllSKRCjSZsjAhkYqMxW+hDZQWsRqAbE2NbF2tEZWi3q7xSAVJsbsAwAvz0IOlRJ8LJNPCzJu44WMnEVLNIUeMAZSQFAdiSTqctutRuzsLvvJmIyyzyuUZDmGQiKMi9ivzcamxF9elTsxtfm/8Bd3LyedUUu7BVUXZmIAAHUk6AV9jlDAMpBB5EG4PsNfWUEWIuPHw1rktibPM/lGIhkaAPIyYfIRu8sV0MjR2yPnkDm9rkZdaWMU02wbszrqVikgNxcEi1/DS+vdWVIMKUpQApSlAClKUAKUpQApSlAClKUAKXpXN7aV8LN5aheSKwXEx3LFYxciWIeiUuSyjzlueYFNGO07EN2Lw4+POYxKm9A8zMMwvy4b3tVXZ54zG8gixMLhswW6X1KvlJ4kZb6E3BBF7rete3NnRTCPEiFMQtlDLlV95E2oKGx4lJzLY6gsOtxMwPZ2KGTeRmUHKVymWR0sbGwVmIFiNLW699OtlK+8XN5GGxMbI5kjkaKXIEIliuEcPm0KktlYZdQGIsynS9q3bG2WYcOIHYOq5kSwNxFchFJvqQllvpe1TooVUWVQo10AAGuvSs6VyvoMkacJhFjjWNFsiKFUamwGgGuulbqUpCRSlKAFKUoAUpSgCJtbCvJC8cUu6dlID5c2W4tcC41rTFkweDXNwxwQgG1zZY16aXPLu1qxpTKWVnoRbects2LdK+MxShWI37SKxLKGBUQWA4lRAgtchm1terUbaKqHmgaGMkcTFTkvoN6AeDW2oLAdSK+7T2Kr4doogsZLK66cOeN1kXMBzGZRfwvWYx4MbmeIxKgvJvMuQW4jYgkMBa9/97gWNqWYqViwpVBsvbZYzTTOYowodIXXKyxKL71ibG7d3JbAGzZqu8POHRXW+VgCLgqbHvBAIPgRVcouIydzZSlKUkUpSgBSlKAFKUoAUpVXtHaaLJuJ4yIpFyiRvo2Zjbdk+ixFrZrAk2FzpUpXIbsbcfipI2VwmeG1pAoJkW588D0lHVQL63F7WMyORXUMpDKwuCNQQeo7xXMQdloY5BG+G3iNfdyAtdbejKMw5dHHPkddW6LAYBIUEcSBEBJAF7XJuefeSTTzUUsuf3IV95H2PsVMMhSO+UszWJJVczFsqAmyKLnQVYUpekbbd2SlYUpel6gkUpel6AFKXpegBSl6XoAUpel6AFKXpegBWjGYFJVySIHW6tY8roQwPuIBrfelGgFJtTZ5lnVp8i4WECRbkcclz9ITbKiWBt6RIJPDascJtt5MWiBcsDwyuuYHO+R4VD6+apzmw5nQm3KrnEYdZFKOoZSLEEXBqm2psuV8Ujq+7iEDo7gjOMzoxCdxIXzunTW1rYtPJiNF1FMrC6sCASDY3sVNiD4gggis6oNl7VG6zQYRhhV81+EF16yInnMvW5sW5gG4vexyBgGBuCAQRyIPWklGzGTuZUpSlJFKUoAUpSgCNtAybs7kIZPRDkheetyASNL62+NVj7ehkjeOeLLJls+GkClmzHLZB5sqsTYMNCdDY3tA2pNiIpjI7MiFiFlXNLBHHY/SxaFXvY5xcd7ADKbXZIEyJJKY5njZ93Mi2DAjLnXU5bglTYkGxtpV2yoq7558xL3ZL2Zs4QJkV3ZbkrnYsVHRAeeUDQXue8mpdKVU3d3Y54Z20nYbSxQDsBvRyJ/wo6pvKX9dvvH9ate2v7SxX2o/lR1TV2odVcF6HIqdd8TZ5Q/rt94/rTyh/Xb7zfrV/2CRZMbHDJHFJE4kzB442a4RmBDZc3Md9qse2W0UwuMaCHA4PIqRnjgDMS4J55h3VDn+rZtuuMoXjtXOP8of12+8f1p5S/rt94/rXUbO25gJmEeMwEcIOm+gLIFv1YCxUeIJ8dNax7ZdhjgwJomMmGYgXNi0ZPIMRoynkG9gPO5NtX2WrMhwdtpO5zPlL+u33j+tPKH9dvvH9a119SQqbi1x3qrD3hgVPvFWWKzPyh/Xb7x/WnlL+u33j+teg9ocJDHsiHFJhoEnlSC7CKMgGRQzFVYFR8OtedUkJKauWVIODsbPKW9dvvH9aeUP67feP61L2HjI4pt7LGJVRHIjYArI5XKqtoQBxE3Pq99qsl7UIzqP+GYMAuqmyvezMF01AvrUu99CEk95ReUP67feP608of12+8f1r0Lt6kGBaERYDDNvBIWzo2mQoBaxHrGuXxm3oZcM8fkUEE2ZCjxDVhm4l1F10156i9LCW0lJIaVPZbTZS+Uv67feP61J2ZiG38XG30sfpH118ahVJ2X9PF9rH+dad6Fa1P0PWrFYcSIyNfK6sptzswINvjW2lcI7JRM2KSFYIoF3iqEErMoiAAsHyg5z35Lc9M3Wt+yMZEhXBxs0hhjCMwF1UoFXK7DhEhGuXnoeWl9u3sA0sVlZxZgzKj5DIo86PNpbMOtxrbUC9RU2ksTDDYbCM27AzrGI0jhzC4ViWAzEa5VudQTa4vd1kJoy7pWjB4sSLcAqQbMrWzKw6GxI7uRIIII0Nb6pasOKUpQAqs21tHDoBFiHyLKCLksq9NC4tkv0uRfWpO0toCGMyMGa1gqqLs7MQFVR3kkD8dKpW2hjwM8uBheIjijjmLTAHmLMgSQgX0uL9DVkIXz+thWyZGrwSRqJmlikbIFkIZ04WcFX5utlNw1z1zaWNtFEFAVQAoFgALADuFVmxtl4VQs+GiRQ63UqLDK1jwj0L6XAA5a8qtaibzJQpSlISeEdtf2livtR/Kjqmq57a/tLFfaj+VHVNXch1VwXocip13xOk+Tr9pQ/6n8p6z+Uv9pyfZQ/g1YfJ0f8AmcH+r/Kes/lLH/M5Psofwaqv+7/X6lq+T4nMV6n2RfyvYskMmoQTQg9bKMyn2qCv3a8rJr0XCYg4DYZzcM+JMhjU+cDKLA26ZUAY/DrRXV0ktbqwYd2bb0sef7PwrzMiRIXke2VVtc6ZjzIAAF9SaxmiKllYFWUlWB0II0IPjessLiGiYPE5R181lNiNLae4kVhLIWJZiWYkkkm5JOpJPUk1fvM+Vj0btV+wMH9XCfy684//AHx6V6R2pH/IMJ9XCfyxXm9U0Oq+LNGI6y4EjH7OlgfdzRtG9gcrW5HkdCQRWqDz4/tIv5i1ni8bJK2eWRpHsBmc3NhyFY4YfOR/aRfzFq5XKVbayO/+WH6TC/Vn/NDXnleh/LD5+F+rP+MNeeVTQ+VHneyzEfMYqTsv6eL7WP8AOtRqk7M+ni+1j/OtWvQpWp+h6UpXCO0KqAj4dpTHh2mWRzIMjRhszAAhs7KLaXBBOmltNbeq3tEXGFl3bFWy+cvnKtxmZfELmI8RTR1sQzVsEMDKZmQTyPvGiRs26GVEVe8nKoJawuSbaWq3rmhFhd1ImCWNpYVzoIspYPrl4gdWJFmu2oPFoa6RToNLeHdTT1uRE+0pSqxip25h52aJoEiYxsXIlZlBOUoACoNjZmNyCPxEGTtgYVJxeCngCi5dVE8f3o7kf9wFdJXxluLEXFWKStZrnnuFs9xD2LhykCKws1izD1S5LFfcTb3VNpSkbu7kpWFKUqCTwjtr+0sV9qP5UdU1dd2p7MYiXaGJdEUK0gIZmABG7jGlgTzB6dK1Q9gn5vOo7wqk6e0kfhV9XpnA4dKNSqr5Kyzd+CuY/wAlXqSbjHLy9Sr7NbaXCTrOYmldQwUB1ReIZbngJJtfr1q1232owmMfeTYKVJLBS0Uy3Ki9gQUym1z0v41u/ojhVFnxLX788a/gtBsPALzlLf6jH8Kzf1vDze1CnUl3qEvsP+WnBbMpwXc2ish2xhYTmhwJkkBBVsTKXUEdd2qhSfbVdtXa8uJk3s8hd7WHQKOdlA0Ufj1vXRnYGBPKZhf/ADCPxFfV7KYRhZcQ3tzxn8VqX05h4Zzp1Fxg/uL+VnPKM4vhJHH19S1+LNbrlIB9xII/hXVt2DU+Ziviit+DCo83YSYXyyxt3XzL8dGp4fiHo6Tt8Wz71JeqIfR+IWezfxRJ2n25jmwa4M4R0jRYwrCZSw3dgOcVjoLH2muTa19L26XsT77AD+FW8nZHFLb5tW78rqbfG16hy7FnUEth5AB3KW/LettHHYOWVOrH/wBL3KqlGv8A84vyIdSNn4hEkR3RnCMrBVZVuVYNYkqdDbpWiRCvnKy/WVh+IrBpAOZA9pArerS0M+cWdV2q7ZpjhHnwzxmMtYpKhuGtcEGPwFcvWKyA8mB9hBr6DrYAk+AJ/CoUVBWWRMpObzPtSNm/Tw/bRfzFrKHZMz+bBIf+xh/E2FWuyuyeJMsTGMIBJExzML2DqToL66Vkq47DU8p1Ir/ZX8i2FCrJ3UX5HuNKUrmnTFKUoAocbtRkBhwuGcFOHPuiIYxzzACxlsDcLHe50JGtp+xXTdBEkeQpoxkuJMxGbjBAIJve1hU+lqdyTViLClKUhJox0BeJ0WQxsysodeaEiwYeI51o2JgHhw6RSTNM6ixkbm2pPeToNNSTpqTUbaW0sSkuWHB75MgJbeLHZiWGXiHFoAdOV60R7cxVwG2ZIoLKC2+gYKCQC1g1yANdB0q3Zls2y80JdX/kvqUpVQ4pSlAHlPa/bkq4yZFfKoYAWAv5oPPnXNy4p2852b2kmrXtl/b5/rj8q1TV6DC4WhSipU4JN5tpK7fE8PjcTWqVZxlNtJtWu7a9gpSlbTnilKUAfQ1uVTcBJiHcJCZGboFLHT/YVmmxzuTKzgHJnRNSzKHEZJ6ILnS+psdOtWvZiQg4UAkBsW2a2mbKsVr94Fzoe+s9bYnF3SfFG3DwnGaTbjfPJ99itO3MRGSrMQwNiGUXB8bi4rfH2tlHNUPuI/A1VRTs+Dw7OzOfnVzMSTZSthc6kC+g6VI2jssRlssiyBGCPa4ZHK5gGB6EA2YXBt7q59Tono+r16MLvsil+6sb54vHUJSUKsmo239vc7lqnbE9YgfYxH+xrZ/SuM84Tf8A7TXMUrLL8MdGN3VK3CUvcI9P49ZOd/Bex0/9KYhyhP8A7RWL9su6L4t/4rmqVC/C/Rid3TvxlL3Jf4gx70nbwXsXsna6Q8kQfE/71jgu0EzzRgvYGRLgAD0h76pKk7L+ni+1j/MK2U+hsBRV4UY34X9bmf8AqmMqySlVevbb0PdaUpXJPZilKUAasTEWRlDFCykBltdSRbML6XHOomwtmvBh0iknadlveR+ZuSbcybC9tSTpzrbtDGPGFKQNMSbEIUUqLE3OZgLXAHO+tQ8Btt5SlsHKqOTxs0JCgA6kLIW1Ity606Utnu8BcrlvSlKQYr9pTTqbx7kRhbs0rOMtrknQWtbqSK0dntozTq0jqqxH6EgMrSL/AIhUnhU+iDqRqbXtWW3dk+UZEaUKga5jKhllYaqG1F1BBOXqQL6Cx+4OW07RtjBJIFuYbRgrexzWAzcu/vq3LZ7xd5aUpSqhhSlKAPG+2n9vn+sPyLVLV120/t8/1h+Rapa9RR+XHgvQ8Bi/nz/yfqKUrKOMsQqgkk2AAuST0A61aZjGlWf/AA9IdcQ13/wUIzf6jaiP2C7eAr7tfFwCZY2hESmGBhJFmbKZIw5zoWJdbnmpzD96qnVSZtp4OdROzV1u3/bxN8uOESQ3jDhsLlsxIH07sCbanVRppemwcc8uOw5dr2kUKBYKovyVRoo8BUfbSALhwGVhuAQym6kGWUgj3HrrW3szAVnjxDWSCJwZJHIVF8LnQnwGtVtR+G3x+pZeo68afZbLy9DmdlbSeKMBSChAzRuC0baWuVvo1vSUhh31crjN9HipSuXPiMOcoJIX5qYWB68qpptnSQZY5UKtlBU6FXHrIw0dT3gmrjs/hw+HnDSCNRNhyzG50yTiwA1Ynu/Cqrq9+dUdjERbpSjvsRaVdeUwLhZmXDBwjQLmckSHeMwJBGkeg0Fj45qgJhFlF8OxfS5iYWmUddOUgHrJfxC1pVVXs8jhPBz2FOOa7iJSlKtMYqTsv6eL7WP8wqNUnZf08X2sf5hSy6rLKXXXFHutKUryh9EFKUoAg7TeS6LFLFG7MfpVLZgFJsqhlJPI8+QNRNmbOxMWRGnhaJScwWJ1cix6mVh5xHStm1sE8ksWSR4iokOdVRhc5BlOYEC4uenLn0OeCw2JVxvMSkkdjcCLI9+huHI778I6Vbf9Oq58Bd5ZUpSqhiFtDBM5V42VZEzZS6ZxZhY6ZlN9BqD4dah4fZqYWOPz3IlzPJw5nkmuhkfwu/TkLDkKscdhmkjKLI0bG1nW2ZdQdLgj4iqfHdmoVjZ3kbOBdZZ5XdY2GoezNkWx10A91WxeVmxGt6OgpWrC4lZEWRGDIwDKw5MDqCPCttVDilKUAeN9tP7fP9YfkWqWrrtp/b5/rD8i1S16ij8uPBeh4DF/Pn/k/UVZ4KYphpWQ5WMkSZh52VllJUHmAbC9udqrKt9mYF5sPIkaFm30J05ABJtSeSgd50qaltnPu9RaCbnaOtn6MqBWfaX+0L/6bC/yVqY+Kw+H5ZcVN4E+TofFgQZj4LZfE1Gl26Jz/XIw+lllhVI5Yx0UAcEqDorC46NWepPaeR2cDhpUk3N2b5zLUTxthIZUiOJkhhWOSO9lhyljnlUfOOpvplGXQ3YVX4TZ2K2i6sSN2DlR3tHAhPoRAC1/BAT3moU+z5IV8ogl3ka6ieHMpjPdKvnwHlo2h7zXXviGbbEaliVWZQovoosDwjkPdVSTs7djf258TZVnGlZuObaXHvuco2/woEToskLnMqN87BL+9EVPneKEN3jpVxiMBHBhXHHFLO8LeTyEM8YjWQXLDoc4IDhW7xVV2L2jJGsixyMq+TO9gdA4aJc4HRrMRmGutTW2csQD4uQxBuJYwM08l+oU+aD672Htp0kneT+/gVYmc5L4VON7ryWmppzf1HE/aYX87iqEGxBBsQbgjQgjqDzB8au5e1JAMcWHiXDnzonUSGTxkfRsw5jIVynletI2fFOf6s2SQ/8ATzNqx7oZTZZPBXs3iaiUrtvnn9h8PR+HTUb3a975EjGyl1hdjmdoQWY2uxzuLt3mwGvhUSpeNgZEgV1ZGEIBVgVYHeSaEHUGolbKfVRwMb8+XEVJ2X9PF9rH+YVGqTsv6eL7WP8AMKmXVZRS664o91pSleUPogpSlAFVtzAzSAGGZkt5yAqucacnKMUPPlp7OdRuzmEjBJJnOJRAsm/eRiM2vDclLEre6aae6pOJ2O5dpI8XNGWNyOB4/uupyiw9Ej41J2XvMl5ZI5CTwtGpVSvTQs2vPqRrVu1+myYlsyZSlKqHFU39H8PGd9N84y3O8nYvk1vw5jlQDwt8bmrmq7HbIgZxPMisVUAGTVFsScwB4Q2vnWv0vTRdiGjVsPbKzNKqOHVWBRwpVWRvVJ0ezBhmGnKraqNNsJLMrYeJprXRpgcsSoxBbKxIEpuo8wNyOo5G8qZqzBMUpSkJPH+3MWXHzeJU/FFqhrtvlQwJE0c3RkyH2ob/AIN/CuJr02GltUovuPCY+DhiZrvv55ipGGxpRWSwaN7CSNtVcDUXtYgg6gggiscJhGkbKtr2JJJAACgsST0AAJqzyLBGJY4zLxZRNIvzWaxPzaHzyLHVvuirJyXVKqMJr+5F2tv5/jtIjdmoyom3xghN+GRS8h+xtbejpdsuXqWr5tPYuH3gigleOQxxOFxBXJJvUVgBINI31tZhlPQio0+IZ2LOxZjzJNzXztIf6ynhBgz8IkNZp03G2Z28JivjNprJW4v2J+Bwi4KTePIWxK3G6ia0anqsz/3ncY10/eNTYpzFiFxuLYRkvvFjA+dlt6iaZV6ZmIHtrHb+0d2z4jCIHSR2Y4s2fdsxzZFXlh2F7XkGY9LVXbK7LyTyqcRLud8wsZczTyk9Qp4rfvOQO69VbS2b92fbw5zLnRlKSdV5J5Ld3NveatnpLgSMTh2SeFQU3qglQCRwyro8DnKup5dCaxGzlxTloJfnWuzxYh+MAWLOsx4ZVAuTfKwA5GtKQSwf1nDzZoxa80RPCD6MyHWMH1XBU9Cau9mYdAj4qaLyZzDKsYXhTEGWMpdYjxR6m+ZeA9AKN9+fLnwNTaUc9FnyyOuw8KmHlaSeR3QxqZIQN2hkJAyq1mlAtqTlv6IFaV2JFFGJWIxStouTMIAe6U6OW/y7LbvNL/1DE/aYX871T4PGvE2aNypIseRDDudTcOvgQRTuOzJrnRGOlVlWop6N7/Flnjca8rZnNzYAaAAKOSgDQAd1aKlgo6I8ieTNITu3IbyaUglbK2pia4OhuviotUeeEozIwsykqw7iDYj41rhKLVkcLE0KtKV6md9/aYVP2BDnxUC98qfwYGoFdR8nWBL40P0jVmPtIyD8T8KWtLZpyfcRhKfxK0I96PVqUpXlz34quTHGWWSIRXhUZHkzW4zzRRa5sCLtcam2tjaxrndn7diw7NhsRIsMgeRlMhCLMjOzh0Y6MeLiF7g30tanjG97Ihuxtfs+0YthcVJCcvDG530Qtp5r8YA00VgBVtgsKIo1jXkqgD3dffVRDjUxeJjeBs8UBctKvmO7KU3atycAEs1rgEJ15X1TNy0ZCtuFKUqsYVqxGGWRSjqHQ81YAg9dQedbaUAUk++nkeJH3EEZCM62MsjFQxVL6RqAwGaxJ1tltcydnYhM+5ikDJEgVhxMVI0Az6hiBzB4hwk86bU2bCQ0shZFC3kKu6KyqP7zKRmAHf08KhYGaSbJ5Mgw2ESxVigDSqDyjTTdxkekwDHoALMbsmueWLoy/pWjC41JQTG6uAzKSpvZlNiD4g1vqnQYpe1+x/KcK6AXdeNPrL094uPfXjde/V5h8oHZrcyeURj5uQ8VvQc6/Bvx06iur0fXs/hvwPP9M4RzSrR3a8O05jA40xNmCqTlZbMLizqVNx10PWrLGtIcPaYnevKjKrecUCOtwvorcgDQeFRdgugnGeQRgq4EhF8jFGCt7Q1jfp4VMmZ0LWvhEuc0rFZMZP3mPK2WNT6wIBB85uVdCpK0tMzlYWk5023K0c/Dvt6afQgy4WODXEsc/SCOxl8N4Twwj6127lqNjMdFimu48mkCqiNdngKoMqrJpnjIUAbwZgeZUVoxew2RTJEwmhGrMujx3P8AeoTdT+8Myk9aj4LAPKTkXRfPckKifXY6D2ak9Aapk3J3fPPedahSp0o/21k9/b4+xddlIZINoQg3TOH1U3SVN25BVgcsqXF+trdDW7s1KWx0DMxZjKpJJJJPeSedbcLKMDGBG5maVTICQRDGbvHmjQ67zhPGbaHlqRWPZnDFZkxL2SCJwXkchVFugJ85vAXNSlaMpPst6mTEzVSrTp087O7/AGKDshIVxWFKkqTLCpIJF1Z1Uqe9SCQRyq3kwzyu8sj5UDEPNKxyg35X1LN3Ktz4VS+STYR4swyuuR42FmR8pDBkYXWQXAOh9tqt8WRjlM2cQyRlI92xJgu6uw3X+BfIbggi9rtzNRtNSbW/ebK1CNWKjN2s72+5rk2xAEaBYXkhcqZJC27kYobq0S2IQAm9nzZuoWocuyCVaSBt9Eou1haWMf5sepA/fXMviKiYrCvE2SRCjWvY9R3g8mX94EjxqzwexjEVlnlbDsLNGEF8RryYDMN0PrEE92t6jVli2KcbNWS/YlYLFt5NEYyrosZWZOF1B30rjeLrYWZSGI66G9RMXiTJI8jWu7MxtyuxvpVnDgWeQSMwVhc+XYfLGPEYiIleI9coBbukFV+0ZFaaRoxaMu5QAWAUsbadNLaVfRd28uef4OR0jC1pKV0931RHr1b5PtjbnC7xhZ5rMfBfR/gb++uK7GdmjipszD5lCC59Y9EHt6+HtFeugVh6Qr5fDXibehsI868uC+r+nmKUr4TXIPSGEuIVbBmC30FyBc+HfXzEYZJBZ0Vx3MAR/GqiUxY+J4mTLIjaxyorNG2uVip0ZWHdowJF+dtPZzY0aqGCSRyIzK6B5BEXHMqlxGy63UhdNOo0s2bK71Fvc6BEAAAAAHIDQCsqUqsYUpSgBSlKAPhFUe2Y3eVIXcRYVhxMpIeRh/c5tN2pFzcatyBHW9rCWFWUqyhlOhBAIPtB500XZkNXKPCSRjHCLDBQkcBE4TzEIZN0umga290525+jV1LiUUqrOqlzZASAWNibL3mwJ0ph8Kka5Y0VF9VQFHwGlU3arHDKMNHGs2Jmvu0a+VALXmkI1RENjcalsoGuobrySI6qL6tWJwyyIyOoZWBBB6g1A2SJ4zuZjvQqKVn0UueRV19bS9xoQdbHnaUr/S8idVmeRdq+yL4Riy3aAnhbqt/Rfu8D1rn1OouLjqO+ve5IgwKsAVIsQRcEdxHWuC7RfJxzkwp8d0T+Qn8D8a6+Hxya2amvaeZx3RMot1KGa7Pb2OQxssLm95DENVwwsiK3e7g5ph46N0uBzjYnGs4ANgi+aigKi+xRoPbzPUmscThXjYpIhRhzDAg1qroRhFZo5FbE1Z/plklu0/Yvnmj8mjlWE4mWOMo0euSIB3feOoOeReIeboLakXrmNobUkxDB5Xz2HABYIg7kUcKj2c+pNS45CpDKSGBuCDYg94PSpErRTm8wKSH++jUcX2iXCuf3gVbvLVTKk07rM6OGxtO2xJbL7e3jzbgV+A2rJEDGLSROeKCQF43J7l5q/cyWb21d4zCxRQEIHiklkR2gch2hCLIPOGtjnFlYBhbWoyYtYtMMpQ2sZWIMzDrYjSIH1U95NQ6mFJ3u8hcVj4uDpQz7/Y3x4vh3bqskd75HvYHvQghoz4qR43qUk8Sxlc0kq5bRRyBbwseolGrL3JlA53A5murKKIsQqqWY8gAST7B1q504t3MFPE1Yx+Gs09zzMauOzfZmTFyWXhjB45CNB4Dvbwq+7PfJy72fEnIn+GPPPtPoj+Psr0LC4RIkCRqFRRYAchWDEY6Mf00832nTwXRMptTrZLs3v29TXs3ZqQRLFGtlX4k9Se8mpVKqu0TlIhMIzJuWEmQMFv6JJJ0OVWZgDpcC/K9cbOUs956lJRVloizdwASSAALknQADqe6qiWeXERrNhmy5WLIslt3iEI5m12VSCcrdNDYjSvuG2jBjOC7K8bBnhe6SAryDqfOS9jcXU2Gpr5Bs+TDzAQKGw0jEtGTbcMbsXj08xjzToSCLXanS2ddQvcgbPwceJuS0kWOjYGVhYSxlvQGhRoioso4lIGbzrmuoFfAK+0spbRKVhSlKQkUpSgBSlKAFKUoAVUbP2SmGM08kud3JZ5pCoKxr5qX0VUXXlYcydTVvXxluLHUUyk1kRY53AGTETb87yJCo8nsOExK4LGUH05NCAw4VtazZ6uMFtJZWkVAbRvkLW4SwAJCnrlOh7iCOlR8VgXjw7phbBzomdiVjBsOEG/mjUJoL6XAqA+BCzYfBqzJAIpJGsxDSlGjWzMNebl26sbX0uDY7SFzR0VKq5IvJs0gdtysbZoyS5zC2Xdkm4vqMuoJy2trffhNrxvBHPmypIEIzdC9gFPQHMcvtqvZ3oa5nj9mRTLlljVx4jUew8x7q5XaPyYxNcwytGfVPGo9nI/xNdpSrKdepT6rKK2Fo1vmRT9fM8txXya4lfMaOQeDFT7wRb+NQH7DYwf8ATk+xoz/8q9hpWpdIVVrY50uhsO9Lrx90ePJ2HxhP9nI9rR//AGqZhvk3xTHi3aDxa/5Qa9VpQ+kKr3II9C4datvx+xw+A+S6MazTM3ggCj3k3P4V1Wzdiw4cWhiVPEDiPtJ1NTqXrLUr1KnWZ0KOEo0epFL18xSoO0NrpDFvic0d1BZbEC7BcxN7BQeZ6VX9oZZkG8LhcMrqJRHmEm6NgXL+gFJuQo80NxX5JGDZobsXL4lQ6oWAdgxVSRdgtrkDra4v7RX2eAOjIwurAqw7wRYj4VRdpNmI5wwZivGY1e5LqWTMGRrgrJeMAN4m4N7VZ7KinUMs7pIAeCQAq7r/AJi2yqw5XU2POy8qHFJJpkXzsUOy+z8WIhKzZjioXaNpwzCZGS4Uo4tlBQq2UacWoJJJ6bCYfIgXOzkDVnN2Y950A+AA8K2JGFFgABqdNNSbn4msqJTcgSsKUpSDClKUAKUpQApSlAClKUAKUpQAqPjMCkoGYG6m6sCQyGxF1I1BsSPEEg3BtUilF7AVuJ2e5EKZiyLIHkLNxtluy8hY/OZSRpoKrcJs9xiWgKtuElOKVvRJkv8AN+OWXePbpwV0lKdTaVhXG5zWCUzYyaTLJkEqxRuj5VG4F3zrcXDSF0vY3ygaWvUzBYybEIZo2REJcRKylswUlQznMCMxBIA5Ai+ugnYXZccZvGpUcRyhmyXY5ict8tybm9up76iYfZMkStHDMqxlmZAyFmizksQpzAMtySARpy1FhTuSencRZoww/aHPHh33djNIYmUn6NlEmbW3EAY2HS+hqbtbaiYeFpZL5VtoNSbnoOvf7AarMTsVo/JFgTNHh2ZmBYBmvE8YOoszEuSSSOtSMZgnneMOrRxqrO2VlPGwyBb9QEL30tqNdKhqN09wZ2N228cY4gy3u0kUYYWOXeusYax0Niw/88q+4jHuZTDEFzqiu7PfKoYsFFhqxOVtLiwHiKqZdmTnALh8l5IpIgpLLxxwTIyuTfQmNRcHW96sMXs+RcR5RBlYsixyRuSoYIzMrKwBysMz6EEEHpbWbRS8/oF2Q8b2ieOKcOipNDurkXZMkzBVlGgNhxEqeWQi9tatI9lqrh95IWsQc0jFWzaarfINbcgP4mteH2VmaWSYKzTIsbINUEaZ7LqBnuXckkDmBbTXXB2dRbAyzPGpBSN5CVXKQR+8wBAsGJ5VDcdECT3lXs/Zql8RgZJGES3McS2UGCe55jisH3iWBAAAq32TFI+EWPEpx5DG+bKd4AMufQnRhrY8rkVZZevWvtRKd+edSVGxHwWCEcaRgswRQoZzmawFtT1NutSKUpG7jClKVAClKUAKUpQApSlAClKUAKUpQApSlAClKUAKUpQApSlAClKUAKUpQApSlAClKUAKUpQApSlAClKUAKUpQApSl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1" name="Picture 2" descr="http://spaceresearch.dit.ie/telescobe2/img/logos/dit_logo.gif"/>
          <p:cNvPicPr>
            <a:picLocks noChangeAspect="1" noChangeArrowheads="1"/>
          </p:cNvPicPr>
          <p:nvPr/>
        </p:nvPicPr>
        <p:blipFill>
          <a:blip r:embed="rId6" cstate="print"/>
          <a:srcRect/>
          <a:stretch>
            <a:fillRect/>
          </a:stretch>
        </p:blipFill>
        <p:spPr bwMode="auto">
          <a:xfrm>
            <a:off x="7236156" y="72587"/>
            <a:ext cx="1548470" cy="1556213"/>
          </a:xfrm>
          <a:prstGeom prst="rect">
            <a:avLst/>
          </a:prstGeom>
          <a:noFill/>
        </p:spPr>
      </p:pic>
      <p:pic>
        <p:nvPicPr>
          <p:cNvPr id="12" name="Picture 11" descr="CSER_logo"/>
          <p:cNvPicPr>
            <a:picLocks noChangeAspect="1" noChangeArrowheads="1"/>
          </p:cNvPicPr>
          <p:nvPr/>
        </p:nvPicPr>
        <p:blipFill>
          <a:blip r:embed="rId7"/>
          <a:srcRect/>
          <a:stretch>
            <a:fillRect/>
          </a:stretch>
        </p:blipFill>
        <p:spPr bwMode="auto">
          <a:xfrm>
            <a:off x="5364088" y="160338"/>
            <a:ext cx="1224136" cy="14738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Importance of </a:t>
            </a:r>
            <a:r>
              <a:rPr lang="en-IE" dirty="0" smtClean="0"/>
              <a:t>evaluation – create an evidence base to inform policy and practice;</a:t>
            </a:r>
          </a:p>
          <a:p>
            <a:pPr marL="109728" indent="0">
              <a:buNone/>
            </a:pPr>
            <a:endParaRPr lang="en-IE" dirty="0"/>
          </a:p>
          <a:p>
            <a:r>
              <a:rPr lang="en-IE" dirty="0" smtClean="0"/>
              <a:t>Retrospective evaluation;</a:t>
            </a:r>
          </a:p>
          <a:p>
            <a:pPr marL="109728" indent="0">
              <a:buNone/>
            </a:pPr>
            <a:endParaRPr lang="en-IE" dirty="0" smtClean="0"/>
          </a:p>
          <a:p>
            <a:r>
              <a:rPr lang="en-IE" dirty="0" smtClean="0"/>
              <a:t>Tendering process:</a:t>
            </a:r>
          </a:p>
          <a:p>
            <a:pPr lvl="1"/>
            <a:r>
              <a:rPr lang="en-IE" dirty="0" smtClean="0"/>
              <a:t>Funding – different thresholds;</a:t>
            </a:r>
          </a:p>
          <a:p>
            <a:pPr lvl="1"/>
            <a:r>
              <a:rPr lang="en-IE" dirty="0" smtClean="0"/>
              <a:t>Being clear about what you want to evaluate;</a:t>
            </a:r>
          </a:p>
          <a:p>
            <a:pPr lvl="1"/>
            <a:r>
              <a:rPr lang="en-IE" dirty="0" smtClean="0"/>
              <a:t>Breath versus depth;</a:t>
            </a:r>
          </a:p>
          <a:p>
            <a:pPr lvl="1"/>
            <a:r>
              <a:rPr lang="en-IE" dirty="0" smtClean="0"/>
              <a:t>Good relationship with </a:t>
            </a:r>
            <a:r>
              <a:rPr lang="en-IE" smtClean="0"/>
              <a:t>research team. </a:t>
            </a:r>
            <a:endParaRPr lang="en-IE" dirty="0" smtClean="0"/>
          </a:p>
          <a:p>
            <a:pPr lvl="1"/>
            <a:endParaRPr lang="en-IE" dirty="0" smtClean="0"/>
          </a:p>
        </p:txBody>
      </p:sp>
      <p:sp>
        <p:nvSpPr>
          <p:cNvPr id="3" name="Title 2"/>
          <p:cNvSpPr>
            <a:spLocks noGrp="1"/>
          </p:cNvSpPr>
          <p:nvPr>
            <p:ph type="title"/>
          </p:nvPr>
        </p:nvSpPr>
        <p:spPr/>
        <p:txBody>
          <a:bodyPr>
            <a:normAutofit/>
          </a:bodyPr>
          <a:lstStyle/>
          <a:p>
            <a:pPr algn="ctr"/>
            <a:r>
              <a:rPr lang="en-IE" sz="4000" dirty="0" smtClean="0">
                <a:solidFill>
                  <a:srgbClr val="002060"/>
                </a:solidFill>
                <a:effectLst/>
              </a:rPr>
              <a:t>Evaluation Process:</a:t>
            </a:r>
            <a:endParaRPr lang="en-IE" sz="4000" dirty="0">
              <a:solidFill>
                <a:srgbClr val="002060"/>
              </a:solidFill>
              <a:effectLst/>
            </a:endParaRPr>
          </a:p>
        </p:txBody>
      </p:sp>
    </p:spTree>
    <p:extLst>
      <p:ext uri="{BB962C8B-B14F-4D97-AF65-F5344CB8AC3E}">
        <p14:creationId xmlns:p14="http://schemas.microsoft.com/office/powerpoint/2010/main" val="331162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smtClean="0"/>
              <a:t>Overview of Speech and Language Therapy Service</a:t>
            </a:r>
            <a:endParaRPr lang="en-IE" dirty="0"/>
          </a:p>
        </p:txBody>
      </p:sp>
      <p:sp>
        <p:nvSpPr>
          <p:cNvPr id="5" name="Text Placeholder 4"/>
          <p:cNvSpPr>
            <a:spLocks noGrp="1"/>
          </p:cNvSpPr>
          <p:nvPr>
            <p:ph type="body" idx="1"/>
          </p:nvPr>
        </p:nvSpPr>
        <p:spPr/>
        <p:txBody>
          <a:bodyPr>
            <a:normAutofit lnSpcReduction="10000"/>
          </a:bodyPr>
          <a:lstStyle/>
          <a:p>
            <a:r>
              <a:rPr lang="en-IE" dirty="0" smtClean="0"/>
              <a:t>Michelle Quinn</a:t>
            </a:r>
          </a:p>
          <a:p>
            <a:r>
              <a:rPr lang="en-IE" dirty="0" smtClean="0"/>
              <a:t>A/Senior Speech and Language Therapist, CDI/HSE/SDCC.</a:t>
            </a:r>
            <a:endParaRPr lang="en-I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DI Complete Logo1.jpg"/>
          <p:cNvPicPr>
            <a:picLocks noChangeAspect="1"/>
          </p:cNvPicPr>
          <p:nvPr/>
        </p:nvPicPr>
        <p:blipFill>
          <a:blip r:embed="rId3" cstate="print"/>
          <a:srcRect/>
          <a:stretch>
            <a:fillRect/>
          </a:stretch>
        </p:blipFill>
        <p:spPr bwMode="auto">
          <a:xfrm>
            <a:off x="5003800" y="5229225"/>
            <a:ext cx="3816350" cy="1389063"/>
          </a:xfrm>
          <a:prstGeom prst="rect">
            <a:avLst/>
          </a:prstGeom>
          <a:noFill/>
          <a:ln w="9525">
            <a:noFill/>
            <a:miter lim="800000"/>
            <a:headEnd/>
            <a:tailEnd/>
          </a:ln>
        </p:spPr>
      </p:pic>
      <p:sp>
        <p:nvSpPr>
          <p:cNvPr id="7" name="Title 1"/>
          <p:cNvSpPr txBox="1">
            <a:spLocks/>
          </p:cNvSpPr>
          <p:nvPr/>
        </p:nvSpPr>
        <p:spPr>
          <a:xfrm>
            <a:off x="571472" y="428604"/>
            <a:ext cx="8229600" cy="1143000"/>
          </a:xfrm>
          <a:prstGeom prst="rect">
            <a:avLst/>
          </a:prstGeom>
        </p:spPr>
        <p:txBody>
          <a:bodyPr anchor="ctr">
            <a:normAutofit/>
            <a:scene3d>
              <a:camera prst="orthographicFront"/>
              <a:lightRig rig="soft" dir="t"/>
            </a:scene3d>
            <a:sp3d prstMaterial="softEdge">
              <a:bevelT w="25400" h="25400"/>
            </a:sp3d>
          </a:bodyPr>
          <a:lstStyle/>
          <a:p>
            <a:pPr algn="ctr" fontAlgn="auto">
              <a:spcBef>
                <a:spcPts val="0"/>
              </a:spcBef>
              <a:spcAft>
                <a:spcPts val="0"/>
              </a:spcAft>
              <a:defRPr/>
            </a:pPr>
            <a:r>
              <a:rPr lang="en-US" sz="4000" b="1" dirty="0" smtClean="0">
                <a:solidFill>
                  <a:srgbClr val="002060"/>
                </a:solidFill>
                <a:latin typeface="+mj-lt"/>
                <a:ea typeface="+mj-ea"/>
                <a:cs typeface="+mj-cs"/>
              </a:rPr>
              <a:t>SLT </a:t>
            </a:r>
            <a:r>
              <a:rPr lang="en-US" sz="4000" b="1" dirty="0" err="1" smtClean="0">
                <a:solidFill>
                  <a:srgbClr val="002060"/>
                </a:solidFill>
                <a:latin typeface="+mj-lt"/>
                <a:ea typeface="+mj-ea"/>
                <a:cs typeface="+mj-cs"/>
              </a:rPr>
              <a:t>Programme</a:t>
            </a:r>
            <a:r>
              <a:rPr lang="en-US" sz="4000" b="1" dirty="0" smtClean="0">
                <a:solidFill>
                  <a:srgbClr val="002060"/>
                </a:solidFill>
                <a:latin typeface="+mj-lt"/>
                <a:ea typeface="+mj-ea"/>
                <a:cs typeface="+mj-cs"/>
              </a:rPr>
              <a:t> </a:t>
            </a:r>
            <a:r>
              <a:rPr lang="en-US" sz="4000" b="1" dirty="0">
                <a:solidFill>
                  <a:srgbClr val="002060"/>
                </a:solidFill>
                <a:latin typeface="+mj-lt"/>
                <a:ea typeface="+mj-ea"/>
                <a:cs typeface="+mj-cs"/>
              </a:rPr>
              <a:t>Objectives:</a:t>
            </a:r>
          </a:p>
        </p:txBody>
      </p:sp>
      <p:graphicFrame>
        <p:nvGraphicFramePr>
          <p:cNvPr id="11" name="Diagram 10"/>
          <p:cNvGraphicFramePr/>
          <p:nvPr/>
        </p:nvGraphicFramePr>
        <p:xfrm>
          <a:off x="755576" y="1196752"/>
          <a:ext cx="7992888"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A1A62F69-9312-45DE-9849-5E99901AF26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BBEBF2C4-9432-415E-AD4F-C2FAFB016E8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B00891D8-7728-4B61-8033-2827DE352E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pPr algn="ctr"/>
            <a:r>
              <a:rPr lang="en-IE" sz="4000" dirty="0" smtClean="0">
                <a:solidFill>
                  <a:srgbClr val="002060"/>
                </a:solidFill>
                <a:effectLst/>
              </a:rPr>
              <a:t>Three Pronged </a:t>
            </a:r>
            <a:r>
              <a:rPr lang="en-IE" sz="4000" dirty="0">
                <a:solidFill>
                  <a:srgbClr val="002060"/>
                </a:solidFill>
                <a:effectLst/>
              </a:rPr>
              <a:t>A</a:t>
            </a:r>
            <a:r>
              <a:rPr lang="en-IE" sz="4000" dirty="0" smtClean="0">
                <a:solidFill>
                  <a:srgbClr val="002060"/>
                </a:solidFill>
                <a:effectLst/>
              </a:rPr>
              <a:t>pproach:</a:t>
            </a:r>
            <a:endParaRPr lang="en-IE" sz="4000" dirty="0">
              <a:solidFill>
                <a:srgbClr val="002060"/>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7175737"/>
              </p:ext>
            </p:extLst>
          </p:nvPr>
        </p:nvGraphicFramePr>
        <p:xfrm>
          <a:off x="395536" y="1481138"/>
          <a:ext cx="8291264" cy="4900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pPr algn="ctr" eaLnBrk="1" fontAlgn="auto" hangingPunct="1">
              <a:spcAft>
                <a:spcPts val="0"/>
              </a:spcAft>
              <a:defRPr/>
            </a:pPr>
            <a:r>
              <a:rPr lang="en-GB" sz="4000" dirty="0" smtClean="0">
                <a:solidFill>
                  <a:srgbClr val="002060"/>
                </a:solidFill>
                <a:effectLst/>
              </a:rPr>
              <a:t>SLT Service Structure:</a:t>
            </a:r>
            <a:endParaRPr lang="en-GB" sz="4000" dirty="0">
              <a:solidFill>
                <a:srgbClr val="002060"/>
              </a:solidFill>
              <a:effectLst/>
            </a:endParaRPr>
          </a:p>
        </p:txBody>
      </p:sp>
      <p:graphicFrame>
        <p:nvGraphicFramePr>
          <p:cNvPr id="5" name="Diagram 4"/>
          <p:cNvGraphicFramePr/>
          <p:nvPr>
            <p:extLst>
              <p:ext uri="{D42A27DB-BD31-4B8C-83A1-F6EECF244321}">
                <p14:modId xmlns:p14="http://schemas.microsoft.com/office/powerpoint/2010/main" val="3015409729"/>
              </p:ext>
            </p:extLst>
          </p:nvPr>
        </p:nvGraphicFramePr>
        <p:xfrm>
          <a:off x="1043608" y="1340768"/>
          <a:ext cx="6984776" cy="43924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Oval 6"/>
          <p:cNvSpPr/>
          <p:nvPr/>
        </p:nvSpPr>
        <p:spPr>
          <a:xfrm>
            <a:off x="4113917" y="1196751"/>
            <a:ext cx="1707172" cy="2035269"/>
          </a:xfrm>
          <a:prstGeom prst="ellipse">
            <a:avLst/>
          </a:prstGeom>
          <a:blipFill>
            <a:blip r:embed="rId13">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3851920" y="3232020"/>
            <a:ext cx="2520280" cy="1340165"/>
          </a:xfrm>
          <a:prstGeom prst="ellipse">
            <a:avLst/>
          </a:prstGeom>
          <a:blipFill rotWithShape="1">
            <a:blip r:embed="rId1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Oval 8"/>
          <p:cNvSpPr/>
          <p:nvPr/>
        </p:nvSpPr>
        <p:spPr>
          <a:xfrm>
            <a:off x="4113917" y="4818696"/>
            <a:ext cx="1954042" cy="1296143"/>
          </a:xfrm>
          <a:prstGeom prst="ellipse">
            <a:avLst/>
          </a:prstGeom>
          <a:blipFill>
            <a:blip r:embed="rId15" cstate="print">
              <a:extLst>
                <a:ext uri="{28A0092B-C50C-407E-A947-70E740481C1C}">
                  <a14:useLocalDpi xmlns:a14="http://schemas.microsoft.com/office/drawing/2010/main" val="0"/>
                </a:ext>
              </a:extLst>
            </a:blip>
            <a:srcRect/>
            <a:stretch>
              <a:fillRect l="-33000" r="-3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TextBox 5"/>
          <p:cNvSpPr txBox="1"/>
          <p:nvPr/>
        </p:nvSpPr>
        <p:spPr>
          <a:xfrm>
            <a:off x="5904147" y="2060848"/>
            <a:ext cx="2376266" cy="400110"/>
          </a:xfrm>
          <a:prstGeom prst="rect">
            <a:avLst/>
          </a:prstGeom>
          <a:noFill/>
        </p:spPr>
        <p:txBody>
          <a:bodyPr wrap="square" rtlCol="0">
            <a:spAutoFit/>
          </a:bodyPr>
          <a:lstStyle/>
          <a:p>
            <a:pPr algn="ctr"/>
            <a:r>
              <a:rPr lang="en-IE" sz="2000" dirty="0" smtClean="0"/>
              <a:t>Employer</a:t>
            </a:r>
            <a:endParaRPr lang="en-IE" sz="2000" dirty="0"/>
          </a:p>
        </p:txBody>
      </p:sp>
      <p:sp>
        <p:nvSpPr>
          <p:cNvPr id="11" name="TextBox 10"/>
          <p:cNvSpPr txBox="1"/>
          <p:nvPr/>
        </p:nvSpPr>
        <p:spPr>
          <a:xfrm>
            <a:off x="6325790" y="5143603"/>
            <a:ext cx="1980221" cy="707886"/>
          </a:xfrm>
          <a:prstGeom prst="rect">
            <a:avLst/>
          </a:prstGeom>
          <a:noFill/>
        </p:spPr>
        <p:txBody>
          <a:bodyPr wrap="square" rtlCol="0">
            <a:spAutoFit/>
          </a:bodyPr>
          <a:lstStyle/>
          <a:p>
            <a:pPr algn="ctr"/>
            <a:r>
              <a:rPr lang="en-IE" sz="2000" dirty="0" smtClean="0"/>
              <a:t>Clinical Supervision</a:t>
            </a:r>
            <a:endParaRPr lang="en-IE" sz="2000" dirty="0"/>
          </a:p>
        </p:txBody>
      </p:sp>
      <p:sp>
        <p:nvSpPr>
          <p:cNvPr id="12" name="TextBox 11"/>
          <p:cNvSpPr txBox="1"/>
          <p:nvPr/>
        </p:nvSpPr>
        <p:spPr>
          <a:xfrm>
            <a:off x="6300192" y="3553931"/>
            <a:ext cx="1980221" cy="400110"/>
          </a:xfrm>
          <a:prstGeom prst="rect">
            <a:avLst/>
          </a:prstGeom>
          <a:noFill/>
        </p:spPr>
        <p:txBody>
          <a:bodyPr wrap="square" rtlCol="0">
            <a:spAutoFit/>
          </a:bodyPr>
          <a:lstStyle/>
          <a:p>
            <a:pPr algn="ctr"/>
            <a:r>
              <a:rPr lang="en-IE" sz="2000" dirty="0" smtClean="0"/>
              <a:t>Funder</a:t>
            </a:r>
            <a:endParaRPr lang="en-IE" sz="2000" dirty="0"/>
          </a:p>
        </p:txBody>
      </p:sp>
    </p:spTree>
    <p:extLst>
      <p:ext uri="{BB962C8B-B14F-4D97-AF65-F5344CB8AC3E}">
        <p14:creationId xmlns:p14="http://schemas.microsoft.com/office/powerpoint/2010/main" val="2711513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IE" sz="4000" dirty="0" smtClean="0">
                <a:solidFill>
                  <a:srgbClr val="002060"/>
                </a:solidFill>
                <a:effectLst/>
              </a:rPr>
              <a:t>Service Provision:</a:t>
            </a:r>
            <a:endParaRPr lang="en-IE" sz="4000" dirty="0">
              <a:solidFill>
                <a:srgbClr val="002060"/>
              </a:solidFill>
              <a:effectLst/>
            </a:endParaRPr>
          </a:p>
        </p:txBody>
      </p:sp>
      <p:sp>
        <p:nvSpPr>
          <p:cNvPr id="5" name="Text Placeholder 4"/>
          <p:cNvSpPr>
            <a:spLocks noGrp="1"/>
          </p:cNvSpPr>
          <p:nvPr>
            <p:ph type="body" idx="1"/>
          </p:nvPr>
        </p:nvSpPr>
        <p:spPr/>
        <p:txBody>
          <a:bodyPr/>
          <a:lstStyle/>
          <a:p>
            <a:r>
              <a:rPr lang="en-IE" dirty="0" smtClean="0"/>
              <a:t>Healthy Schools</a:t>
            </a:r>
            <a:endParaRPr lang="en-IE" dirty="0"/>
          </a:p>
        </p:txBody>
      </p:sp>
      <p:sp>
        <p:nvSpPr>
          <p:cNvPr id="7" name="Text Placeholder 6"/>
          <p:cNvSpPr>
            <a:spLocks noGrp="1"/>
          </p:cNvSpPr>
          <p:nvPr>
            <p:ph type="body" sz="half" idx="3"/>
          </p:nvPr>
        </p:nvSpPr>
        <p:spPr/>
        <p:txBody>
          <a:bodyPr/>
          <a:lstStyle/>
          <a:p>
            <a:r>
              <a:rPr lang="en-IE" dirty="0" smtClean="0"/>
              <a:t>ECCE Sites</a:t>
            </a:r>
            <a:endParaRPr lang="en-IE" dirty="0"/>
          </a:p>
        </p:txBody>
      </p:sp>
      <p:sp>
        <p:nvSpPr>
          <p:cNvPr id="6" name="Content Placeholder 5"/>
          <p:cNvSpPr>
            <a:spLocks noGrp="1"/>
          </p:cNvSpPr>
          <p:nvPr>
            <p:ph sz="quarter" idx="2"/>
          </p:nvPr>
        </p:nvSpPr>
        <p:spPr/>
        <p:txBody>
          <a:bodyPr>
            <a:normAutofit lnSpcReduction="10000"/>
          </a:bodyPr>
          <a:lstStyle/>
          <a:p>
            <a:pPr lvl="0"/>
            <a:r>
              <a:rPr lang="en-IE" dirty="0" smtClean="0"/>
              <a:t>3/5 primary schools involved in the Healthy Schools Programme:</a:t>
            </a:r>
          </a:p>
          <a:p>
            <a:pPr lvl="1"/>
            <a:r>
              <a:rPr lang="en-IE" dirty="0" smtClean="0"/>
              <a:t>Junior national schools only</a:t>
            </a:r>
          </a:p>
          <a:p>
            <a:r>
              <a:rPr lang="en-IE" dirty="0" smtClean="0"/>
              <a:t>Scope of the service:</a:t>
            </a:r>
          </a:p>
          <a:p>
            <a:pPr lvl="1"/>
            <a:r>
              <a:rPr lang="en-IE" dirty="0" smtClean="0"/>
              <a:t>Junior Infants only</a:t>
            </a:r>
          </a:p>
          <a:p>
            <a:pPr lvl="0"/>
            <a:r>
              <a:rPr lang="en-IE" dirty="0" smtClean="0"/>
              <a:t>Clients range in age from 4-6</a:t>
            </a:r>
          </a:p>
          <a:p>
            <a:pPr lvl="0"/>
            <a:r>
              <a:rPr lang="en-IE" dirty="0" smtClean="0"/>
              <a:t>Visit each school 1 day per week</a:t>
            </a:r>
          </a:p>
          <a:p>
            <a:endParaRPr lang="en-IE" dirty="0"/>
          </a:p>
        </p:txBody>
      </p:sp>
      <p:sp>
        <p:nvSpPr>
          <p:cNvPr id="8" name="Content Placeholder 7"/>
          <p:cNvSpPr>
            <a:spLocks noGrp="1"/>
          </p:cNvSpPr>
          <p:nvPr>
            <p:ph sz="quarter" idx="4"/>
          </p:nvPr>
        </p:nvSpPr>
        <p:spPr/>
        <p:txBody>
          <a:bodyPr/>
          <a:lstStyle/>
          <a:p>
            <a:r>
              <a:rPr lang="en-IE" dirty="0" smtClean="0"/>
              <a:t>8 preschools</a:t>
            </a:r>
          </a:p>
          <a:p>
            <a:r>
              <a:rPr lang="en-IE" dirty="0" smtClean="0"/>
              <a:t>1 Early Start</a:t>
            </a:r>
          </a:p>
          <a:p>
            <a:endParaRPr lang="en-IE" dirty="0" smtClean="0"/>
          </a:p>
          <a:p>
            <a:r>
              <a:rPr lang="en-IE" dirty="0" smtClean="0"/>
              <a:t>Scope:</a:t>
            </a:r>
          </a:p>
          <a:p>
            <a:pPr lvl="1"/>
            <a:r>
              <a:rPr lang="en-IE" dirty="0" smtClean="0"/>
              <a:t>Anyone attending the preschool</a:t>
            </a:r>
          </a:p>
          <a:p>
            <a:pPr lvl="1"/>
            <a:endParaRPr lang="en-IE" dirty="0" smtClean="0"/>
          </a:p>
          <a:p>
            <a:r>
              <a:rPr lang="en-IE" dirty="0" smtClean="0"/>
              <a:t>Clients range in age from 2 years 6 months to 4 years 6 months</a:t>
            </a:r>
            <a:endParaRPr lang="en-IE" dirty="0"/>
          </a:p>
        </p:txBody>
      </p:sp>
    </p:spTree>
    <p:extLst>
      <p:ext uri="{BB962C8B-B14F-4D97-AF65-F5344CB8AC3E}">
        <p14:creationId xmlns:p14="http://schemas.microsoft.com/office/powerpoint/2010/main" val="2140234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fontScale="92500" lnSpcReduction="10000"/>
          </a:bodyPr>
          <a:lstStyle/>
          <a:p>
            <a:pPr eaLnBrk="1" hangingPunct="1">
              <a:lnSpc>
                <a:spcPct val="90000"/>
              </a:lnSpc>
            </a:pPr>
            <a:r>
              <a:rPr lang="en-IE" sz="2800" dirty="0" smtClean="0"/>
              <a:t>Intervention takes place within the school;</a:t>
            </a:r>
          </a:p>
          <a:p>
            <a:pPr eaLnBrk="1" hangingPunct="1">
              <a:lnSpc>
                <a:spcPct val="90000"/>
              </a:lnSpc>
            </a:pPr>
            <a:endParaRPr lang="en-IE" sz="2800" dirty="0" smtClean="0"/>
          </a:p>
          <a:p>
            <a:pPr eaLnBrk="1" hangingPunct="1">
              <a:lnSpc>
                <a:spcPct val="90000"/>
              </a:lnSpc>
            </a:pPr>
            <a:r>
              <a:rPr lang="en-IE" sz="2800" dirty="0" smtClean="0"/>
              <a:t> Direct Therapy:</a:t>
            </a:r>
          </a:p>
          <a:p>
            <a:pPr lvl="1" eaLnBrk="1" hangingPunct="1">
              <a:lnSpc>
                <a:spcPct val="90000"/>
              </a:lnSpc>
            </a:pPr>
            <a:r>
              <a:rPr lang="en-IE" sz="2400" dirty="0" smtClean="0"/>
              <a:t>1:1; group</a:t>
            </a:r>
          </a:p>
          <a:p>
            <a:pPr lvl="1" eaLnBrk="1" hangingPunct="1">
              <a:lnSpc>
                <a:spcPct val="90000"/>
              </a:lnSpc>
            </a:pPr>
            <a:endParaRPr lang="en-IE" sz="2400" dirty="0" smtClean="0"/>
          </a:p>
          <a:p>
            <a:pPr eaLnBrk="1" hangingPunct="1">
              <a:lnSpc>
                <a:spcPct val="90000"/>
              </a:lnSpc>
            </a:pPr>
            <a:r>
              <a:rPr lang="en-IE" sz="2800" dirty="0" smtClean="0"/>
              <a:t>Indirect Therapy:</a:t>
            </a:r>
          </a:p>
          <a:p>
            <a:pPr lvl="1" eaLnBrk="1" hangingPunct="1">
              <a:lnSpc>
                <a:spcPct val="90000"/>
              </a:lnSpc>
            </a:pPr>
            <a:r>
              <a:rPr lang="en-IE" sz="2400" dirty="0" smtClean="0"/>
              <a:t>Home/preschool/school programme</a:t>
            </a:r>
          </a:p>
          <a:p>
            <a:pPr lvl="1" eaLnBrk="1" hangingPunct="1">
              <a:lnSpc>
                <a:spcPct val="90000"/>
              </a:lnSpc>
            </a:pPr>
            <a:r>
              <a:rPr lang="en-IE" sz="2400" dirty="0" smtClean="0"/>
              <a:t>Parent/staff training</a:t>
            </a:r>
          </a:p>
          <a:p>
            <a:pPr eaLnBrk="1" hangingPunct="1">
              <a:lnSpc>
                <a:spcPct val="90000"/>
              </a:lnSpc>
            </a:pPr>
            <a:endParaRPr lang="en-IE" sz="2800" dirty="0" smtClean="0"/>
          </a:p>
          <a:p>
            <a:pPr eaLnBrk="1" hangingPunct="1">
              <a:lnSpc>
                <a:spcPct val="90000"/>
              </a:lnSpc>
            </a:pPr>
            <a:r>
              <a:rPr lang="en-IE" sz="2800" dirty="0" smtClean="0"/>
              <a:t>Emphasis on parent and staff involvement;</a:t>
            </a:r>
          </a:p>
          <a:p>
            <a:pPr eaLnBrk="1" hangingPunct="1">
              <a:lnSpc>
                <a:spcPct val="90000"/>
              </a:lnSpc>
            </a:pPr>
            <a:endParaRPr lang="en-IE" sz="2800" dirty="0" smtClean="0"/>
          </a:p>
          <a:p>
            <a:pPr eaLnBrk="1" hangingPunct="1">
              <a:lnSpc>
                <a:spcPct val="90000"/>
              </a:lnSpc>
            </a:pPr>
            <a:r>
              <a:rPr lang="en-IE" sz="2800" dirty="0" smtClean="0"/>
              <a:t>Regular review and reassessment as needed.</a:t>
            </a:r>
            <a:endParaRPr lang="en-GB" sz="2800" dirty="0" smtClean="0"/>
          </a:p>
        </p:txBody>
      </p:sp>
      <p:sp>
        <p:nvSpPr>
          <p:cNvPr id="17410" name="Rectangle 2"/>
          <p:cNvSpPr>
            <a:spLocks noGrp="1" noChangeArrowheads="1"/>
          </p:cNvSpPr>
          <p:nvPr>
            <p:ph type="title"/>
          </p:nvPr>
        </p:nvSpPr>
        <p:spPr/>
        <p:txBody>
          <a:bodyPr>
            <a:normAutofit/>
          </a:bodyPr>
          <a:lstStyle/>
          <a:p>
            <a:pPr algn="ctr" eaLnBrk="1" hangingPunct="1"/>
            <a:r>
              <a:rPr lang="en-IE" sz="4000" dirty="0" smtClean="0">
                <a:solidFill>
                  <a:srgbClr val="002060"/>
                </a:solidFill>
                <a:effectLst/>
              </a:rPr>
              <a:t>Model of Service Delivery:</a:t>
            </a:r>
            <a:endParaRPr lang="en-GB" sz="4000" dirty="0" smtClean="0">
              <a:solidFill>
                <a:srgbClr val="002060"/>
              </a:solidFill>
              <a:effectLst/>
            </a:endParaRPr>
          </a:p>
        </p:txBody>
      </p:sp>
      <p:pic>
        <p:nvPicPr>
          <p:cNvPr id="17412" name="Picture 5" descr="bd09473_"/>
          <p:cNvPicPr>
            <a:picLocks noChangeAspect="1" noChangeArrowheads="1"/>
          </p:cNvPicPr>
          <p:nvPr/>
        </p:nvPicPr>
        <p:blipFill>
          <a:blip r:embed="rId3" cstate="print"/>
          <a:srcRect/>
          <a:stretch>
            <a:fillRect/>
          </a:stretch>
        </p:blipFill>
        <p:spPr bwMode="auto">
          <a:xfrm>
            <a:off x="6858054" y="2420888"/>
            <a:ext cx="1377950" cy="179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IE" dirty="0" smtClean="0"/>
              <a:t>‘Best Practice’;</a:t>
            </a:r>
          </a:p>
          <a:p>
            <a:endParaRPr lang="en-IE" dirty="0" smtClean="0"/>
          </a:p>
          <a:p>
            <a:r>
              <a:rPr lang="en-IE" dirty="0" smtClean="0"/>
              <a:t>RCSLT Clinical Guidelines- School age children with speech and language difficulties should receive intervention within the school system;</a:t>
            </a:r>
          </a:p>
          <a:p>
            <a:endParaRPr lang="en-IE" dirty="0" smtClean="0"/>
          </a:p>
          <a:p>
            <a:r>
              <a:rPr lang="en-IE" dirty="0" smtClean="0"/>
              <a:t>Collaboration between therapists and early year’s staff/teachers is key to appropriate and effective intervention.</a:t>
            </a:r>
            <a:endParaRPr lang="en-IE" dirty="0"/>
          </a:p>
        </p:txBody>
      </p:sp>
      <p:sp>
        <p:nvSpPr>
          <p:cNvPr id="5" name="Title 4"/>
          <p:cNvSpPr>
            <a:spLocks noGrp="1"/>
          </p:cNvSpPr>
          <p:nvPr>
            <p:ph type="title"/>
          </p:nvPr>
        </p:nvSpPr>
        <p:spPr/>
        <p:txBody>
          <a:bodyPr>
            <a:normAutofit/>
          </a:bodyPr>
          <a:lstStyle/>
          <a:p>
            <a:pPr algn="ctr"/>
            <a:r>
              <a:rPr lang="en-IE" sz="4000" dirty="0" smtClean="0">
                <a:solidFill>
                  <a:srgbClr val="002060"/>
                </a:solidFill>
                <a:effectLst/>
              </a:rPr>
              <a:t>Collaboration:</a:t>
            </a:r>
            <a:endParaRPr lang="en-IE" sz="4000" dirty="0">
              <a:solidFill>
                <a:srgbClr val="002060"/>
              </a:solidFill>
              <a:effectLst/>
            </a:endParaRPr>
          </a:p>
        </p:txBody>
      </p:sp>
    </p:spTree>
    <p:extLst>
      <p:ext uri="{BB962C8B-B14F-4D97-AF65-F5344CB8AC3E}">
        <p14:creationId xmlns:p14="http://schemas.microsoft.com/office/powerpoint/2010/main" val="3214625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a:xfrm>
            <a:off x="457200" y="1268760"/>
            <a:ext cx="8229600" cy="4738531"/>
          </a:xfrm>
        </p:spPr>
        <p:txBody>
          <a:bodyPr>
            <a:normAutofit/>
          </a:bodyPr>
          <a:lstStyle/>
          <a:p>
            <a:pPr>
              <a:lnSpc>
                <a:spcPct val="90000"/>
              </a:lnSpc>
            </a:pPr>
            <a:r>
              <a:rPr lang="en-IE" sz="2400" dirty="0" smtClean="0"/>
              <a:t>The education strand of the SLT service will be of benefit to </a:t>
            </a:r>
            <a:r>
              <a:rPr lang="en-IE" sz="2400" i="1" dirty="0" smtClean="0"/>
              <a:t>all </a:t>
            </a:r>
            <a:r>
              <a:rPr lang="en-IE" sz="2400" dirty="0" smtClean="0"/>
              <a:t>children, not just those referred.</a:t>
            </a:r>
          </a:p>
          <a:p>
            <a:pPr>
              <a:lnSpc>
                <a:spcPct val="90000"/>
              </a:lnSpc>
              <a:buFontTx/>
              <a:buNone/>
            </a:pPr>
            <a:endParaRPr lang="en-IE" sz="2400" dirty="0" smtClean="0"/>
          </a:p>
        </p:txBody>
      </p:sp>
      <p:sp>
        <p:nvSpPr>
          <p:cNvPr id="64514" name="Rectangle 2"/>
          <p:cNvSpPr>
            <a:spLocks noGrp="1" noChangeArrowheads="1"/>
          </p:cNvSpPr>
          <p:nvPr>
            <p:ph type="title"/>
          </p:nvPr>
        </p:nvSpPr>
        <p:spPr>
          <a:xfrm>
            <a:off x="457200" y="274638"/>
            <a:ext cx="8229600" cy="922114"/>
          </a:xfrm>
        </p:spPr>
        <p:txBody>
          <a:bodyPr>
            <a:normAutofit/>
          </a:bodyPr>
          <a:lstStyle/>
          <a:p>
            <a:pPr algn="ctr"/>
            <a:r>
              <a:rPr lang="en-IE" sz="4000" dirty="0" smtClean="0">
                <a:solidFill>
                  <a:srgbClr val="002060"/>
                </a:solidFill>
                <a:effectLst/>
              </a:rPr>
              <a:t>Education and Prevention:</a:t>
            </a:r>
            <a:endParaRPr lang="en-US" sz="4000" dirty="0" smtClean="0">
              <a:solidFill>
                <a:srgbClr val="002060"/>
              </a:solidFill>
              <a:effectLst/>
            </a:endParaRPr>
          </a:p>
        </p:txBody>
      </p:sp>
      <p:graphicFrame>
        <p:nvGraphicFramePr>
          <p:cNvPr id="2" name="Diagram 1"/>
          <p:cNvGraphicFramePr/>
          <p:nvPr>
            <p:extLst>
              <p:ext uri="{D42A27DB-BD31-4B8C-83A1-F6EECF244321}">
                <p14:modId xmlns:p14="http://schemas.microsoft.com/office/powerpoint/2010/main" val="602930759"/>
              </p:ext>
            </p:extLst>
          </p:nvPr>
        </p:nvGraphicFramePr>
        <p:xfrm>
          <a:off x="827584" y="2132856"/>
          <a:ext cx="770485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23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01A38D4-60FF-41A5-BD66-B883F23D3298}"/>
                                            </p:graphicEl>
                                          </p:spTgt>
                                        </p:tgtEl>
                                        <p:attrNameLst>
                                          <p:attrName>style.visibility</p:attrName>
                                        </p:attrNameLst>
                                      </p:cBhvr>
                                      <p:to>
                                        <p:strVal val="visible"/>
                                      </p:to>
                                    </p:set>
                                    <p:anim calcmode="lin" valueType="num">
                                      <p:cBhvr additive="base">
                                        <p:cTn id="7" dur="500" fill="hold"/>
                                        <p:tgtEl>
                                          <p:spTgt spid="2">
                                            <p:graphicEl>
                                              <a:dgm id="{501A38D4-60FF-41A5-BD66-B883F23D329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01A38D4-60FF-41A5-BD66-B883F23D329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99F9208-8160-48E2-AFCE-79BB2670B450}"/>
                                            </p:graphicEl>
                                          </p:spTgt>
                                        </p:tgtEl>
                                        <p:attrNameLst>
                                          <p:attrName>style.visibility</p:attrName>
                                        </p:attrNameLst>
                                      </p:cBhvr>
                                      <p:to>
                                        <p:strVal val="visible"/>
                                      </p:to>
                                    </p:set>
                                    <p:anim calcmode="lin" valueType="num">
                                      <p:cBhvr additive="base">
                                        <p:cTn id="13" dur="500" fill="hold"/>
                                        <p:tgtEl>
                                          <p:spTgt spid="2">
                                            <p:graphicEl>
                                              <a:dgm id="{F99F9208-8160-48E2-AFCE-79BB2670B45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99F9208-8160-48E2-AFCE-79BB2670B45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EEB0DB11-67E0-41E2-907A-B5F2DA823635}"/>
                                            </p:graphicEl>
                                          </p:spTgt>
                                        </p:tgtEl>
                                        <p:attrNameLst>
                                          <p:attrName>style.visibility</p:attrName>
                                        </p:attrNameLst>
                                      </p:cBhvr>
                                      <p:to>
                                        <p:strVal val="visible"/>
                                      </p:to>
                                    </p:set>
                                    <p:anim calcmode="lin" valueType="num">
                                      <p:cBhvr additive="base">
                                        <p:cTn id="19" dur="500" fill="hold"/>
                                        <p:tgtEl>
                                          <p:spTgt spid="2">
                                            <p:graphicEl>
                                              <a:dgm id="{EEB0DB11-67E0-41E2-907A-B5F2DA82363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EEB0DB11-67E0-41E2-907A-B5F2DA82363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p:txBody>
          <a:bodyPr>
            <a:normAutofit/>
          </a:bodyPr>
          <a:lstStyle/>
          <a:p>
            <a:pPr algn="ctr"/>
            <a:r>
              <a:rPr lang="en-IE" sz="4000" dirty="0" smtClean="0">
                <a:solidFill>
                  <a:srgbClr val="002060"/>
                </a:solidFill>
                <a:effectLst/>
              </a:rPr>
              <a:t>Education and Prevention:</a:t>
            </a:r>
            <a:endParaRPr lang="en-US" sz="4000" dirty="0" smtClean="0">
              <a:solidFill>
                <a:srgbClr val="002060"/>
              </a:solidFill>
              <a:effectLst/>
            </a:endParaRPr>
          </a:p>
        </p:txBody>
      </p:sp>
      <p:graphicFrame>
        <p:nvGraphicFramePr>
          <p:cNvPr id="2" name="Diagram 1"/>
          <p:cNvGraphicFramePr/>
          <p:nvPr>
            <p:extLst>
              <p:ext uri="{D42A27DB-BD31-4B8C-83A1-F6EECF244321}">
                <p14:modId xmlns:p14="http://schemas.microsoft.com/office/powerpoint/2010/main" val="3204733441"/>
              </p:ext>
            </p:extLst>
          </p:nvPr>
        </p:nvGraphicFramePr>
        <p:xfrm>
          <a:off x="0" y="1124744"/>
          <a:ext cx="9299575"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61" name="Picture 19" descr="j0438231"/>
          <p:cNvPicPr>
            <a:picLocks noChangeAspect="1" noChangeArrowheads="1"/>
          </p:cNvPicPr>
          <p:nvPr/>
        </p:nvPicPr>
        <p:blipFill>
          <a:blip r:embed="rId8" cstate="print"/>
          <a:srcRect/>
          <a:stretch>
            <a:fillRect/>
          </a:stretch>
        </p:blipFill>
        <p:spPr bwMode="auto">
          <a:xfrm>
            <a:off x="4067944" y="2962844"/>
            <a:ext cx="1080120" cy="1341133"/>
          </a:xfrm>
          <a:prstGeom prst="rect">
            <a:avLst/>
          </a:prstGeom>
          <a:noFill/>
          <a:ln w="9525">
            <a:noFill/>
            <a:miter lim="800000"/>
            <a:headEnd/>
            <a:tailEnd/>
          </a:ln>
        </p:spPr>
      </p:pic>
    </p:spTree>
    <p:extLst>
      <p:ext uri="{BB962C8B-B14F-4D97-AF65-F5344CB8AC3E}">
        <p14:creationId xmlns:p14="http://schemas.microsoft.com/office/powerpoint/2010/main" val="405542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dirty="0" smtClean="0"/>
              <a:t>Introduction to the Childhood Development Initiative</a:t>
            </a:r>
            <a:endParaRPr lang="en-IE" dirty="0"/>
          </a:p>
        </p:txBody>
      </p:sp>
      <p:sp>
        <p:nvSpPr>
          <p:cNvPr id="5" name="Text Placeholder 4"/>
          <p:cNvSpPr>
            <a:spLocks noGrp="1"/>
          </p:cNvSpPr>
          <p:nvPr>
            <p:ph type="body" idx="1"/>
          </p:nvPr>
        </p:nvSpPr>
        <p:spPr/>
        <p:txBody>
          <a:bodyPr/>
          <a:lstStyle/>
          <a:p>
            <a:r>
              <a:rPr lang="en-IE" dirty="0" err="1" smtClean="0"/>
              <a:t>Gráinne</a:t>
            </a:r>
            <a:r>
              <a:rPr lang="en-IE" dirty="0" smtClean="0"/>
              <a:t> Smith</a:t>
            </a:r>
          </a:p>
          <a:p>
            <a:r>
              <a:rPr lang="en-IE" dirty="0" smtClean="0"/>
              <a:t>Quality Specialist, CDI.</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124744"/>
            <a:ext cx="8507413" cy="5544344"/>
          </a:xfrm>
        </p:spPr>
        <p:txBody>
          <a:bodyPr/>
          <a:lstStyle/>
          <a:p>
            <a:pPr eaLnBrk="1" hangingPunct="1">
              <a:lnSpc>
                <a:spcPct val="80000"/>
              </a:lnSpc>
            </a:pPr>
            <a:r>
              <a:rPr lang="en-IE" sz="2400" dirty="0" smtClean="0"/>
              <a:t>All staff (Principals; Teachers</a:t>
            </a:r>
            <a:r>
              <a:rPr lang="en-IE" sz="2400" dirty="0"/>
              <a:t>;</a:t>
            </a:r>
            <a:r>
              <a:rPr lang="en-IE" sz="2400" dirty="0" smtClean="0"/>
              <a:t> SNA’s; Resource Teachers; ECCE Staff) have been offered training modules by the SLT. These training modules have included:</a:t>
            </a:r>
          </a:p>
          <a:p>
            <a:pPr eaLnBrk="1" hangingPunct="1">
              <a:lnSpc>
                <a:spcPct val="80000"/>
              </a:lnSpc>
              <a:buFontTx/>
              <a:buNone/>
            </a:pPr>
            <a:endParaRPr lang="en-IE" sz="2400" dirty="0" smtClean="0"/>
          </a:p>
          <a:p>
            <a:pPr marL="1143000" lvl="4" indent="0" eaLnBrk="1" hangingPunct="1">
              <a:lnSpc>
                <a:spcPct val="80000"/>
              </a:lnSpc>
              <a:buNone/>
            </a:pPr>
            <a:endParaRPr lang="en-IE" dirty="0" smtClean="0"/>
          </a:p>
          <a:p>
            <a:pPr eaLnBrk="1" hangingPunct="1">
              <a:lnSpc>
                <a:spcPct val="80000"/>
              </a:lnSpc>
              <a:buFontTx/>
              <a:buNone/>
            </a:pPr>
            <a:endParaRPr lang="en-US" sz="2400" dirty="0" smtClean="0"/>
          </a:p>
        </p:txBody>
      </p:sp>
      <p:sp>
        <p:nvSpPr>
          <p:cNvPr id="20482" name="Rectangle 2"/>
          <p:cNvSpPr>
            <a:spLocks noGrp="1" noChangeArrowheads="1"/>
          </p:cNvSpPr>
          <p:nvPr>
            <p:ph type="title"/>
          </p:nvPr>
        </p:nvSpPr>
        <p:spPr/>
        <p:txBody>
          <a:bodyPr>
            <a:normAutofit/>
          </a:bodyPr>
          <a:lstStyle/>
          <a:p>
            <a:pPr algn="ctr" eaLnBrk="1" hangingPunct="1"/>
            <a:r>
              <a:rPr lang="en-IE" sz="3600" dirty="0" smtClean="0">
                <a:solidFill>
                  <a:srgbClr val="002060"/>
                </a:solidFill>
                <a:effectLst/>
              </a:rPr>
              <a:t>Education and Training with Staff:</a:t>
            </a:r>
            <a:endParaRPr lang="en-US" sz="3600" dirty="0" smtClean="0">
              <a:solidFill>
                <a:srgbClr val="002060"/>
              </a:solidFill>
              <a:effectLst/>
            </a:endParaRPr>
          </a:p>
        </p:txBody>
      </p:sp>
      <p:pic>
        <p:nvPicPr>
          <p:cNvPr id="20485" name="Picture 5" descr="j0439508"/>
          <p:cNvPicPr>
            <a:picLocks noChangeAspect="1" noChangeArrowheads="1"/>
          </p:cNvPicPr>
          <p:nvPr/>
        </p:nvPicPr>
        <p:blipFill>
          <a:blip r:embed="rId3" cstate="print"/>
          <a:srcRect/>
          <a:stretch>
            <a:fillRect/>
          </a:stretch>
        </p:blipFill>
        <p:spPr bwMode="auto">
          <a:xfrm>
            <a:off x="251520" y="2780928"/>
            <a:ext cx="1443038" cy="1863725"/>
          </a:xfrm>
          <a:prstGeom prst="rect">
            <a:avLst/>
          </a:prstGeom>
          <a:noFill/>
        </p:spPr>
      </p:pic>
      <p:graphicFrame>
        <p:nvGraphicFramePr>
          <p:cNvPr id="3" name="Diagram 2"/>
          <p:cNvGraphicFramePr/>
          <p:nvPr>
            <p:extLst>
              <p:ext uri="{D42A27DB-BD31-4B8C-83A1-F6EECF244321}">
                <p14:modId xmlns:p14="http://schemas.microsoft.com/office/powerpoint/2010/main" val="1531998339"/>
              </p:ext>
            </p:extLst>
          </p:nvPr>
        </p:nvGraphicFramePr>
        <p:xfrm>
          <a:off x="1694558" y="2276872"/>
          <a:ext cx="7197922" cy="4320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73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493A6BDA-2E0E-48B8-B6C9-8133911D4A64}"/>
                                            </p:graphicEl>
                                          </p:spTgt>
                                        </p:tgtEl>
                                        <p:attrNameLst>
                                          <p:attrName>style.visibility</p:attrName>
                                        </p:attrNameLst>
                                      </p:cBhvr>
                                      <p:to>
                                        <p:strVal val="visible"/>
                                      </p:to>
                                    </p:set>
                                    <p:anim calcmode="lin" valueType="num">
                                      <p:cBhvr additive="base">
                                        <p:cTn id="7" dur="500" fill="hold"/>
                                        <p:tgtEl>
                                          <p:spTgt spid="3">
                                            <p:graphicEl>
                                              <a:dgm id="{493A6BDA-2E0E-48B8-B6C9-8133911D4A64}"/>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493A6BDA-2E0E-48B8-B6C9-8133911D4A6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A57E22B0-B450-4F84-9BB5-1AD3666E90F7}"/>
                                            </p:graphicEl>
                                          </p:spTgt>
                                        </p:tgtEl>
                                        <p:attrNameLst>
                                          <p:attrName>style.visibility</p:attrName>
                                        </p:attrNameLst>
                                      </p:cBhvr>
                                      <p:to>
                                        <p:strVal val="visible"/>
                                      </p:to>
                                    </p:set>
                                    <p:anim calcmode="lin" valueType="num">
                                      <p:cBhvr additive="base">
                                        <p:cTn id="13" dur="500" fill="hold"/>
                                        <p:tgtEl>
                                          <p:spTgt spid="3">
                                            <p:graphicEl>
                                              <a:dgm id="{A57E22B0-B450-4F84-9BB5-1AD3666E90F7}"/>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A57E22B0-B450-4F84-9BB5-1AD3666E90F7}"/>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1F8C1A10-40FA-41E5-8EE2-62D436E87EF1}"/>
                                            </p:graphicEl>
                                          </p:spTgt>
                                        </p:tgtEl>
                                        <p:attrNameLst>
                                          <p:attrName>style.visibility</p:attrName>
                                        </p:attrNameLst>
                                      </p:cBhvr>
                                      <p:to>
                                        <p:strVal val="visible"/>
                                      </p:to>
                                    </p:set>
                                    <p:anim calcmode="lin" valueType="num">
                                      <p:cBhvr additive="base">
                                        <p:cTn id="19" dur="500" fill="hold"/>
                                        <p:tgtEl>
                                          <p:spTgt spid="3">
                                            <p:graphicEl>
                                              <a:dgm id="{1F8C1A10-40FA-41E5-8EE2-62D436E87EF1}"/>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1F8C1A10-40FA-41E5-8EE2-62D436E87EF1}"/>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graphicEl>
                                              <a:dgm id="{4C2CBD23-2A6D-484B-9205-2E86A350771B}"/>
                                            </p:graphicEl>
                                          </p:spTgt>
                                        </p:tgtEl>
                                        <p:attrNameLst>
                                          <p:attrName>style.visibility</p:attrName>
                                        </p:attrNameLst>
                                      </p:cBhvr>
                                      <p:to>
                                        <p:strVal val="visible"/>
                                      </p:to>
                                    </p:set>
                                    <p:anim calcmode="lin" valueType="num">
                                      <p:cBhvr additive="base">
                                        <p:cTn id="25" dur="500" fill="hold"/>
                                        <p:tgtEl>
                                          <p:spTgt spid="3">
                                            <p:graphicEl>
                                              <a:dgm id="{4C2CBD23-2A6D-484B-9205-2E86A350771B}"/>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graphicEl>
                                              <a:dgm id="{4C2CBD23-2A6D-484B-9205-2E86A350771B}"/>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graphicEl>
                                              <a:dgm id="{42DFAD51-AE78-46E4-854F-38000AC6B777}"/>
                                            </p:graphicEl>
                                          </p:spTgt>
                                        </p:tgtEl>
                                        <p:attrNameLst>
                                          <p:attrName>style.visibility</p:attrName>
                                        </p:attrNameLst>
                                      </p:cBhvr>
                                      <p:to>
                                        <p:strVal val="visible"/>
                                      </p:to>
                                    </p:set>
                                    <p:anim calcmode="lin" valueType="num">
                                      <p:cBhvr additive="base">
                                        <p:cTn id="31" dur="500" fill="hold"/>
                                        <p:tgtEl>
                                          <p:spTgt spid="3">
                                            <p:graphicEl>
                                              <a:dgm id="{42DFAD51-AE78-46E4-854F-38000AC6B777}"/>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42DFAD51-AE78-46E4-854F-38000AC6B77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3039339"/>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pPr algn="ctr"/>
            <a:r>
              <a:rPr lang="en-IE" sz="3600" dirty="0" smtClean="0">
                <a:solidFill>
                  <a:srgbClr val="002060"/>
                </a:solidFill>
                <a:effectLst/>
              </a:rPr>
              <a:t>Education and Prevention for Parents:</a:t>
            </a:r>
            <a:endParaRPr lang="en-IE" sz="3600" dirty="0">
              <a:solidFill>
                <a:srgbClr val="002060"/>
              </a:solidFill>
              <a:effectLst/>
            </a:endParaRPr>
          </a:p>
        </p:txBody>
      </p:sp>
    </p:spTree>
    <p:extLst>
      <p:ext uri="{BB962C8B-B14F-4D97-AF65-F5344CB8AC3E}">
        <p14:creationId xmlns:p14="http://schemas.microsoft.com/office/powerpoint/2010/main" val="4129779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Referral: how can people refer?</a:t>
            </a:r>
            <a:endParaRPr lang="en-IE"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46807815"/>
              </p:ext>
            </p:extLst>
          </p:nvPr>
        </p:nvGraphicFramePr>
        <p:xfrm>
          <a:off x="323528" y="1268760"/>
          <a:ext cx="7683624" cy="5421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4" descr="j0356797"/>
          <p:cNvPicPr>
            <a:picLocks noChangeAspect="1" noChangeArrowheads="1" noCrop="1"/>
          </p:cNvPicPr>
          <p:nvPr/>
        </p:nvPicPr>
        <p:blipFill>
          <a:blip r:embed="rId8" cstate="print"/>
          <a:srcRect/>
          <a:stretch>
            <a:fillRect/>
          </a:stretch>
        </p:blipFill>
        <p:spPr bwMode="auto">
          <a:xfrm>
            <a:off x="7424525" y="5301208"/>
            <a:ext cx="1388740" cy="1388740"/>
          </a:xfrm>
          <a:prstGeom prst="rect">
            <a:avLst/>
          </a:prstGeom>
          <a:noFill/>
          <a:ln w="9525">
            <a:noFill/>
            <a:miter lim="800000"/>
            <a:headEnd/>
            <a:tailEnd/>
          </a:ln>
        </p:spPr>
      </p:pic>
    </p:spTree>
    <p:extLst>
      <p:ext uri="{BB962C8B-B14F-4D97-AF65-F5344CB8AC3E}">
        <p14:creationId xmlns:p14="http://schemas.microsoft.com/office/powerpoint/2010/main" val="2049131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106"/>
          </a:xfrm>
        </p:spPr>
        <p:txBody>
          <a:bodyPr>
            <a:normAutofit/>
          </a:bodyPr>
          <a:lstStyle/>
          <a:p>
            <a:pPr algn="ctr" eaLnBrk="1" hangingPunct="1"/>
            <a:r>
              <a:rPr lang="en-IE" sz="4000" dirty="0" smtClean="0">
                <a:solidFill>
                  <a:srgbClr val="002060"/>
                </a:solidFill>
                <a:effectLst/>
              </a:rPr>
              <a:t>Dual Service Policy:</a:t>
            </a:r>
            <a:endParaRPr lang="en-GB" sz="4000" dirty="0" smtClean="0">
              <a:solidFill>
                <a:srgbClr val="002060"/>
              </a:solidFill>
              <a:effectLst/>
            </a:endParaRPr>
          </a:p>
        </p:txBody>
      </p:sp>
      <p:sp>
        <p:nvSpPr>
          <p:cNvPr id="7171" name="Rectangle 3"/>
          <p:cNvSpPr>
            <a:spLocks noGrp="1" noChangeArrowheads="1"/>
          </p:cNvSpPr>
          <p:nvPr>
            <p:ph type="body" idx="1"/>
          </p:nvPr>
        </p:nvSpPr>
        <p:spPr>
          <a:xfrm>
            <a:off x="467544" y="1124744"/>
            <a:ext cx="8229600" cy="5040560"/>
          </a:xfrm>
        </p:spPr>
        <p:txBody>
          <a:bodyPr>
            <a:normAutofit/>
          </a:bodyPr>
          <a:lstStyle/>
          <a:p>
            <a:pPr eaLnBrk="1" hangingPunct="1">
              <a:lnSpc>
                <a:spcPct val="80000"/>
              </a:lnSpc>
            </a:pPr>
            <a:r>
              <a:rPr lang="en-IE" sz="2000" dirty="0" smtClean="0"/>
              <a:t>All referrals to CDI SLT service are crosschecked with the HSE. Parental consent is obtained for this;</a:t>
            </a:r>
          </a:p>
          <a:p>
            <a:pPr eaLnBrk="1" hangingPunct="1">
              <a:lnSpc>
                <a:spcPct val="80000"/>
              </a:lnSpc>
            </a:pPr>
            <a:endParaRPr lang="en-IE" sz="2000" dirty="0" smtClean="0"/>
          </a:p>
          <a:p>
            <a:pPr eaLnBrk="1" hangingPunct="1">
              <a:lnSpc>
                <a:spcPct val="80000"/>
              </a:lnSpc>
            </a:pPr>
            <a:r>
              <a:rPr lang="en-IE" sz="2000" dirty="0" smtClean="0"/>
              <a:t>Children waiting for HSE Community SLT are generally transferred to CDI SLT service;</a:t>
            </a:r>
          </a:p>
          <a:p>
            <a:pPr eaLnBrk="1" hangingPunct="1">
              <a:lnSpc>
                <a:spcPct val="80000"/>
              </a:lnSpc>
            </a:pPr>
            <a:endParaRPr lang="en-IE" sz="2000" dirty="0" smtClean="0"/>
          </a:p>
          <a:p>
            <a:pPr eaLnBrk="1" hangingPunct="1">
              <a:lnSpc>
                <a:spcPct val="80000"/>
              </a:lnSpc>
            </a:pPr>
            <a:r>
              <a:rPr lang="en-IE" sz="2000" dirty="0" smtClean="0"/>
              <a:t>Children attending national specialist services may be jointly managed by the specialist service and the CDI SLT service e.g. Cochlear Implant, Cleft Palate, National Rehab Hospital;</a:t>
            </a:r>
          </a:p>
          <a:p>
            <a:pPr eaLnBrk="1" hangingPunct="1">
              <a:lnSpc>
                <a:spcPct val="80000"/>
              </a:lnSpc>
            </a:pPr>
            <a:endParaRPr lang="en-IE" sz="2000" dirty="0" smtClean="0"/>
          </a:p>
          <a:p>
            <a:pPr eaLnBrk="1" hangingPunct="1">
              <a:lnSpc>
                <a:spcPct val="80000"/>
              </a:lnSpc>
            </a:pPr>
            <a:r>
              <a:rPr lang="en-IE" sz="2000" dirty="0" smtClean="0"/>
              <a:t>Children attending specialist SLT services are not appropriate for CDI SLT service, as we are a </a:t>
            </a:r>
            <a:r>
              <a:rPr lang="en-IE" sz="2000" dirty="0" err="1" smtClean="0"/>
              <a:t>uni</a:t>
            </a:r>
            <a:r>
              <a:rPr lang="en-IE" sz="2000" dirty="0" smtClean="0"/>
              <a:t>-disciplinary SLT service</a:t>
            </a:r>
            <a:r>
              <a:rPr lang="en-IE" sz="2000" dirty="0"/>
              <a:t>;</a:t>
            </a:r>
            <a:endParaRPr lang="en-IE" sz="2000" dirty="0" smtClean="0"/>
          </a:p>
          <a:p>
            <a:pPr eaLnBrk="1" hangingPunct="1">
              <a:lnSpc>
                <a:spcPct val="80000"/>
              </a:lnSpc>
            </a:pPr>
            <a:endParaRPr lang="en-IE" sz="2000" dirty="0" smtClean="0"/>
          </a:p>
          <a:p>
            <a:pPr eaLnBrk="1" hangingPunct="1">
              <a:lnSpc>
                <a:spcPct val="80000"/>
              </a:lnSpc>
            </a:pPr>
            <a:r>
              <a:rPr lang="en-IE" sz="2000" dirty="0" smtClean="0"/>
              <a:t>Children on waiting lists for specialist SLT services are eligible for CDI SLT service up to the point that they commence with the specialist agency;</a:t>
            </a:r>
            <a:endParaRPr lang="en-IE" sz="2400" dirty="0" smtClean="0"/>
          </a:p>
          <a:p>
            <a:pPr eaLnBrk="1" hangingPunct="1">
              <a:lnSpc>
                <a:spcPct val="80000"/>
              </a:lnSpc>
            </a:pPr>
            <a:endParaRPr lang="en-GB"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IE" dirty="0" smtClean="0"/>
              <a:t>Children may be discharged for one of the following reasons: </a:t>
            </a:r>
          </a:p>
          <a:p>
            <a:pPr lvl="0">
              <a:buNone/>
            </a:pPr>
            <a:r>
              <a:rPr lang="en-IE" dirty="0" smtClean="0"/>
              <a:t> </a:t>
            </a:r>
          </a:p>
          <a:p>
            <a:pPr lvl="1"/>
            <a:r>
              <a:rPr lang="en-IE" dirty="0" smtClean="0"/>
              <a:t>Communication development assessed as being within normal limits;</a:t>
            </a:r>
          </a:p>
          <a:p>
            <a:pPr>
              <a:buNone/>
            </a:pPr>
            <a:endParaRPr lang="en-IE" dirty="0" smtClean="0"/>
          </a:p>
          <a:p>
            <a:pPr lvl="1"/>
            <a:r>
              <a:rPr lang="en-IE" dirty="0" smtClean="0"/>
              <a:t>Transition from the Preschool sites;</a:t>
            </a:r>
          </a:p>
          <a:p>
            <a:pPr>
              <a:buNone/>
            </a:pPr>
            <a:endParaRPr lang="en-IE" dirty="0" smtClean="0"/>
          </a:p>
          <a:p>
            <a:pPr lvl="1"/>
            <a:r>
              <a:rPr lang="en-IE" dirty="0" smtClean="0"/>
              <a:t>Transfer to specialist services;</a:t>
            </a:r>
            <a:endParaRPr lang="en-IE" dirty="0"/>
          </a:p>
          <a:p>
            <a:pPr lvl="1"/>
            <a:endParaRPr lang="en-IE" dirty="0" smtClean="0"/>
          </a:p>
          <a:p>
            <a:pPr lvl="1"/>
            <a:r>
              <a:rPr lang="en-IE" dirty="0" smtClean="0"/>
              <a:t>Parental request following discussion with SLT;</a:t>
            </a:r>
          </a:p>
          <a:p>
            <a:pPr lvl="1"/>
            <a:endParaRPr lang="en-IE" dirty="0" smtClean="0"/>
          </a:p>
          <a:p>
            <a:pPr lvl="1"/>
            <a:r>
              <a:rPr lang="en-IE" dirty="0" smtClean="0"/>
              <a:t>Child does not meet criteria for service provision;</a:t>
            </a:r>
          </a:p>
          <a:p>
            <a:pPr>
              <a:buNone/>
            </a:pPr>
            <a:endParaRPr lang="en-IE" dirty="0" smtClean="0"/>
          </a:p>
          <a:p>
            <a:pPr lvl="1"/>
            <a:r>
              <a:rPr lang="en-IE" dirty="0" smtClean="0"/>
              <a:t>Termination of SLT programme.</a:t>
            </a:r>
          </a:p>
          <a:p>
            <a:pPr>
              <a:buNone/>
            </a:pPr>
            <a:endParaRPr lang="en-IE" dirty="0" smtClean="0"/>
          </a:p>
          <a:p>
            <a:pPr>
              <a:buNone/>
            </a:pPr>
            <a:endParaRPr lang="en-IE" dirty="0" smtClean="0"/>
          </a:p>
          <a:p>
            <a:pPr lvl="0"/>
            <a:r>
              <a:rPr lang="en-IE" dirty="0" smtClean="0"/>
              <a:t>Co-operative working with parental consent regarding transfer of management will occur for all transfer cases. </a:t>
            </a:r>
          </a:p>
          <a:p>
            <a:endParaRPr lang="en-IE" dirty="0"/>
          </a:p>
        </p:txBody>
      </p:sp>
      <p:sp>
        <p:nvSpPr>
          <p:cNvPr id="2" name="Title 1"/>
          <p:cNvSpPr>
            <a:spLocks noGrp="1"/>
          </p:cNvSpPr>
          <p:nvPr>
            <p:ph type="title"/>
          </p:nvPr>
        </p:nvSpPr>
        <p:spPr/>
        <p:txBody>
          <a:bodyPr>
            <a:normAutofit/>
          </a:bodyPr>
          <a:lstStyle/>
          <a:p>
            <a:pPr algn="ctr"/>
            <a:r>
              <a:rPr lang="en-IE" sz="4000" dirty="0" smtClean="0">
                <a:solidFill>
                  <a:srgbClr val="002060"/>
                </a:solidFill>
                <a:effectLst/>
              </a:rPr>
              <a:t>Discharge Policy:</a:t>
            </a:r>
            <a:endParaRPr lang="en-IE" sz="4000" dirty="0">
              <a:solidFill>
                <a:srgbClr val="002060"/>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Research Findings</a:t>
            </a:r>
            <a:endParaRPr lang="en-IE" dirty="0"/>
          </a:p>
        </p:txBody>
      </p:sp>
      <p:sp>
        <p:nvSpPr>
          <p:cNvPr id="5" name="Text Placeholder 4"/>
          <p:cNvSpPr>
            <a:spLocks noGrp="1"/>
          </p:cNvSpPr>
          <p:nvPr>
            <p:ph type="body" idx="1"/>
          </p:nvPr>
        </p:nvSpPr>
        <p:spPr/>
        <p:txBody>
          <a:bodyPr/>
          <a:lstStyle/>
          <a:p>
            <a:r>
              <a:rPr lang="en-IE" dirty="0" smtClean="0"/>
              <a:t>Siobhan Keegan</a:t>
            </a:r>
          </a:p>
          <a:p>
            <a:r>
              <a:rPr lang="en-IE" dirty="0" smtClean="0"/>
              <a:t>Lead Researcher, CSER, DIT.</a:t>
            </a:r>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23850" y="1773238"/>
            <a:ext cx="8229600" cy="4176712"/>
          </a:xfrm>
        </p:spPr>
        <p:txBody>
          <a:bodyPr>
            <a:normAutofit/>
          </a:bodyPr>
          <a:lstStyle/>
          <a:p>
            <a:r>
              <a:rPr lang="en-IE" sz="2400" dirty="0" smtClean="0">
                <a:cs typeface="Arial" charset="0"/>
              </a:rPr>
              <a:t>Retrospective evaluation (2010-2011);</a:t>
            </a:r>
          </a:p>
          <a:p>
            <a:pPr>
              <a:buFont typeface="Wingdings 3" pitchFamily="18" charset="2"/>
              <a:buNone/>
            </a:pPr>
            <a:endParaRPr lang="en-IE" sz="2400" dirty="0" smtClean="0">
              <a:cs typeface="Arial" charset="0"/>
            </a:endParaRPr>
          </a:p>
          <a:p>
            <a:r>
              <a:rPr lang="en-IE" sz="2400" dirty="0" smtClean="0">
                <a:cs typeface="Arial" charset="0"/>
              </a:rPr>
              <a:t>Two strands:</a:t>
            </a:r>
          </a:p>
          <a:p>
            <a:pPr lvl="1">
              <a:buFont typeface="Arial" charset="0"/>
              <a:buChar char="•"/>
            </a:pPr>
            <a:r>
              <a:rPr lang="en-IE" sz="2400" dirty="0" smtClean="0">
                <a:cs typeface="Arial" charset="0"/>
              </a:rPr>
              <a:t>Quantitative - looking at referral numbers, accessibility, uptake, and outcomes;</a:t>
            </a:r>
          </a:p>
          <a:p>
            <a:pPr lvl="1">
              <a:buFont typeface="Arial" charset="0"/>
              <a:buChar char="•"/>
            </a:pPr>
            <a:r>
              <a:rPr lang="en-IE" sz="2400" dirty="0" smtClean="0">
                <a:cs typeface="Arial" charset="0"/>
              </a:rPr>
              <a:t>Qualitative – looking at implementation, from parents, staff and CDI’s perspective. </a:t>
            </a:r>
          </a:p>
          <a:p>
            <a:pPr lvl="1">
              <a:buFont typeface="Verdana" pitchFamily="34" charset="0"/>
              <a:buNone/>
            </a:pPr>
            <a:endParaRPr lang="en-IE" sz="2400" dirty="0" smtClean="0">
              <a:cs typeface="Arial" charset="0"/>
            </a:endParaRPr>
          </a:p>
          <a:p>
            <a:r>
              <a:rPr lang="en-IE" sz="2400" dirty="0" smtClean="0">
                <a:cs typeface="Arial" charset="0"/>
              </a:rPr>
              <a:t>Added layer: comparing CDI SLT service with local SLT services.</a:t>
            </a:r>
          </a:p>
        </p:txBody>
      </p:sp>
      <p:sp>
        <p:nvSpPr>
          <p:cNvPr id="3" name="Title 2"/>
          <p:cNvSpPr>
            <a:spLocks noGrp="1"/>
          </p:cNvSpPr>
          <p:nvPr>
            <p:ph type="title"/>
          </p:nvPr>
        </p:nvSpPr>
        <p:spPr/>
        <p:txBody>
          <a:bodyPr/>
          <a:lstStyle/>
          <a:p>
            <a:pPr algn="ctr">
              <a:defRPr/>
            </a:pPr>
            <a:r>
              <a:rPr lang="en-IE" sz="4000" dirty="0" smtClean="0">
                <a:solidFill>
                  <a:srgbClr val="002060"/>
                </a:solidFill>
                <a:effectLst/>
              </a:rPr>
              <a:t>Evaluation Methodology:</a:t>
            </a:r>
            <a:endParaRPr lang="en-IE" sz="4000" dirty="0">
              <a:solidFill>
                <a:srgbClr val="002060"/>
              </a:solidFill>
              <a:effectLst/>
            </a:endParaRPr>
          </a:p>
        </p:txBody>
      </p:sp>
      <p:pic>
        <p:nvPicPr>
          <p:cNvPr id="15364" name="Picture 3" descr="CDI Complete 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732463"/>
            <a:ext cx="25209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638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63" y="1143000"/>
          <a:ext cx="7929562" cy="4572000"/>
        </p:xfrm>
        <a:graphic>
          <a:graphicData uri="http://schemas.openxmlformats.org/drawingml/2006/table">
            <a:tbl>
              <a:tblPr firstRow="1" bandRow="1">
                <a:tableStyleId>{5C22544A-7EE6-4342-B048-85BDC9FD1C3A}</a:tableStyleId>
              </a:tblPr>
              <a:tblGrid>
                <a:gridCol w="1130463"/>
                <a:gridCol w="1298391"/>
                <a:gridCol w="1357317"/>
                <a:gridCol w="1357317"/>
                <a:gridCol w="1881709"/>
                <a:gridCol w="904365"/>
              </a:tblGrid>
              <a:tr h="1033466">
                <a:tc>
                  <a:txBody>
                    <a:bodyPr/>
                    <a:lstStyle/>
                    <a:p>
                      <a:r>
                        <a:rPr lang="en-IE" sz="1600" dirty="0" smtClean="0"/>
                        <a:t>Cohorts</a:t>
                      </a:r>
                      <a:endParaRPr lang="en-IE" sz="1600" dirty="0"/>
                    </a:p>
                  </a:txBody>
                  <a:tcPr/>
                </a:tc>
                <a:tc>
                  <a:txBody>
                    <a:bodyPr/>
                    <a:lstStyle/>
                    <a:p>
                      <a:r>
                        <a:rPr lang="en-IE" sz="1600" dirty="0" smtClean="0"/>
                        <a:t>Number Referred</a:t>
                      </a:r>
                      <a:endParaRPr lang="en-IE" sz="1600" dirty="0"/>
                    </a:p>
                  </a:txBody>
                  <a:tcPr/>
                </a:tc>
                <a:tc>
                  <a:txBody>
                    <a:bodyPr/>
                    <a:lstStyle/>
                    <a:p>
                      <a:r>
                        <a:rPr kumimoji="0" lang="en-US" sz="1600" b="1" kern="1200" dirty="0" smtClean="0">
                          <a:solidFill>
                            <a:schemeClr val="lt1"/>
                          </a:solidFill>
                          <a:latin typeface="+mn-lt"/>
                          <a:ea typeface="+mn-ea"/>
                          <a:cs typeface="+mn-cs"/>
                        </a:rPr>
                        <a:t>Number Accepted</a:t>
                      </a:r>
                      <a:endParaRPr lang="en-IE" sz="1600" dirty="0"/>
                    </a:p>
                  </a:txBody>
                  <a:tcPr/>
                </a:tc>
                <a:tc>
                  <a:txBody>
                    <a:bodyPr/>
                    <a:lstStyle/>
                    <a:p>
                      <a:r>
                        <a:rPr kumimoji="0" lang="en-US" sz="1600" b="1" kern="1200" dirty="0" smtClean="0">
                          <a:solidFill>
                            <a:schemeClr val="lt1"/>
                          </a:solidFill>
                          <a:latin typeface="+mn-lt"/>
                          <a:ea typeface="+mn-ea"/>
                          <a:cs typeface="+mn-cs"/>
                        </a:rPr>
                        <a:t>Number Not Accepted N/A</a:t>
                      </a:r>
                      <a:endParaRPr lang="en-IE" sz="1600" dirty="0"/>
                    </a:p>
                  </a:txBody>
                  <a:tcPr/>
                </a:tc>
                <a:tc>
                  <a:txBody>
                    <a:bodyPr/>
                    <a:lstStyle/>
                    <a:p>
                      <a:r>
                        <a:rPr kumimoji="0" lang="en-US" sz="1600" b="1" kern="1200" dirty="0" smtClean="0">
                          <a:solidFill>
                            <a:schemeClr val="lt1"/>
                          </a:solidFill>
                          <a:latin typeface="+mn-lt"/>
                          <a:ea typeface="+mn-ea"/>
                          <a:cs typeface="+mn-cs"/>
                        </a:rPr>
                        <a:t>Reason for N/A</a:t>
                      </a:r>
                      <a:endParaRPr lang="en-IE" sz="1600" dirty="0"/>
                    </a:p>
                  </a:txBody>
                  <a:tcPr/>
                </a:tc>
                <a:tc>
                  <a:txBody>
                    <a:bodyPr/>
                    <a:lstStyle/>
                    <a:p>
                      <a:r>
                        <a:rPr lang="en-IE" sz="1600" dirty="0" smtClean="0"/>
                        <a:t>No. CDI</a:t>
                      </a:r>
                      <a:r>
                        <a:rPr lang="en-IE" sz="1600" baseline="0" dirty="0" smtClean="0"/>
                        <a:t> SLTs</a:t>
                      </a:r>
                      <a:endParaRPr lang="en-IE" sz="1600" dirty="0"/>
                    </a:p>
                  </a:txBody>
                  <a:tcPr/>
                </a:tc>
              </a:tr>
              <a:tr h="1328742">
                <a:tc>
                  <a:txBody>
                    <a:bodyPr/>
                    <a:lstStyle/>
                    <a:p>
                      <a:r>
                        <a:rPr kumimoji="0" lang="en-US" sz="1400" kern="1200" dirty="0" smtClean="0">
                          <a:solidFill>
                            <a:schemeClr val="dk1"/>
                          </a:solidFill>
                          <a:latin typeface="+mn-lt"/>
                          <a:ea typeface="+mn-ea"/>
                          <a:cs typeface="+mn-cs"/>
                        </a:rPr>
                        <a:t>Cohort 1</a:t>
                      </a:r>
                      <a:endParaRPr lang="en-IE" sz="1400" dirty="0"/>
                    </a:p>
                  </a:txBody>
                  <a:tcPr/>
                </a:tc>
                <a:tc>
                  <a:txBody>
                    <a:bodyPr/>
                    <a:lstStyle/>
                    <a:p>
                      <a:r>
                        <a:rPr lang="en-IE" sz="1400" b="1" dirty="0" smtClean="0"/>
                        <a:t>N=54</a:t>
                      </a:r>
                      <a:r>
                        <a:rPr lang="en-IE" sz="1400" dirty="0" smtClean="0"/>
                        <a:t>  (27 Boys; 27 Girls)</a:t>
                      </a:r>
                      <a:endParaRPr lang="en-IE" sz="1400" dirty="0"/>
                    </a:p>
                  </a:txBody>
                  <a:tcPr/>
                </a:tc>
                <a:tc>
                  <a:txBody>
                    <a:bodyPr/>
                    <a:lstStyle/>
                    <a:p>
                      <a:r>
                        <a:rPr kumimoji="0" lang="en-US" sz="1400" b="1" kern="1200" dirty="0" smtClean="0">
                          <a:solidFill>
                            <a:schemeClr val="dk1"/>
                          </a:solidFill>
                          <a:latin typeface="+mn-lt"/>
                          <a:ea typeface="+mn-ea"/>
                          <a:cs typeface="+mn-cs"/>
                        </a:rPr>
                        <a:t>N=39 </a:t>
                      </a:r>
                      <a:r>
                        <a:rPr kumimoji="0" lang="en-US" sz="1400" kern="1200" dirty="0" smtClean="0">
                          <a:solidFill>
                            <a:schemeClr val="dk1"/>
                          </a:solidFill>
                          <a:latin typeface="+mn-lt"/>
                          <a:ea typeface="+mn-ea"/>
                          <a:cs typeface="+mn-cs"/>
                        </a:rPr>
                        <a:t>(72.2%)</a:t>
                      </a:r>
                      <a:endParaRPr lang="en-IE" sz="1400" dirty="0"/>
                    </a:p>
                  </a:txBody>
                  <a:tcPr/>
                </a:tc>
                <a:tc>
                  <a:txBody>
                    <a:bodyPr/>
                    <a:lstStyle/>
                    <a:p>
                      <a:r>
                        <a:rPr lang="en-IE" sz="1400" b="1" dirty="0" smtClean="0"/>
                        <a:t>N=15</a:t>
                      </a:r>
                      <a:endParaRPr lang="en-IE" sz="1400" b="1" dirty="0"/>
                    </a:p>
                  </a:txBody>
                  <a:tcPr/>
                </a:tc>
                <a:tc>
                  <a:txBody>
                    <a:bodyPr/>
                    <a:lstStyle/>
                    <a:p>
                      <a:r>
                        <a:rPr kumimoji="0" lang="en-US" sz="1400" kern="1200" dirty="0" smtClean="0">
                          <a:solidFill>
                            <a:schemeClr val="dk1"/>
                          </a:solidFill>
                          <a:latin typeface="+mn-lt"/>
                          <a:ea typeface="+mn-ea"/>
                          <a:cs typeface="+mn-cs"/>
                        </a:rPr>
                        <a:t>12 – Within Normal Limits (WNL);</a:t>
                      </a:r>
                    </a:p>
                    <a:p>
                      <a:r>
                        <a:rPr kumimoji="0" lang="en-US" sz="1400" kern="1200" dirty="0" smtClean="0">
                          <a:solidFill>
                            <a:schemeClr val="dk1"/>
                          </a:solidFill>
                          <a:latin typeface="+mn-lt"/>
                          <a:ea typeface="+mn-ea"/>
                          <a:cs typeface="+mn-cs"/>
                        </a:rPr>
                        <a:t>3 – Receiving SLT from another service.</a:t>
                      </a:r>
                    </a:p>
                    <a:p>
                      <a:endParaRPr lang="en-IE" sz="1400" dirty="0"/>
                    </a:p>
                  </a:txBody>
                  <a:tcPr/>
                </a:tc>
                <a:tc>
                  <a:txBody>
                    <a:bodyPr/>
                    <a:lstStyle/>
                    <a:p>
                      <a:pPr algn="ctr"/>
                      <a:r>
                        <a:rPr lang="en-IE" sz="1400" dirty="0" smtClean="0"/>
                        <a:t>1</a:t>
                      </a:r>
                      <a:endParaRPr lang="en-IE" sz="1400" dirty="0"/>
                    </a:p>
                  </a:txBody>
                  <a:tcPr/>
                </a:tc>
              </a:tr>
              <a:tr h="295276">
                <a:tc>
                  <a:txBody>
                    <a:bodyPr/>
                    <a:lstStyle/>
                    <a:p>
                      <a:endParaRPr lang="en-IE" sz="1400"/>
                    </a:p>
                  </a:txBody>
                  <a:tcPr/>
                </a:tc>
                <a:tc>
                  <a:txBody>
                    <a:bodyPr/>
                    <a:lstStyle/>
                    <a:p>
                      <a:endParaRPr lang="en-IE" sz="1400"/>
                    </a:p>
                  </a:txBody>
                  <a:tcPr/>
                </a:tc>
                <a:tc>
                  <a:txBody>
                    <a:bodyPr/>
                    <a:lstStyle/>
                    <a:p>
                      <a:endParaRPr lang="en-IE" sz="1400" dirty="0"/>
                    </a:p>
                  </a:txBody>
                  <a:tcPr/>
                </a:tc>
                <a:tc>
                  <a:txBody>
                    <a:bodyPr/>
                    <a:lstStyle/>
                    <a:p>
                      <a:endParaRPr lang="en-IE" sz="1400" b="1" dirty="0"/>
                    </a:p>
                  </a:txBody>
                  <a:tcPr/>
                </a:tc>
                <a:tc>
                  <a:txBody>
                    <a:bodyPr/>
                    <a:lstStyle/>
                    <a:p>
                      <a:endParaRPr lang="en-IE" sz="1400"/>
                    </a:p>
                  </a:txBody>
                  <a:tcPr/>
                </a:tc>
                <a:tc>
                  <a:txBody>
                    <a:bodyPr/>
                    <a:lstStyle/>
                    <a:p>
                      <a:pPr algn="ctr"/>
                      <a:endParaRPr lang="en-IE" sz="1400"/>
                    </a:p>
                  </a:txBody>
                  <a:tcPr/>
                </a:tc>
              </a:tr>
              <a:tr h="1122049">
                <a:tc>
                  <a:txBody>
                    <a:bodyPr/>
                    <a:lstStyle/>
                    <a:p>
                      <a:r>
                        <a:rPr kumimoji="0" lang="en-US" sz="1400" kern="1200" dirty="0" smtClean="0">
                          <a:solidFill>
                            <a:schemeClr val="dk1"/>
                          </a:solidFill>
                          <a:latin typeface="+mn-lt"/>
                          <a:ea typeface="+mn-ea"/>
                          <a:cs typeface="+mn-cs"/>
                        </a:rPr>
                        <a:t>Cohort 2</a:t>
                      </a:r>
                      <a:endParaRPr lang="en-IE" sz="1400" dirty="0"/>
                    </a:p>
                  </a:txBody>
                  <a:tcPr/>
                </a:tc>
                <a:tc>
                  <a:txBody>
                    <a:bodyPr/>
                    <a:lstStyle/>
                    <a:p>
                      <a:r>
                        <a:rPr lang="en-IE" sz="1400" b="1" dirty="0" smtClean="0"/>
                        <a:t>N=138</a:t>
                      </a:r>
                      <a:r>
                        <a:rPr lang="en-IE" sz="1400" dirty="0" smtClean="0"/>
                        <a:t> (93 Boys; 45 Girls)</a:t>
                      </a:r>
                      <a:endParaRPr lang="en-IE" sz="1400" dirty="0"/>
                    </a:p>
                  </a:txBody>
                  <a:tcPr/>
                </a:tc>
                <a:tc>
                  <a:txBody>
                    <a:bodyPr/>
                    <a:lstStyle/>
                    <a:p>
                      <a:r>
                        <a:rPr kumimoji="0" lang="en-US" sz="1400" b="1" kern="1200" dirty="0" smtClean="0">
                          <a:solidFill>
                            <a:schemeClr val="dk1"/>
                          </a:solidFill>
                          <a:latin typeface="+mn-lt"/>
                          <a:ea typeface="+mn-ea"/>
                          <a:cs typeface="+mn-cs"/>
                        </a:rPr>
                        <a:t>N=118 </a:t>
                      </a:r>
                      <a:r>
                        <a:rPr kumimoji="0" lang="en-US" sz="1400" kern="1200" dirty="0" smtClean="0">
                          <a:solidFill>
                            <a:schemeClr val="dk1"/>
                          </a:solidFill>
                          <a:latin typeface="+mn-lt"/>
                          <a:ea typeface="+mn-ea"/>
                          <a:cs typeface="+mn-cs"/>
                        </a:rPr>
                        <a:t>(85.5%)</a:t>
                      </a:r>
                      <a:endParaRPr lang="en-IE" sz="1400" dirty="0"/>
                    </a:p>
                  </a:txBody>
                  <a:tcPr/>
                </a:tc>
                <a:tc>
                  <a:txBody>
                    <a:bodyPr/>
                    <a:lstStyle/>
                    <a:p>
                      <a:r>
                        <a:rPr lang="en-IE" sz="1400" b="1" dirty="0" smtClean="0"/>
                        <a:t>N=20</a:t>
                      </a:r>
                      <a:endParaRPr lang="en-IE" sz="1400" b="1" dirty="0"/>
                    </a:p>
                  </a:txBody>
                  <a:tcPr/>
                </a:tc>
                <a:tc>
                  <a:txBody>
                    <a:bodyPr/>
                    <a:lstStyle/>
                    <a:p>
                      <a:r>
                        <a:rPr kumimoji="0" lang="en-US" sz="1400" kern="1200" dirty="0" smtClean="0">
                          <a:solidFill>
                            <a:schemeClr val="dk1"/>
                          </a:solidFill>
                          <a:latin typeface="+mn-lt"/>
                          <a:ea typeface="+mn-ea"/>
                          <a:cs typeface="+mn-cs"/>
                        </a:rPr>
                        <a:t>16 – WNL;</a:t>
                      </a:r>
                    </a:p>
                    <a:p>
                      <a:r>
                        <a:rPr kumimoji="0" lang="en-US" sz="1400" kern="1200" dirty="0" smtClean="0">
                          <a:solidFill>
                            <a:schemeClr val="dk1"/>
                          </a:solidFill>
                          <a:latin typeface="+mn-lt"/>
                          <a:ea typeface="+mn-ea"/>
                          <a:cs typeface="+mn-cs"/>
                        </a:rPr>
                        <a:t>2 – Receiving SLT from another service;</a:t>
                      </a:r>
                    </a:p>
                    <a:p>
                      <a:r>
                        <a:rPr kumimoji="0" lang="en-US" sz="1400" kern="1200" dirty="0" smtClean="0">
                          <a:solidFill>
                            <a:schemeClr val="dk1"/>
                          </a:solidFill>
                          <a:latin typeface="+mn-lt"/>
                          <a:ea typeface="+mn-ea"/>
                          <a:cs typeface="+mn-cs"/>
                        </a:rPr>
                        <a:t>2 – Unknown.</a:t>
                      </a:r>
                      <a:endParaRPr lang="en-IE" sz="1400" dirty="0"/>
                    </a:p>
                  </a:txBody>
                  <a:tcPr/>
                </a:tc>
                <a:tc>
                  <a:txBody>
                    <a:bodyPr/>
                    <a:lstStyle/>
                    <a:p>
                      <a:pPr algn="ctr"/>
                      <a:r>
                        <a:rPr lang="en-IE" sz="1400" dirty="0" smtClean="0"/>
                        <a:t>2</a:t>
                      </a:r>
                      <a:endParaRPr lang="en-IE" sz="1400" dirty="0"/>
                    </a:p>
                  </a:txBody>
                  <a:tcPr/>
                </a:tc>
              </a:tr>
              <a:tr h="649607">
                <a:tc>
                  <a:txBody>
                    <a:bodyPr/>
                    <a:lstStyle/>
                    <a:p>
                      <a:r>
                        <a:rPr lang="en-IE" sz="1400" b="1" i="1" dirty="0" smtClean="0"/>
                        <a:t>Total</a:t>
                      </a:r>
                      <a:endParaRPr lang="en-IE" sz="1400" b="1" i="1" dirty="0"/>
                    </a:p>
                  </a:txBody>
                  <a:tcPr/>
                </a:tc>
                <a:tc>
                  <a:txBody>
                    <a:bodyPr/>
                    <a:lstStyle/>
                    <a:p>
                      <a:r>
                        <a:rPr lang="en-IE" sz="1400" b="1" dirty="0" smtClean="0"/>
                        <a:t>192 </a:t>
                      </a:r>
                      <a:r>
                        <a:rPr lang="en-IE" sz="1200" b="1" dirty="0" smtClean="0"/>
                        <a:t>i.e. 42% of total cohort*</a:t>
                      </a:r>
                      <a:endParaRPr lang="en-IE" sz="1200" b="1" dirty="0"/>
                    </a:p>
                  </a:txBody>
                  <a:tcPr/>
                </a:tc>
                <a:tc>
                  <a:txBody>
                    <a:bodyPr/>
                    <a:lstStyle/>
                    <a:p>
                      <a:r>
                        <a:rPr lang="en-IE" sz="1400" b="1" dirty="0" smtClean="0"/>
                        <a:t>157 (81.7%)</a:t>
                      </a:r>
                      <a:endParaRPr lang="en-IE" sz="1400" b="1" dirty="0"/>
                    </a:p>
                  </a:txBody>
                  <a:tcPr/>
                </a:tc>
                <a:tc>
                  <a:txBody>
                    <a:bodyPr/>
                    <a:lstStyle/>
                    <a:p>
                      <a:r>
                        <a:rPr lang="en-IE" sz="1400" b="1" dirty="0" smtClean="0"/>
                        <a:t>35 (18.3%)</a:t>
                      </a:r>
                      <a:endParaRPr lang="en-IE" sz="1400" b="1" dirty="0"/>
                    </a:p>
                  </a:txBody>
                  <a:tcPr/>
                </a:tc>
                <a:tc>
                  <a:txBody>
                    <a:bodyPr/>
                    <a:lstStyle/>
                    <a:p>
                      <a:endParaRPr lang="en-IE" sz="1400" b="1" dirty="0"/>
                    </a:p>
                  </a:txBody>
                  <a:tcPr/>
                </a:tc>
                <a:tc>
                  <a:txBody>
                    <a:bodyPr/>
                    <a:lstStyle/>
                    <a:p>
                      <a:endParaRPr lang="en-IE" sz="1400" b="1" dirty="0"/>
                    </a:p>
                  </a:txBody>
                  <a:tcPr/>
                </a:tc>
              </a:tr>
            </a:tbl>
          </a:graphicData>
        </a:graphic>
      </p:graphicFrame>
      <p:sp>
        <p:nvSpPr>
          <p:cNvPr id="3" name="Title 2"/>
          <p:cNvSpPr>
            <a:spLocks noGrp="1"/>
          </p:cNvSpPr>
          <p:nvPr>
            <p:ph type="title"/>
          </p:nvPr>
        </p:nvSpPr>
        <p:spPr>
          <a:xfrm>
            <a:off x="357158" y="428604"/>
            <a:ext cx="8229600" cy="571504"/>
          </a:xfrm>
        </p:spPr>
        <p:txBody>
          <a:bodyPr>
            <a:noAutofit/>
          </a:bodyPr>
          <a:lstStyle/>
          <a:p>
            <a:pPr algn="ctr">
              <a:defRPr/>
            </a:pPr>
            <a:r>
              <a:rPr lang="en-US" sz="4000" dirty="0" smtClean="0">
                <a:solidFill>
                  <a:srgbClr val="002060"/>
                </a:solidFill>
                <a:effectLst/>
              </a:rPr>
              <a:t>Referrals:</a:t>
            </a:r>
            <a:endParaRPr lang="en-IE" sz="4000" dirty="0">
              <a:solidFill>
                <a:srgbClr val="002060"/>
              </a:solidFill>
              <a:effectLst/>
            </a:endParaRPr>
          </a:p>
        </p:txBody>
      </p:sp>
      <p:pic>
        <p:nvPicPr>
          <p:cNvPr id="12335" name="Picture 9" descr="CDI Complete 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5786438"/>
            <a:ext cx="23542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65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7158" y="428604"/>
            <a:ext cx="8229600" cy="785818"/>
          </a:xfrm>
        </p:spPr>
        <p:txBody>
          <a:bodyPr>
            <a:normAutofit/>
          </a:bodyPr>
          <a:lstStyle/>
          <a:p>
            <a:pPr algn="ctr">
              <a:defRPr/>
            </a:pPr>
            <a:r>
              <a:rPr lang="en-US" sz="4000" dirty="0" smtClean="0">
                <a:solidFill>
                  <a:srgbClr val="002060"/>
                </a:solidFill>
                <a:effectLst/>
              </a:rPr>
              <a:t>Caseload Comparison:</a:t>
            </a:r>
            <a:endParaRPr lang="en-IE" sz="4000" dirty="0">
              <a:solidFill>
                <a:srgbClr val="002060"/>
              </a:solidFill>
              <a:effectLst/>
            </a:endParaRPr>
          </a:p>
        </p:txBody>
      </p:sp>
      <p:graphicFrame>
        <p:nvGraphicFramePr>
          <p:cNvPr id="5" name="Table 4"/>
          <p:cNvGraphicFramePr>
            <a:graphicFrameLocks noGrp="1"/>
          </p:cNvGraphicFramePr>
          <p:nvPr/>
        </p:nvGraphicFramePr>
        <p:xfrm>
          <a:off x="1000125" y="1857375"/>
          <a:ext cx="7358115" cy="3574105"/>
        </p:xfrm>
        <a:graphic>
          <a:graphicData uri="http://schemas.openxmlformats.org/drawingml/2006/table">
            <a:tbl>
              <a:tblPr firstRow="1" bandRow="1">
                <a:tableStyleId>{5C22544A-7EE6-4342-B048-85BDC9FD1C3A}</a:tableStyleId>
              </a:tblPr>
              <a:tblGrid>
                <a:gridCol w="2143140"/>
                <a:gridCol w="1040658"/>
                <a:gridCol w="1202769"/>
                <a:gridCol w="990516"/>
                <a:gridCol w="990516"/>
                <a:gridCol w="990516"/>
              </a:tblGrid>
              <a:tr h="331317">
                <a:tc>
                  <a:txBody>
                    <a:bodyPr/>
                    <a:lstStyle/>
                    <a:p>
                      <a:pPr algn="ctr"/>
                      <a:endParaRPr lang="en-IE" dirty="0"/>
                    </a:p>
                  </a:txBody>
                  <a:tcPr/>
                </a:tc>
                <a:tc>
                  <a:txBody>
                    <a:bodyPr/>
                    <a:lstStyle/>
                    <a:p>
                      <a:pPr algn="ctr"/>
                      <a:r>
                        <a:rPr lang="en-IE" dirty="0" smtClean="0"/>
                        <a:t>CDI</a:t>
                      </a:r>
                      <a:endParaRPr lang="en-IE" dirty="0"/>
                    </a:p>
                  </a:txBody>
                  <a:tcPr/>
                </a:tc>
                <a:tc>
                  <a:txBody>
                    <a:bodyPr/>
                    <a:lstStyle/>
                    <a:p>
                      <a:pPr algn="ctr"/>
                      <a:r>
                        <a:rPr lang="en-IE" dirty="0" smtClean="0"/>
                        <a:t>SLT 3*</a:t>
                      </a:r>
                      <a:endParaRPr lang="en-IE" dirty="0"/>
                    </a:p>
                  </a:txBody>
                  <a:tcPr/>
                </a:tc>
                <a:tc>
                  <a:txBody>
                    <a:bodyPr/>
                    <a:lstStyle/>
                    <a:p>
                      <a:pPr algn="ctr"/>
                      <a:r>
                        <a:rPr lang="en-IE" dirty="0" smtClean="0"/>
                        <a:t>SLT 4*</a:t>
                      </a:r>
                      <a:endParaRPr lang="en-IE" dirty="0"/>
                    </a:p>
                  </a:txBody>
                  <a:tcPr/>
                </a:tc>
                <a:tc>
                  <a:txBody>
                    <a:bodyPr/>
                    <a:lstStyle/>
                    <a:p>
                      <a:pPr algn="ctr"/>
                      <a:r>
                        <a:rPr lang="en-IE" dirty="0" smtClean="0"/>
                        <a:t>SLT 5*</a:t>
                      </a:r>
                      <a:endParaRPr lang="en-IE" dirty="0"/>
                    </a:p>
                  </a:txBody>
                  <a:tcPr/>
                </a:tc>
                <a:tc>
                  <a:txBody>
                    <a:bodyPr/>
                    <a:lstStyle/>
                    <a:p>
                      <a:pPr algn="ctr"/>
                      <a:r>
                        <a:rPr lang="en-IE" dirty="0" smtClean="0"/>
                        <a:t>SLT 6*</a:t>
                      </a:r>
                      <a:endParaRPr lang="en-IE" dirty="0"/>
                    </a:p>
                  </a:txBody>
                  <a:tcPr/>
                </a:tc>
              </a:tr>
              <a:tr h="422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Number of SLTs</a:t>
                      </a:r>
                    </a:p>
                  </a:txBody>
                  <a:tcPr/>
                </a:tc>
                <a:tc>
                  <a:txBody>
                    <a:bodyPr/>
                    <a:lstStyle/>
                    <a:p>
                      <a:pPr algn="ctr"/>
                      <a:r>
                        <a:rPr lang="en-IE" sz="1400" dirty="0" smtClean="0">
                          <a:latin typeface="+mn-lt"/>
                        </a:rPr>
                        <a:t>2      (1:36)</a:t>
                      </a:r>
                      <a:endParaRPr lang="en-IE" sz="1400" dirty="0">
                        <a:latin typeface="+mn-lt"/>
                      </a:endParaRPr>
                    </a:p>
                  </a:txBody>
                  <a:tcPr/>
                </a:tc>
                <a:tc>
                  <a:txBody>
                    <a:bodyPr/>
                    <a:lstStyle/>
                    <a:p>
                      <a:pPr algn="ctr">
                        <a:lnSpc>
                          <a:spcPct val="115000"/>
                        </a:lnSpc>
                        <a:spcAft>
                          <a:spcPts val="1000"/>
                        </a:spcAft>
                      </a:pPr>
                      <a:r>
                        <a:rPr lang="en-US" sz="1400" dirty="0" smtClean="0">
                          <a:latin typeface="+mn-lt"/>
                          <a:ea typeface="Calibri"/>
                          <a:cs typeface="Times New Roman"/>
                        </a:rPr>
                        <a:t>1.5   (1:131)</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.5  (1:198)</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2.7 (1:103)</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1.8 </a:t>
                      </a:r>
                      <a:r>
                        <a:rPr lang="en-US" sz="1400" baseline="0" dirty="0" smtClean="0">
                          <a:latin typeface="+mn-lt"/>
                          <a:ea typeface="Calibri"/>
                          <a:cs typeface="Times New Roman"/>
                        </a:rPr>
                        <a:t> </a:t>
                      </a:r>
                      <a:r>
                        <a:rPr lang="en-US" sz="1400" dirty="0" smtClean="0">
                          <a:latin typeface="+mn-lt"/>
                          <a:ea typeface="Calibri"/>
                          <a:cs typeface="Times New Roman"/>
                        </a:rPr>
                        <a:t>(1:59)</a:t>
                      </a:r>
                      <a:endParaRPr lang="en-US" sz="1400" dirty="0">
                        <a:latin typeface="+mn-lt"/>
                        <a:ea typeface="Calibri"/>
                        <a:cs typeface="Times New Roman"/>
                      </a:endParaRPr>
                    </a:p>
                  </a:txBody>
                  <a:tcPr marL="68580" marR="68580" marT="0" marB="0"/>
                </a:tc>
              </a:tr>
              <a:tr h="422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b="0" dirty="0" smtClean="0"/>
                        <a:t>Referrals received</a:t>
                      </a:r>
                      <a:endParaRPr lang="en-US" sz="1400" b="0" dirty="0" smtClean="0"/>
                    </a:p>
                  </a:txBody>
                  <a:tcPr/>
                </a:tc>
                <a:tc>
                  <a:txBody>
                    <a:bodyPr/>
                    <a:lstStyle/>
                    <a:p>
                      <a:pPr algn="ctr"/>
                      <a:r>
                        <a:rPr lang="en-IE" sz="1400" dirty="0" smtClean="0">
                          <a:latin typeface="+mn-lt"/>
                        </a:rPr>
                        <a:t>72</a:t>
                      </a:r>
                      <a:endParaRPr lang="en-IE" sz="1400" dirty="0">
                        <a:latin typeface="+mn-lt"/>
                      </a:endParaRPr>
                    </a:p>
                  </a:txBody>
                  <a:tcPr/>
                </a:tc>
                <a:tc>
                  <a:txBody>
                    <a:bodyPr/>
                    <a:lstStyle/>
                    <a:p>
                      <a:pPr algn="ctr">
                        <a:lnSpc>
                          <a:spcPct val="115000"/>
                        </a:lnSpc>
                        <a:spcAft>
                          <a:spcPts val="1000"/>
                        </a:spcAft>
                      </a:pPr>
                      <a:r>
                        <a:rPr lang="en-IE" sz="1400" dirty="0" smtClean="0">
                          <a:latin typeface="+mn-lt"/>
                          <a:ea typeface="Calibri"/>
                          <a:cs typeface="Times New Roman"/>
                        </a:rPr>
                        <a:t>197</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IE" sz="1400" dirty="0">
                          <a:latin typeface="+mn-lt"/>
                          <a:ea typeface="Calibri"/>
                          <a:cs typeface="Times New Roman"/>
                        </a:rPr>
                        <a:t>99</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279</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106</a:t>
                      </a:r>
                      <a:endParaRPr lang="en-US" sz="1400" dirty="0">
                        <a:latin typeface="+mn-lt"/>
                        <a:ea typeface="Calibri"/>
                        <a:cs typeface="Times New Roman"/>
                      </a:endParaRPr>
                    </a:p>
                  </a:txBody>
                  <a:tcPr marL="68580" marR="68580" marT="0" marB="0"/>
                </a:tc>
              </a:tr>
              <a:tr h="422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b="0" dirty="0" smtClean="0"/>
                        <a:t>Referrals accepted</a:t>
                      </a:r>
                      <a:endParaRPr lang="en-US" sz="1400" b="0" dirty="0" smtClean="0"/>
                    </a:p>
                  </a:txBody>
                  <a:tcPr/>
                </a:tc>
                <a:tc>
                  <a:txBody>
                    <a:bodyPr/>
                    <a:lstStyle/>
                    <a:p>
                      <a:pPr algn="ctr"/>
                      <a:r>
                        <a:rPr lang="en-IE" sz="1400" dirty="0" smtClean="0">
                          <a:latin typeface="+mn-lt"/>
                        </a:rPr>
                        <a:t>72</a:t>
                      </a:r>
                      <a:endParaRPr lang="en-IE" sz="1400" dirty="0">
                        <a:latin typeface="+mn-lt"/>
                      </a:endParaRPr>
                    </a:p>
                  </a:txBody>
                  <a:tcPr/>
                </a:tc>
                <a:tc>
                  <a:txBody>
                    <a:bodyPr/>
                    <a:lstStyle/>
                    <a:p>
                      <a:pPr algn="ctr">
                        <a:lnSpc>
                          <a:spcPct val="115000"/>
                        </a:lnSpc>
                        <a:spcAft>
                          <a:spcPts val="1000"/>
                        </a:spcAft>
                      </a:pPr>
                      <a:r>
                        <a:rPr lang="en-IE" sz="1400" dirty="0">
                          <a:latin typeface="+mn-lt"/>
                          <a:ea typeface="Calibri"/>
                          <a:cs typeface="Times New Roman"/>
                        </a:rPr>
                        <a:t>195</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IE" sz="1400" dirty="0">
                          <a:latin typeface="+mn-lt"/>
                          <a:ea typeface="Calibri"/>
                          <a:cs typeface="Times New Roman"/>
                        </a:rPr>
                        <a:t>95</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275</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a:t>
                      </a:r>
                      <a:endParaRPr lang="en-US" sz="1400" dirty="0">
                        <a:latin typeface="+mn-lt"/>
                        <a:ea typeface="Calibri"/>
                        <a:cs typeface="Times New Roman"/>
                      </a:endParaRPr>
                    </a:p>
                  </a:txBody>
                  <a:tcPr marL="68580" marR="68580" marT="0" marB="0"/>
                </a:tc>
              </a:tr>
              <a:tr h="5960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b="0" dirty="0" smtClean="0"/>
                        <a:t>Children in direct therapy</a:t>
                      </a:r>
                      <a:endParaRPr lang="en-US" sz="1400" b="0" dirty="0" smtClean="0"/>
                    </a:p>
                  </a:txBody>
                  <a:tcPr/>
                </a:tc>
                <a:tc>
                  <a:txBody>
                    <a:bodyPr/>
                    <a:lstStyle/>
                    <a:p>
                      <a:pPr algn="ctr"/>
                      <a:r>
                        <a:rPr lang="en-IE" sz="1400" dirty="0" smtClean="0">
                          <a:latin typeface="+mn-lt"/>
                        </a:rPr>
                        <a:t>59</a:t>
                      </a:r>
                      <a:endParaRPr lang="en-IE" sz="1400" dirty="0">
                        <a:latin typeface="+mn-lt"/>
                      </a:endParaRPr>
                    </a:p>
                  </a:txBody>
                  <a:tcPr/>
                </a:tc>
                <a:tc>
                  <a:txBody>
                    <a:bodyPr/>
                    <a:lstStyle/>
                    <a:p>
                      <a:pPr algn="ctr">
                        <a:lnSpc>
                          <a:spcPct val="115000"/>
                        </a:lnSpc>
                        <a:spcAft>
                          <a:spcPts val="1000"/>
                        </a:spcAft>
                      </a:pPr>
                      <a:r>
                        <a:rPr lang="en-IE" sz="1400">
                          <a:latin typeface="+mn-lt"/>
                          <a:ea typeface="Calibri"/>
                          <a:cs typeface="Times New Roman"/>
                        </a:rPr>
                        <a:t>38</a:t>
                      </a:r>
                      <a:endParaRPr lang="en-US" sz="1400">
                        <a:latin typeface="+mn-lt"/>
                        <a:ea typeface="Calibri"/>
                        <a:cs typeface="Times New Roman"/>
                      </a:endParaRPr>
                    </a:p>
                  </a:txBody>
                  <a:tcPr marL="68580" marR="68580" marT="0" marB="0"/>
                </a:tc>
                <a:tc>
                  <a:txBody>
                    <a:bodyPr/>
                    <a:lstStyle/>
                    <a:p>
                      <a:pPr algn="ctr">
                        <a:lnSpc>
                          <a:spcPct val="115000"/>
                        </a:lnSpc>
                        <a:spcAft>
                          <a:spcPts val="1000"/>
                        </a:spcAft>
                      </a:pPr>
                      <a:r>
                        <a:rPr lang="en-IE" sz="1400" dirty="0">
                          <a:latin typeface="+mn-lt"/>
                          <a:ea typeface="Calibri"/>
                          <a:cs typeface="Times New Roman"/>
                        </a:rPr>
                        <a:t>30</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154</a:t>
                      </a:r>
                      <a:endParaRPr lang="en-US" sz="1400" dirty="0">
                        <a:latin typeface="+mn-lt"/>
                        <a:ea typeface="Calibri"/>
                        <a:cs typeface="Times New Roman"/>
                      </a:endParaRPr>
                    </a:p>
                  </a:txBody>
                  <a:tcPr marL="68580" marR="68580" marT="0" marB="0"/>
                </a:tc>
                <a:tc>
                  <a:txBody>
                    <a:bodyPr/>
                    <a:lstStyle/>
                    <a:p>
                      <a:pPr algn="ctr">
                        <a:lnSpc>
                          <a:spcPct val="115000"/>
                        </a:lnSpc>
                        <a:spcAft>
                          <a:spcPts val="1000"/>
                        </a:spcAft>
                      </a:pPr>
                      <a:r>
                        <a:rPr lang="en-US" sz="1400" dirty="0" smtClean="0">
                          <a:latin typeface="+mn-lt"/>
                          <a:ea typeface="Calibri"/>
                          <a:cs typeface="Times New Roman"/>
                        </a:rPr>
                        <a:t>81</a:t>
                      </a:r>
                      <a:endParaRPr lang="en-US" sz="1400" dirty="0">
                        <a:latin typeface="+mn-lt"/>
                        <a:ea typeface="Calibri"/>
                        <a:cs typeface="Times New Roman"/>
                      </a:endParaRPr>
                    </a:p>
                  </a:txBody>
                  <a:tcPr marL="68580" marR="68580" marT="0" marB="0"/>
                </a:tc>
              </a:tr>
              <a:tr h="4693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400" b="0" i="1" dirty="0" smtClean="0"/>
                        <a:t>Average age </a:t>
                      </a:r>
                      <a:endParaRPr lang="en-US" sz="1400" b="0" i="1" dirty="0" smtClean="0"/>
                    </a:p>
                    <a:p>
                      <a:pPr algn="ctr"/>
                      <a:endParaRPr lang="en-IE" sz="1400" b="0" i="1" dirty="0"/>
                    </a:p>
                  </a:txBody>
                  <a:tcPr>
                    <a:solidFill>
                      <a:schemeClr val="accent2">
                        <a:lumMod val="60000"/>
                        <a:lumOff val="40000"/>
                      </a:schemeClr>
                    </a:solidFill>
                  </a:tcPr>
                </a:tc>
                <a:tc>
                  <a:txBody>
                    <a:bodyPr/>
                    <a:lstStyle/>
                    <a:p>
                      <a:pPr algn="ctr"/>
                      <a:r>
                        <a:rPr kumimoji="0" lang="en-IE" sz="1400" i="1" kern="1200" dirty="0" smtClean="0">
                          <a:solidFill>
                            <a:schemeClr val="dk1"/>
                          </a:solidFill>
                          <a:latin typeface="+mn-lt"/>
                          <a:ea typeface="+mn-ea"/>
                          <a:cs typeface="+mn-cs"/>
                        </a:rPr>
                        <a:t>2yrs 9 months</a:t>
                      </a:r>
                      <a:endParaRPr lang="en-IE" sz="1400" i="1" dirty="0">
                        <a:latin typeface="+mn-lt"/>
                      </a:endParaRPr>
                    </a:p>
                  </a:txBody>
                  <a:tcPr>
                    <a:solidFill>
                      <a:schemeClr val="accent2">
                        <a:lumMod val="60000"/>
                        <a:lumOff val="40000"/>
                      </a:schemeClr>
                    </a:solidFill>
                  </a:tcPr>
                </a:tc>
                <a:tc>
                  <a:txBody>
                    <a:bodyPr/>
                    <a:lstStyle/>
                    <a:p>
                      <a:pPr algn="ctr">
                        <a:lnSpc>
                          <a:spcPct val="115000"/>
                        </a:lnSpc>
                        <a:spcAft>
                          <a:spcPts val="1000"/>
                        </a:spcAft>
                      </a:pPr>
                      <a:r>
                        <a:rPr lang="en-IE" sz="1400" i="1" dirty="0">
                          <a:latin typeface="+mn-lt"/>
                          <a:ea typeface="Calibri"/>
                          <a:cs typeface="Times New Roman"/>
                        </a:rPr>
                        <a:t>7 yrs 9 </a:t>
                      </a:r>
                      <a:r>
                        <a:rPr lang="en-IE" sz="1400" i="1" dirty="0" smtClean="0">
                          <a:latin typeface="+mn-lt"/>
                          <a:ea typeface="Calibri"/>
                          <a:cs typeface="Times New Roman"/>
                        </a:rPr>
                        <a:t>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IE" sz="1400" i="1" dirty="0">
                          <a:latin typeface="+mn-lt"/>
                          <a:ea typeface="Calibri"/>
                          <a:cs typeface="Times New Roman"/>
                        </a:rPr>
                        <a:t>7 yrs 4 </a:t>
                      </a:r>
                      <a:r>
                        <a:rPr lang="en-IE" sz="1400" i="1" dirty="0" smtClean="0">
                          <a:latin typeface="+mn-lt"/>
                          <a:ea typeface="Calibri"/>
                          <a:cs typeface="Times New Roman"/>
                        </a:rPr>
                        <a:t>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1400" i="1" dirty="0" smtClean="0">
                          <a:latin typeface="+mn-lt"/>
                          <a:ea typeface="Calibri"/>
                          <a:cs typeface="Times New Roman"/>
                        </a:rPr>
                        <a:t>6yrs</a:t>
                      </a:r>
                      <a:r>
                        <a:rPr lang="en-US" sz="1400" i="1" baseline="0" dirty="0" smtClean="0">
                          <a:latin typeface="+mn-lt"/>
                          <a:ea typeface="Calibri"/>
                          <a:cs typeface="Times New Roman"/>
                        </a:rPr>
                        <a:t> 5 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US" sz="1400" i="1" dirty="0" smtClean="0">
                          <a:latin typeface="+mn-lt"/>
                          <a:ea typeface="Calibri"/>
                          <a:cs typeface="Times New Roman"/>
                        </a:rPr>
                        <a:t>7 yrs 3</a:t>
                      </a:r>
                      <a:r>
                        <a:rPr lang="en-US" sz="1400" i="1" baseline="0" dirty="0" smtClean="0">
                          <a:latin typeface="+mn-lt"/>
                          <a:ea typeface="Calibri"/>
                          <a:cs typeface="Times New Roman"/>
                        </a:rPr>
                        <a:t> 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r>
              <a:tr h="393344">
                <a:tc>
                  <a:txBody>
                    <a:bodyPr/>
                    <a:lstStyle/>
                    <a:p>
                      <a:pPr algn="ctr"/>
                      <a:r>
                        <a:rPr lang="en-IE" sz="1400" b="0" i="1" dirty="0" smtClean="0"/>
                        <a:t>Waiting time</a:t>
                      </a:r>
                      <a:endParaRPr lang="en-IE" sz="1400" b="0" i="1" dirty="0"/>
                    </a:p>
                  </a:txBody>
                  <a:tcPr>
                    <a:solidFill>
                      <a:schemeClr val="accent2">
                        <a:lumMod val="60000"/>
                        <a:lumOff val="40000"/>
                      </a:schemeClr>
                    </a:solidFill>
                  </a:tcPr>
                </a:tc>
                <a:tc>
                  <a:txBody>
                    <a:bodyPr/>
                    <a:lstStyle/>
                    <a:p>
                      <a:pPr algn="ctr"/>
                      <a:r>
                        <a:rPr kumimoji="0" lang="en-IE" sz="1400" i="1" kern="1200" dirty="0" smtClean="0">
                          <a:solidFill>
                            <a:schemeClr val="dk1"/>
                          </a:solidFill>
                          <a:latin typeface="+mn-lt"/>
                          <a:ea typeface="+mn-ea"/>
                          <a:cs typeface="+mn-cs"/>
                        </a:rPr>
                        <a:t>2-4 wks – 6 months</a:t>
                      </a:r>
                      <a:endParaRPr lang="en-IE" sz="1400" i="1" dirty="0">
                        <a:latin typeface="+mn-lt"/>
                      </a:endParaRPr>
                    </a:p>
                  </a:txBody>
                  <a:tcPr>
                    <a:solidFill>
                      <a:schemeClr val="accent2">
                        <a:lumMod val="60000"/>
                        <a:lumOff val="40000"/>
                      </a:schemeClr>
                    </a:solidFill>
                  </a:tcPr>
                </a:tc>
                <a:tc>
                  <a:txBody>
                    <a:bodyPr/>
                    <a:lstStyle/>
                    <a:p>
                      <a:pPr algn="ctr">
                        <a:lnSpc>
                          <a:spcPct val="115000"/>
                        </a:lnSpc>
                        <a:spcAft>
                          <a:spcPts val="1000"/>
                        </a:spcAft>
                      </a:pPr>
                      <a:r>
                        <a:rPr lang="en-IE" sz="1400" i="1" dirty="0">
                          <a:latin typeface="+mn-lt"/>
                          <a:ea typeface="Calibri"/>
                          <a:cs typeface="Times New Roman"/>
                        </a:rPr>
                        <a:t>15-18 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IE" sz="1400" i="1" dirty="0">
                          <a:latin typeface="+mn-lt"/>
                          <a:ea typeface="Calibri"/>
                          <a:cs typeface="Times New Roman"/>
                        </a:rPr>
                        <a:t>15-18 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IE" sz="1400" i="1" dirty="0">
                          <a:latin typeface="+mn-lt"/>
                          <a:ea typeface="Calibri"/>
                          <a:cs typeface="Times New Roman"/>
                        </a:rPr>
                        <a:t>15-18 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c>
                  <a:txBody>
                    <a:bodyPr/>
                    <a:lstStyle/>
                    <a:p>
                      <a:pPr algn="ctr">
                        <a:lnSpc>
                          <a:spcPct val="115000"/>
                        </a:lnSpc>
                        <a:spcAft>
                          <a:spcPts val="1000"/>
                        </a:spcAft>
                      </a:pPr>
                      <a:r>
                        <a:rPr lang="en-IE" sz="1400" i="1" dirty="0">
                          <a:latin typeface="+mn-lt"/>
                          <a:ea typeface="Calibri"/>
                          <a:cs typeface="Times New Roman"/>
                        </a:rPr>
                        <a:t>15-18 months</a:t>
                      </a:r>
                      <a:endParaRPr lang="en-US" sz="1400" i="1" dirty="0">
                        <a:latin typeface="+mn-lt"/>
                        <a:ea typeface="Calibri"/>
                        <a:cs typeface="Times New Roman"/>
                      </a:endParaRPr>
                    </a:p>
                  </a:txBody>
                  <a:tcPr marL="68580" marR="68580" marT="0" marB="0">
                    <a:solidFill>
                      <a:schemeClr val="accent2">
                        <a:lumMod val="60000"/>
                        <a:lumOff val="40000"/>
                      </a:schemeClr>
                    </a:solidFill>
                  </a:tcPr>
                </a:tc>
              </a:tr>
            </a:tbl>
          </a:graphicData>
        </a:graphic>
      </p:graphicFrame>
      <p:sp>
        <p:nvSpPr>
          <p:cNvPr id="7" name="Title 2"/>
          <p:cNvSpPr txBox="1">
            <a:spLocks/>
          </p:cNvSpPr>
          <p:nvPr/>
        </p:nvSpPr>
        <p:spPr>
          <a:xfrm>
            <a:off x="642938" y="1000125"/>
            <a:ext cx="8229600" cy="868363"/>
          </a:xfrm>
          <a:prstGeom prst="rect">
            <a:avLst/>
          </a:prstGeom>
        </p:spPr>
        <p:txBody>
          <a:bodyPr anchor="ctr">
            <a:normAutofit/>
            <a:scene3d>
              <a:camera prst="orthographicFront"/>
              <a:lightRig rig="soft" dir="t"/>
            </a:scene3d>
            <a:sp3d prstMaterial="softEdge">
              <a:bevelT w="25400" h="25400"/>
            </a:sp3d>
          </a:bodyPr>
          <a:lstStyle/>
          <a:p>
            <a:pPr eaLnBrk="0" hangingPunct="0">
              <a:defRPr/>
            </a:pPr>
            <a:endParaRPr lang="en-IE" sz="1400" dirty="0">
              <a:effectLst>
                <a:outerShdw blurRad="31750" dist="25400" dir="5400000" algn="tl" rotWithShape="0">
                  <a:srgbClr val="000000">
                    <a:alpha val="25000"/>
                  </a:srgbClr>
                </a:outerShdw>
              </a:effectLst>
              <a:latin typeface="+mj-lt"/>
              <a:ea typeface="+mj-ea"/>
              <a:cs typeface="+mj-cs"/>
            </a:endParaRPr>
          </a:p>
        </p:txBody>
      </p:sp>
      <p:sp>
        <p:nvSpPr>
          <p:cNvPr id="15422" name="Rectangle 7"/>
          <p:cNvSpPr>
            <a:spLocks noChangeArrowheads="1"/>
          </p:cNvSpPr>
          <p:nvPr/>
        </p:nvSpPr>
        <p:spPr bwMode="auto">
          <a:xfrm>
            <a:off x="285750" y="1357313"/>
            <a:ext cx="8501063" cy="369887"/>
          </a:xfrm>
          <a:prstGeom prst="rect">
            <a:avLst/>
          </a:prstGeom>
          <a:noFill/>
          <a:ln w="9525">
            <a:noFill/>
            <a:miter lim="800000"/>
            <a:headEnd/>
            <a:tailEnd/>
          </a:ln>
        </p:spPr>
        <p:txBody>
          <a:bodyPr>
            <a:spAutoFit/>
          </a:bodyPr>
          <a:lstStyle/>
          <a:p>
            <a:pPr algn="ctr"/>
            <a:r>
              <a:rPr lang="en-US"/>
              <a:t>Figures for the period Autumn 2010 to Summer 2011</a:t>
            </a:r>
            <a:endParaRPr lang="en-IE"/>
          </a:p>
        </p:txBody>
      </p:sp>
      <p:sp>
        <p:nvSpPr>
          <p:cNvPr id="15423" name="Content Placeholder 2"/>
          <p:cNvSpPr>
            <a:spLocks noGrp="1"/>
          </p:cNvSpPr>
          <p:nvPr>
            <p:ph idx="1"/>
          </p:nvPr>
        </p:nvSpPr>
        <p:spPr>
          <a:xfrm>
            <a:off x="3571875" y="6215063"/>
            <a:ext cx="1571625" cy="214312"/>
          </a:xfrm>
        </p:spPr>
        <p:txBody>
          <a:bodyPr>
            <a:normAutofit fontScale="85000" lnSpcReduction="20000"/>
          </a:bodyPr>
          <a:lstStyle/>
          <a:p>
            <a:pPr eaLnBrk="1" hangingPunct="1">
              <a:buFont typeface="Wingdings 3" pitchFamily="18" charset="2"/>
              <a:buNone/>
            </a:pPr>
            <a:r>
              <a:rPr lang="en-IE" sz="1200" smtClean="0">
                <a:latin typeface="Arial" charset="0"/>
                <a:cs typeface="Arial" charset="0"/>
              </a:rPr>
              <a:t>* HSE Services</a:t>
            </a:r>
          </a:p>
        </p:txBody>
      </p:sp>
      <p:pic>
        <p:nvPicPr>
          <p:cNvPr id="15424" name="Picture 9" descr="CDI Complete Logo1.jpg"/>
          <p:cNvPicPr>
            <a:picLocks noChangeAspect="1"/>
          </p:cNvPicPr>
          <p:nvPr/>
        </p:nvPicPr>
        <p:blipFill>
          <a:blip r:embed="rId3" cstate="print"/>
          <a:srcRect/>
          <a:stretch>
            <a:fillRect/>
          </a:stretch>
        </p:blipFill>
        <p:spPr bwMode="auto">
          <a:xfrm>
            <a:off x="6572250" y="5857875"/>
            <a:ext cx="2354263"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642918"/>
            <a:ext cx="9072594" cy="785812"/>
          </a:xfrm>
        </p:spPr>
        <p:txBody>
          <a:bodyPr>
            <a:normAutofit/>
          </a:bodyPr>
          <a:lstStyle/>
          <a:p>
            <a:pPr algn="ctr" eaLnBrk="1" fontAlgn="auto" hangingPunct="1">
              <a:spcAft>
                <a:spcPts val="0"/>
              </a:spcAft>
              <a:defRPr/>
            </a:pPr>
            <a:r>
              <a:rPr lang="en-US" sz="3600" dirty="0" smtClean="0">
                <a:solidFill>
                  <a:srgbClr val="002060"/>
                </a:solidFill>
                <a:effectLst/>
              </a:rPr>
              <a:t>Waiting Times for CDI/Agency Services:</a:t>
            </a:r>
            <a:endParaRPr lang="en-US" sz="3600" dirty="0">
              <a:solidFill>
                <a:srgbClr val="002060"/>
              </a:solidFill>
              <a:effectLst/>
            </a:endParaRPr>
          </a:p>
        </p:txBody>
      </p:sp>
      <p:pic>
        <p:nvPicPr>
          <p:cNvPr id="14339" name="Content Placeholder 3"/>
          <p:cNvPicPr>
            <a:picLocks noChangeAspect="1" noChangeArrowheads="1"/>
          </p:cNvPicPr>
          <p:nvPr/>
        </p:nvPicPr>
        <p:blipFill>
          <a:blip r:embed="rId3" cstate="print"/>
          <a:srcRect/>
          <a:stretch>
            <a:fillRect/>
          </a:stretch>
        </p:blipFill>
        <p:spPr bwMode="auto">
          <a:xfrm>
            <a:off x="642938" y="1571625"/>
            <a:ext cx="8001000" cy="4252913"/>
          </a:xfrm>
          <a:prstGeom prst="rect">
            <a:avLst/>
          </a:prstGeom>
          <a:noFill/>
          <a:ln w="9525">
            <a:noFill/>
            <a:miter lim="800000"/>
            <a:headEnd/>
            <a:tailEnd/>
          </a:ln>
        </p:spPr>
      </p:pic>
      <p:pic>
        <p:nvPicPr>
          <p:cNvPr id="14340" name="Picture 9" descr="CDI Complete Logo1.jpg"/>
          <p:cNvPicPr>
            <a:picLocks noChangeAspect="1"/>
          </p:cNvPicPr>
          <p:nvPr/>
        </p:nvPicPr>
        <p:blipFill>
          <a:blip r:embed="rId4" cstate="print"/>
          <a:srcRect/>
          <a:stretch>
            <a:fillRect/>
          </a:stretch>
        </p:blipFill>
        <p:spPr bwMode="auto">
          <a:xfrm>
            <a:off x="6572250" y="5857875"/>
            <a:ext cx="2354263"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74984380"/>
              </p:ext>
            </p:extLst>
          </p:nvPr>
        </p:nvGraphicFramePr>
        <p:xfrm>
          <a:off x="0" y="1481138"/>
          <a:ext cx="8686800" cy="511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Autofit/>
          </a:bodyPr>
          <a:lstStyle/>
          <a:p>
            <a:r>
              <a:rPr lang="en-IE" sz="3600" dirty="0" smtClean="0">
                <a:solidFill>
                  <a:srgbClr val="002060"/>
                </a:solidFill>
                <a:effectLst/>
                <a:cs typeface="Tahoma" pitchFamily="34" charset="0"/>
              </a:rPr>
              <a:t>Background</a:t>
            </a:r>
            <a:r>
              <a:rPr lang="en-IE" sz="3600" dirty="0" smtClean="0">
                <a:solidFill>
                  <a:srgbClr val="002060"/>
                </a:solidFill>
                <a:effectLst/>
              </a:rPr>
              <a:t> and Overview of the Childhood Development Initiative:</a:t>
            </a:r>
            <a:endParaRPr lang="en-IE" sz="3600" dirty="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IE" sz="4000" dirty="0" smtClean="0">
                <a:solidFill>
                  <a:srgbClr val="002060"/>
                </a:solidFill>
                <a:effectLst/>
              </a:rPr>
              <a:t>Responding to Need:</a:t>
            </a:r>
            <a:endParaRPr lang="en-IE" sz="4000" dirty="0">
              <a:solidFill>
                <a:srgbClr val="002060"/>
              </a:solidFill>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050162047"/>
              </p:ext>
            </p:extLst>
          </p:nvPr>
        </p:nvGraphicFramePr>
        <p:xfrm>
          <a:off x="3857625" y="2857500"/>
          <a:ext cx="4500563" cy="1500188"/>
        </p:xfrm>
        <a:graphic>
          <a:graphicData uri="http://schemas.openxmlformats.org/drawingml/2006/table">
            <a:tbl>
              <a:tblPr firstRow="1" bandRow="1">
                <a:tableStyleId>{5C22544A-7EE6-4342-B048-85BDC9FD1C3A}</a:tableStyleId>
              </a:tblPr>
              <a:tblGrid>
                <a:gridCol w="4500563"/>
              </a:tblGrid>
              <a:tr h="719268">
                <a:tc>
                  <a:txBody>
                    <a:bodyPr/>
                    <a:lstStyle/>
                    <a:p>
                      <a:r>
                        <a:rPr kumimoji="0" lang="en-US" sz="2000" b="1" kern="1200" dirty="0" smtClean="0">
                          <a:solidFill>
                            <a:schemeClr val="lt1"/>
                          </a:solidFill>
                          <a:latin typeface="Arial" pitchFamily="34" charset="0"/>
                          <a:ea typeface="+mn-ea"/>
                          <a:cs typeface="Arial" pitchFamily="34" charset="0"/>
                        </a:rPr>
                        <a:t>Not</a:t>
                      </a:r>
                      <a:r>
                        <a:rPr kumimoji="0" lang="en-US" sz="2000" b="1" kern="1200" baseline="0" dirty="0" smtClean="0">
                          <a:solidFill>
                            <a:schemeClr val="lt1"/>
                          </a:solidFill>
                          <a:latin typeface="Arial" pitchFamily="34" charset="0"/>
                          <a:ea typeface="+mn-ea"/>
                          <a:cs typeface="Arial" pitchFamily="34" charset="0"/>
                        </a:rPr>
                        <a:t> P</a:t>
                      </a:r>
                      <a:r>
                        <a:rPr kumimoji="0" lang="en-US" sz="2000" b="1" kern="1200" dirty="0" smtClean="0">
                          <a:solidFill>
                            <a:schemeClr val="lt1"/>
                          </a:solidFill>
                          <a:latin typeface="Arial" pitchFamily="34" charset="0"/>
                          <a:ea typeface="+mn-ea"/>
                          <a:cs typeface="Arial" pitchFamily="34" charset="0"/>
                        </a:rPr>
                        <a:t>reviously Referred to the HSE</a:t>
                      </a:r>
                      <a:endParaRPr lang="en-IE" sz="2000" dirty="0">
                        <a:latin typeface="Arial" pitchFamily="34" charset="0"/>
                        <a:cs typeface="Arial" pitchFamily="34" charset="0"/>
                      </a:endParaRPr>
                    </a:p>
                  </a:txBody>
                  <a:tcPr marL="91439" marR="91439"/>
                </a:tc>
              </a:tr>
              <a:tr h="780920">
                <a:tc>
                  <a:txBody>
                    <a:bodyPr/>
                    <a:lstStyle/>
                    <a:p>
                      <a:pPr algn="ctr"/>
                      <a:r>
                        <a:rPr lang="en-IE" sz="2000" b="1" dirty="0" smtClean="0">
                          <a:latin typeface="Arial" pitchFamily="34" charset="0"/>
                          <a:cs typeface="Arial" pitchFamily="34" charset="0"/>
                        </a:rPr>
                        <a:t>106/157 (55-66%)</a:t>
                      </a:r>
                      <a:endParaRPr lang="en-IE" sz="2000" b="1" dirty="0">
                        <a:latin typeface="Arial" pitchFamily="34" charset="0"/>
                        <a:cs typeface="Arial" pitchFamily="34" charset="0"/>
                      </a:endParaRPr>
                    </a:p>
                  </a:txBody>
                  <a:tcPr marL="91439" marR="91439"/>
                </a:tc>
              </a:tr>
            </a:tbl>
          </a:graphicData>
        </a:graphic>
      </p:graphicFrame>
      <p:pic>
        <p:nvPicPr>
          <p:cNvPr id="13323" name="Picture 9" descr="CDI Complete 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000625"/>
            <a:ext cx="45116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a:spLocks noGrp="1"/>
          </p:cNvSpPr>
          <p:nvPr/>
        </p:nvSpPr>
        <p:spPr bwMode="auto">
          <a:xfrm>
            <a:off x="214282" y="1714488"/>
            <a:ext cx="8643966" cy="1000132"/>
          </a:xfrm>
          <a:prstGeom prst="rect">
            <a:avLst/>
          </a:prstGeom>
          <a:noFill/>
          <a:ln w="9525">
            <a:noFill/>
            <a:miter lim="800000"/>
            <a:headEnd/>
            <a:tailEnd/>
          </a:ln>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Font typeface="Wingdings 3" pitchFamily="18" charset="2"/>
              <a:buNone/>
              <a:defRPr/>
            </a:pPr>
            <a:r>
              <a:rPr lang="en-IE" sz="2000" dirty="0" smtClean="0">
                <a:latin typeface="Arial" pitchFamily="34" charset="0"/>
                <a:cs typeface="Arial" pitchFamily="34" charset="0"/>
              </a:rPr>
              <a:t>	Up to 55% of children in disadvantaged areas experience speech and language difficulties at age five years (Locke et al, 2002).</a:t>
            </a:r>
          </a:p>
          <a:p>
            <a:pPr lvl="5">
              <a:buFont typeface="Wingdings 2"/>
              <a:buNone/>
              <a:defRPr/>
            </a:pPr>
            <a:endParaRPr lang="en-IE" sz="2000" dirty="0" smtClean="0">
              <a:latin typeface="Arial" pitchFamily="34" charset="0"/>
              <a:cs typeface="Arial" pitchFamily="34" charset="0"/>
            </a:endParaRPr>
          </a:p>
        </p:txBody>
      </p:sp>
      <p:pic>
        <p:nvPicPr>
          <p:cNvPr id="6" name="Picture 5" descr="Siobhan HS Pictures 2081.jpg"/>
          <p:cNvPicPr>
            <a:picLocks noChangeAspect="1"/>
          </p:cNvPicPr>
          <p:nvPr/>
        </p:nvPicPr>
        <p:blipFill>
          <a:blip r:embed="rId4" cstate="print"/>
          <a:stretch>
            <a:fillRect/>
          </a:stretch>
        </p:blipFill>
        <p:spPr>
          <a:xfrm>
            <a:off x="500034" y="2786058"/>
            <a:ext cx="2873730" cy="3000396"/>
          </a:xfrm>
          <a:prstGeom prst="ellipse">
            <a:avLst/>
          </a:prstGeom>
          <a:ln>
            <a:noFill/>
          </a:ln>
          <a:effectLst>
            <a:softEdge rad="112500"/>
          </a:effectLst>
        </p:spPr>
      </p:pic>
    </p:spTree>
    <p:extLst>
      <p:ext uri="{BB962C8B-B14F-4D97-AF65-F5344CB8AC3E}">
        <p14:creationId xmlns:p14="http://schemas.microsoft.com/office/powerpoint/2010/main" val="2082457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857232"/>
            <a:ext cx="8229600" cy="571504"/>
          </a:xfrm>
        </p:spPr>
        <p:txBody>
          <a:bodyPr>
            <a:noAutofit/>
          </a:bodyPr>
          <a:lstStyle/>
          <a:p>
            <a:pPr algn="ctr">
              <a:defRPr/>
            </a:pPr>
            <a:r>
              <a:rPr lang="en-US" sz="4000" dirty="0" smtClean="0">
                <a:solidFill>
                  <a:srgbClr val="002060"/>
                </a:solidFill>
                <a:effectLst/>
              </a:rPr>
              <a:t> Case Management:</a:t>
            </a:r>
            <a:endParaRPr lang="en-IE" sz="4000" dirty="0">
              <a:solidFill>
                <a:srgbClr val="002060"/>
              </a:solidFill>
              <a:effectLst/>
            </a:endParaRPr>
          </a:p>
        </p:txBody>
      </p:sp>
      <p:graphicFrame>
        <p:nvGraphicFramePr>
          <p:cNvPr id="5" name="Table 4"/>
          <p:cNvGraphicFramePr>
            <a:graphicFrameLocks noGrp="1"/>
          </p:cNvGraphicFramePr>
          <p:nvPr/>
        </p:nvGraphicFramePr>
        <p:xfrm>
          <a:off x="714375" y="1928813"/>
          <a:ext cx="7858125" cy="2206625"/>
        </p:xfrm>
        <a:graphic>
          <a:graphicData uri="http://schemas.openxmlformats.org/drawingml/2006/table">
            <a:tbl>
              <a:tblPr firstRow="1" bandRow="1">
                <a:tableStyleId>{5C22544A-7EE6-4342-B048-85BDC9FD1C3A}</a:tableStyleId>
              </a:tblPr>
              <a:tblGrid>
                <a:gridCol w="4035239"/>
                <a:gridCol w="3822886"/>
              </a:tblGrid>
              <a:tr h="610786">
                <a:tc>
                  <a:txBody>
                    <a:bodyPr/>
                    <a:lstStyle/>
                    <a:p>
                      <a:r>
                        <a:rPr lang="en-IE" sz="1800" dirty="0" smtClean="0"/>
                        <a:t>Proportion:</a:t>
                      </a:r>
                      <a:endParaRPr lang="en-IE" sz="1800" dirty="0"/>
                    </a:p>
                  </a:txBody>
                  <a:tcPr marL="91439" marR="91439" marT="45733" marB="45733"/>
                </a:tc>
                <a:tc>
                  <a:txBody>
                    <a:bodyPr/>
                    <a:lstStyle/>
                    <a:p>
                      <a:r>
                        <a:rPr lang="en-IE" sz="1800" dirty="0" smtClean="0"/>
                        <a:t>Referred To:</a:t>
                      </a:r>
                      <a:endParaRPr lang="en-IE" sz="1800" dirty="0"/>
                    </a:p>
                  </a:txBody>
                  <a:tcPr marL="91439" marR="91439" marT="45733" marB="45733"/>
                </a:tc>
              </a:tr>
              <a:tr h="640265">
                <a:tc>
                  <a:txBody>
                    <a:bodyPr/>
                    <a:lstStyle/>
                    <a:p>
                      <a:r>
                        <a:rPr lang="en-IE" sz="1800" dirty="0" smtClean="0"/>
                        <a:t>18%</a:t>
                      </a:r>
                      <a:endParaRPr lang="en-IE" sz="1800" dirty="0"/>
                    </a:p>
                  </a:txBody>
                  <a:tcPr marL="91439" marR="91439" marT="45733" marB="45733"/>
                </a:tc>
                <a:tc>
                  <a:txBody>
                    <a:bodyPr/>
                    <a:lstStyle/>
                    <a:p>
                      <a:r>
                        <a:rPr lang="en-IE" sz="1800" dirty="0" smtClean="0"/>
                        <a:t>Discharged within normal limits</a:t>
                      </a:r>
                      <a:r>
                        <a:rPr lang="en-IE" sz="1800" baseline="0" dirty="0" smtClean="0"/>
                        <a:t> </a:t>
                      </a:r>
                      <a:r>
                        <a:rPr lang="en-IE" sz="1800" dirty="0" smtClean="0"/>
                        <a:t>following therapy</a:t>
                      </a:r>
                      <a:endParaRPr lang="en-IE" sz="1800" dirty="0"/>
                    </a:p>
                  </a:txBody>
                  <a:tcPr marL="91439" marR="91439" marT="45733" marB="45733"/>
                </a:tc>
              </a:tr>
              <a:tr h="365866">
                <a:tc>
                  <a:txBody>
                    <a:bodyPr/>
                    <a:lstStyle/>
                    <a:p>
                      <a:r>
                        <a:rPr lang="en-IE" sz="1800" dirty="0" smtClean="0"/>
                        <a:t>51%</a:t>
                      </a:r>
                      <a:endParaRPr lang="en-IE" sz="1800" dirty="0"/>
                    </a:p>
                  </a:txBody>
                  <a:tcPr marL="91439" marR="91439" marT="45733" marB="45733"/>
                </a:tc>
                <a:tc>
                  <a:txBody>
                    <a:bodyPr/>
                    <a:lstStyle/>
                    <a:p>
                      <a:r>
                        <a:rPr lang="en-IE" sz="1800" dirty="0" smtClean="0"/>
                        <a:t>HSE</a:t>
                      </a:r>
                      <a:endParaRPr lang="en-IE" sz="1800" dirty="0"/>
                    </a:p>
                  </a:txBody>
                  <a:tcPr marL="91439" marR="91439" marT="45733" marB="45733"/>
                </a:tc>
              </a:tr>
              <a:tr h="589708">
                <a:tc>
                  <a:txBody>
                    <a:bodyPr/>
                    <a:lstStyle/>
                    <a:p>
                      <a:r>
                        <a:rPr lang="en-IE" sz="1800" b="0" dirty="0" smtClean="0"/>
                        <a:t>31%</a:t>
                      </a:r>
                      <a:endParaRPr lang="en-IE" sz="1800" b="0" dirty="0"/>
                    </a:p>
                  </a:txBody>
                  <a:tcPr marL="91439" marR="91439" marT="45733" marB="45733"/>
                </a:tc>
                <a:tc>
                  <a:txBody>
                    <a:bodyPr/>
                    <a:lstStyle/>
                    <a:p>
                      <a:r>
                        <a:rPr lang="en-IE" sz="1800" dirty="0" smtClean="0"/>
                        <a:t>Still in CDI</a:t>
                      </a:r>
                      <a:endParaRPr lang="en-IE" sz="1800" dirty="0"/>
                    </a:p>
                  </a:txBody>
                  <a:tcPr marL="91439" marR="91439" marT="45733" marB="45733"/>
                </a:tc>
              </a:tr>
            </a:tbl>
          </a:graphicData>
        </a:graphic>
      </p:graphicFrame>
      <p:pic>
        <p:nvPicPr>
          <p:cNvPr id="18452" name="Picture 5" descr="CDI Complete Logo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5286375"/>
            <a:ext cx="431958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0268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smtClean="0">
                <a:solidFill>
                  <a:srgbClr val="002060"/>
                </a:solidFill>
                <a:effectLst/>
              </a:rPr>
              <a:t>Factors Related to </a:t>
            </a:r>
            <a:r>
              <a:rPr lang="en-IE" sz="4000" dirty="0">
                <a:solidFill>
                  <a:srgbClr val="002060"/>
                </a:solidFill>
                <a:effectLst/>
              </a:rPr>
              <a:t>O</a:t>
            </a:r>
            <a:r>
              <a:rPr lang="en-IE" sz="4000" b="1" dirty="0" smtClean="0">
                <a:solidFill>
                  <a:srgbClr val="002060"/>
                </a:solidFill>
                <a:effectLst/>
              </a:rPr>
              <a:t>utcomes:</a:t>
            </a:r>
            <a:endParaRPr lang="en-US" sz="4000" b="1" dirty="0">
              <a:solidFill>
                <a:srgbClr val="002060"/>
              </a:solidFill>
              <a:effectLst/>
            </a:endParaRPr>
          </a:p>
        </p:txBody>
      </p:sp>
      <p:sp>
        <p:nvSpPr>
          <p:cNvPr id="3" name="Content Placeholder 2"/>
          <p:cNvSpPr>
            <a:spLocks noGrp="1"/>
          </p:cNvSpPr>
          <p:nvPr>
            <p:ph idx="1"/>
          </p:nvPr>
        </p:nvSpPr>
        <p:spPr/>
        <p:txBody>
          <a:bodyPr>
            <a:normAutofit lnSpcReduction="10000"/>
          </a:bodyPr>
          <a:lstStyle/>
          <a:p>
            <a:r>
              <a:rPr lang="en-IE" dirty="0" smtClean="0"/>
              <a:t>Significantly more boys than girls required ongoing speech and language therapy:</a:t>
            </a:r>
          </a:p>
          <a:p>
            <a:pPr lvl="1"/>
            <a:r>
              <a:rPr lang="en-IE" dirty="0" smtClean="0"/>
              <a:t>28 per cent of girls discharged within normal limits;</a:t>
            </a:r>
          </a:p>
          <a:p>
            <a:pPr lvl="1"/>
            <a:r>
              <a:rPr lang="en-IE" dirty="0" smtClean="0"/>
              <a:t>12 per cent of boys discharged within normal limits.</a:t>
            </a:r>
          </a:p>
          <a:p>
            <a:pPr marL="393192" lvl="1" indent="0">
              <a:buNone/>
            </a:pPr>
            <a:endParaRPr lang="en-IE" dirty="0" smtClean="0"/>
          </a:p>
          <a:p>
            <a:r>
              <a:rPr lang="en-IE" dirty="0" smtClean="0"/>
              <a:t>Of those who resolved within normal limits, none had multiple needs;</a:t>
            </a:r>
          </a:p>
          <a:p>
            <a:pPr marL="109728" indent="0">
              <a:buNone/>
            </a:pPr>
            <a:endParaRPr lang="en-IE" dirty="0" smtClean="0"/>
          </a:p>
          <a:p>
            <a:r>
              <a:rPr lang="en-IE" dirty="0" smtClean="0"/>
              <a:t>Of those who resolved within normal limits, a minority (n=3) had a severe need.</a:t>
            </a:r>
            <a:endParaRPr lang="en-US" dirty="0" smtClean="0"/>
          </a:p>
        </p:txBody>
      </p:sp>
    </p:spTree>
    <p:extLst>
      <p:ext uri="{BB962C8B-B14F-4D97-AF65-F5344CB8AC3E}">
        <p14:creationId xmlns:p14="http://schemas.microsoft.com/office/powerpoint/2010/main" val="243371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785794"/>
            <a:ext cx="8229600" cy="987022"/>
          </a:xfrm>
        </p:spPr>
        <p:txBody>
          <a:bodyPr>
            <a:noAutofit/>
          </a:bodyPr>
          <a:lstStyle/>
          <a:p>
            <a:pPr algn="ctr">
              <a:defRPr/>
            </a:pPr>
            <a:r>
              <a:rPr lang="en-US" sz="4000" dirty="0" smtClean="0">
                <a:solidFill>
                  <a:srgbClr val="002060"/>
                </a:solidFill>
                <a:effectLst/>
              </a:rPr>
              <a:t>Child Attendance @75-100% of Appointments:</a:t>
            </a:r>
            <a:endParaRPr lang="en-IE" sz="4000" dirty="0">
              <a:solidFill>
                <a:srgbClr val="002060"/>
              </a:solidFill>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2070127247"/>
              </p:ext>
            </p:extLst>
          </p:nvPr>
        </p:nvGraphicFramePr>
        <p:xfrm>
          <a:off x="642938" y="2928938"/>
          <a:ext cx="4572000" cy="1857375"/>
        </p:xfrm>
        <a:graphic>
          <a:graphicData uri="http://schemas.openxmlformats.org/drawingml/2006/table">
            <a:tbl>
              <a:tblPr firstRow="1" bandRow="1">
                <a:tableStyleId>{5C22544A-7EE6-4342-B048-85BDC9FD1C3A}</a:tableStyleId>
              </a:tblPr>
              <a:tblGrid>
                <a:gridCol w="2286000"/>
                <a:gridCol w="2286000"/>
              </a:tblGrid>
              <a:tr h="8512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800" b="1" dirty="0" smtClean="0">
                          <a:latin typeface="+mn-lt"/>
                          <a:ea typeface="Times New Roman"/>
                          <a:cs typeface="Times New Roman"/>
                        </a:rPr>
                        <a:t>Early </a:t>
                      </a:r>
                      <a:r>
                        <a:rPr lang="en-IE" sz="1800" b="1" baseline="0" dirty="0" smtClean="0">
                          <a:latin typeface="+mn-lt"/>
                          <a:ea typeface="Times New Roman"/>
                          <a:cs typeface="Times New Roman"/>
                        </a:rPr>
                        <a:t> Years</a:t>
                      </a:r>
                      <a:endParaRPr lang="en-US" sz="1800" dirty="0" smtClean="0">
                        <a:latin typeface="+mn-lt"/>
                        <a:ea typeface="Times New Roman"/>
                        <a:cs typeface="Times New Roman"/>
                      </a:endParaRPr>
                    </a:p>
                    <a:p>
                      <a:pPr algn="ctr"/>
                      <a:endParaRPr lang="en-IE" sz="1800" dirty="0">
                        <a:latin typeface="+mn-lt"/>
                      </a:endParaRPr>
                    </a:p>
                  </a:txBody>
                  <a:tcPr marL="91439" marR="914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800" b="1" dirty="0" smtClean="0">
                          <a:latin typeface="+mn-lt"/>
                          <a:ea typeface="Times New Roman"/>
                          <a:cs typeface="Times New Roman"/>
                        </a:rPr>
                        <a:t>Healthy</a:t>
                      </a:r>
                      <a:r>
                        <a:rPr lang="en-IE" sz="1800" b="1" baseline="0" dirty="0" smtClean="0">
                          <a:latin typeface="+mn-lt"/>
                          <a:ea typeface="Times New Roman"/>
                          <a:cs typeface="Times New Roman"/>
                        </a:rPr>
                        <a:t> </a:t>
                      </a:r>
                      <a:r>
                        <a:rPr lang="en-IE" sz="1800" b="1" dirty="0" smtClean="0">
                          <a:latin typeface="+mn-lt"/>
                          <a:ea typeface="Times New Roman"/>
                          <a:cs typeface="Times New Roman"/>
                        </a:rPr>
                        <a:t>Schools</a:t>
                      </a:r>
                      <a:endParaRPr lang="en-US" sz="1800" dirty="0" smtClean="0">
                        <a:latin typeface="+mn-lt"/>
                        <a:ea typeface="Times New Roman"/>
                        <a:cs typeface="Times New Roman"/>
                      </a:endParaRPr>
                    </a:p>
                    <a:p>
                      <a:pPr algn="ctr"/>
                      <a:endParaRPr lang="en-IE" sz="1800" dirty="0">
                        <a:latin typeface="+mn-lt"/>
                      </a:endParaRPr>
                    </a:p>
                  </a:txBody>
                  <a:tcPr marL="91439" marR="91439"/>
                </a:tc>
              </a:tr>
              <a:tr h="1006085">
                <a:tc>
                  <a:txBody>
                    <a:bodyPr/>
                    <a:lstStyle/>
                    <a:p>
                      <a:pPr algn="ctr"/>
                      <a:endParaRPr lang="en-IE" sz="1800" dirty="0" smtClean="0"/>
                    </a:p>
                    <a:p>
                      <a:pPr algn="ctr"/>
                      <a:r>
                        <a:rPr lang="en-IE" sz="1800" dirty="0" smtClean="0"/>
                        <a:t>82%</a:t>
                      </a:r>
                      <a:endParaRPr lang="en-IE" sz="1800" dirty="0"/>
                    </a:p>
                  </a:txBody>
                  <a:tcPr marL="91439" marR="91439"/>
                </a:tc>
                <a:tc>
                  <a:txBody>
                    <a:bodyPr/>
                    <a:lstStyle/>
                    <a:p>
                      <a:pPr algn="ctr"/>
                      <a:endParaRPr lang="en-IE" sz="1800" dirty="0" smtClean="0"/>
                    </a:p>
                    <a:p>
                      <a:pPr algn="ctr"/>
                      <a:r>
                        <a:rPr lang="en-IE" sz="1800" dirty="0" smtClean="0"/>
                        <a:t>85.3%</a:t>
                      </a:r>
                      <a:endParaRPr lang="en-IE" sz="1800" dirty="0"/>
                    </a:p>
                  </a:txBody>
                  <a:tcPr marL="91439" marR="91439"/>
                </a:tc>
              </a:tr>
            </a:tbl>
          </a:graphicData>
        </a:graphic>
      </p:graphicFrame>
      <p:pic>
        <p:nvPicPr>
          <p:cNvPr id="7" name="Picture 6" descr="Siobhan HS Pictures 20933.jpg"/>
          <p:cNvPicPr>
            <a:picLocks noChangeAspect="1"/>
          </p:cNvPicPr>
          <p:nvPr/>
        </p:nvPicPr>
        <p:blipFill>
          <a:blip r:embed="rId3" cstate="print"/>
          <a:stretch>
            <a:fillRect/>
          </a:stretch>
        </p:blipFill>
        <p:spPr>
          <a:xfrm>
            <a:off x="5643570" y="2571744"/>
            <a:ext cx="2899066" cy="3857628"/>
          </a:xfrm>
          <a:prstGeom prst="rect">
            <a:avLst/>
          </a:prstGeom>
          <a:ln>
            <a:noFill/>
          </a:ln>
          <a:effectLst>
            <a:softEdge rad="112500"/>
          </a:effectLst>
        </p:spPr>
      </p:pic>
    </p:spTree>
    <p:extLst>
      <p:ext uri="{BB962C8B-B14F-4D97-AF65-F5344CB8AC3E}">
        <p14:creationId xmlns:p14="http://schemas.microsoft.com/office/powerpoint/2010/main" val="1667047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642918"/>
            <a:ext cx="8229600" cy="1057890"/>
          </a:xfrm>
        </p:spPr>
        <p:txBody>
          <a:bodyPr>
            <a:noAutofit/>
          </a:bodyPr>
          <a:lstStyle/>
          <a:p>
            <a:pPr algn="ctr">
              <a:defRPr/>
            </a:pPr>
            <a:r>
              <a:rPr lang="en-US" sz="4000" dirty="0" smtClean="0">
                <a:solidFill>
                  <a:srgbClr val="002060"/>
                </a:solidFill>
                <a:effectLst/>
              </a:rPr>
              <a:t>Parent Attendance @75-100% of Appointments:</a:t>
            </a:r>
            <a:endParaRPr lang="en-IE" sz="4000" dirty="0">
              <a:solidFill>
                <a:srgbClr val="002060"/>
              </a:solidFill>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1542933506"/>
              </p:ext>
            </p:extLst>
          </p:nvPr>
        </p:nvGraphicFramePr>
        <p:xfrm>
          <a:off x="2339752" y="2276872"/>
          <a:ext cx="4357688" cy="1849438"/>
        </p:xfrm>
        <a:graphic>
          <a:graphicData uri="http://schemas.openxmlformats.org/drawingml/2006/table">
            <a:tbl>
              <a:tblPr firstRow="1" bandRow="1">
                <a:tableStyleId>{5C22544A-7EE6-4342-B048-85BDC9FD1C3A}</a:tableStyleId>
              </a:tblPr>
              <a:tblGrid>
                <a:gridCol w="2178844"/>
                <a:gridCol w="2178844"/>
              </a:tblGrid>
              <a:tr h="857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800" b="1" dirty="0" smtClean="0">
                          <a:latin typeface="+mn-lt"/>
                          <a:ea typeface="Times New Roman"/>
                          <a:cs typeface="Times New Roman"/>
                        </a:rPr>
                        <a:t>Early Years</a:t>
                      </a:r>
                      <a:endParaRPr lang="en-US" sz="1800" dirty="0" smtClean="0">
                        <a:latin typeface="+mn-lt"/>
                        <a:ea typeface="Times New Roman"/>
                        <a:cs typeface="Times New Roman"/>
                      </a:endParaRPr>
                    </a:p>
                  </a:txBody>
                  <a:tcPr marT="45712" marB="45712"/>
                </a:tc>
                <a:tc>
                  <a:txBody>
                    <a:bodyPr/>
                    <a:lstStyle/>
                    <a:p>
                      <a:pPr algn="ctr"/>
                      <a:r>
                        <a:rPr lang="en-IE" sz="1800" dirty="0" smtClean="0">
                          <a:latin typeface="+mn-lt"/>
                        </a:rPr>
                        <a:t>Healthy</a:t>
                      </a:r>
                      <a:r>
                        <a:rPr lang="en-IE" sz="1800" baseline="0" dirty="0" smtClean="0">
                          <a:latin typeface="+mn-lt"/>
                        </a:rPr>
                        <a:t> Schools</a:t>
                      </a:r>
                      <a:endParaRPr lang="en-IE" sz="1800" dirty="0">
                        <a:latin typeface="+mn-lt"/>
                      </a:endParaRPr>
                    </a:p>
                  </a:txBody>
                  <a:tcPr marT="45712" marB="45712"/>
                </a:tc>
              </a:tr>
              <a:tr h="992345">
                <a:tc>
                  <a:txBody>
                    <a:bodyPr/>
                    <a:lstStyle/>
                    <a:p>
                      <a:pPr algn="ctr">
                        <a:lnSpc>
                          <a:spcPct val="150000"/>
                        </a:lnSpc>
                      </a:pPr>
                      <a:endParaRPr lang="en-IE" sz="1800" dirty="0" smtClean="0">
                        <a:latin typeface="Lucida Sans Unicode" pitchFamily="34" charset="0"/>
                        <a:ea typeface="Times New Roman"/>
                        <a:cs typeface="Lucida Sans Unicode" pitchFamily="34" charset="0"/>
                      </a:endParaRPr>
                    </a:p>
                    <a:p>
                      <a:pPr algn="ctr">
                        <a:lnSpc>
                          <a:spcPct val="150000"/>
                        </a:lnSpc>
                      </a:pPr>
                      <a:r>
                        <a:rPr lang="en-IE" sz="1800" dirty="0" smtClean="0">
                          <a:latin typeface="Lucida Sans Unicode" pitchFamily="34" charset="0"/>
                          <a:ea typeface="Times New Roman"/>
                          <a:cs typeface="Lucida Sans Unicode" pitchFamily="34" charset="0"/>
                        </a:rPr>
                        <a:t>50%</a:t>
                      </a:r>
                      <a:endParaRPr lang="en-US" sz="1800" dirty="0">
                        <a:latin typeface="Lucida Sans Unicode" pitchFamily="34" charset="0"/>
                        <a:ea typeface="Times New Roman"/>
                        <a:cs typeface="Lucida Sans Unicode" pitchFamily="34" charset="0"/>
                      </a:endParaRPr>
                    </a:p>
                  </a:txBody>
                  <a:tcPr marL="68580" marR="68580" marT="0" marB="0"/>
                </a:tc>
                <a:tc>
                  <a:txBody>
                    <a:bodyPr/>
                    <a:lstStyle/>
                    <a:p>
                      <a:pPr marL="457200" indent="-307975" algn="ctr">
                        <a:lnSpc>
                          <a:spcPct val="150000"/>
                        </a:lnSpc>
                      </a:pPr>
                      <a:endParaRPr lang="en-IE" sz="1800" dirty="0" smtClean="0">
                        <a:latin typeface="Lucida Sans Unicode" pitchFamily="34" charset="0"/>
                        <a:ea typeface="Times New Roman"/>
                        <a:cs typeface="Lucida Sans Unicode" pitchFamily="34" charset="0"/>
                      </a:endParaRPr>
                    </a:p>
                    <a:p>
                      <a:pPr marL="457200" indent="-307975" algn="ctr">
                        <a:lnSpc>
                          <a:spcPct val="150000"/>
                        </a:lnSpc>
                      </a:pPr>
                      <a:r>
                        <a:rPr lang="en-IE" sz="1800" dirty="0" smtClean="0">
                          <a:latin typeface="Lucida Sans Unicode" pitchFamily="34" charset="0"/>
                          <a:ea typeface="Times New Roman"/>
                          <a:cs typeface="Lucida Sans Unicode" pitchFamily="34" charset="0"/>
                        </a:rPr>
                        <a:t>64.7%</a:t>
                      </a:r>
                      <a:endParaRPr lang="en-US" sz="1800" dirty="0">
                        <a:latin typeface="Lucida Sans Unicode" pitchFamily="34" charset="0"/>
                        <a:ea typeface="Times New Roman"/>
                        <a:cs typeface="Lucida Sans Unicode" pitchFamily="34" charset="0"/>
                      </a:endParaRPr>
                    </a:p>
                  </a:txBody>
                  <a:tcPr marL="68580" marR="68580" marT="0" marB="0"/>
                </a:tc>
              </a:tr>
            </a:tbl>
          </a:graphicData>
        </a:graphic>
      </p:graphicFrame>
      <p:pic>
        <p:nvPicPr>
          <p:cNvPr id="17422" name="Picture 5" descr="CDI Complete Log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5" y="5286375"/>
            <a:ext cx="38909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Content Placeholder 1"/>
          <p:cNvSpPr>
            <a:spLocks noGrp="1"/>
          </p:cNvSpPr>
          <p:nvPr/>
        </p:nvSpPr>
        <p:spPr bwMode="auto">
          <a:xfrm>
            <a:off x="539552" y="4186315"/>
            <a:ext cx="81438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eaLnBrk="0" hangingPunct="0">
              <a:spcBef>
                <a:spcPts val="400"/>
              </a:spcBef>
              <a:buClr>
                <a:schemeClr val="accent1"/>
              </a:buClr>
              <a:buSzPct val="68000"/>
              <a:buFont typeface="Wingdings 3" pitchFamily="18" charset="2"/>
              <a:buNone/>
            </a:pPr>
            <a:endParaRPr lang="en-IE" sz="2000" dirty="0">
              <a:cs typeface="Arial" charset="0"/>
            </a:endParaRPr>
          </a:p>
        </p:txBody>
      </p:sp>
    </p:spTree>
    <p:extLst>
      <p:ext uri="{BB962C8B-B14F-4D97-AF65-F5344CB8AC3E}">
        <p14:creationId xmlns:p14="http://schemas.microsoft.com/office/powerpoint/2010/main" val="300946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642918"/>
            <a:ext cx="8406676" cy="913874"/>
          </a:xfrm>
        </p:spPr>
        <p:txBody>
          <a:bodyPr>
            <a:noAutofit/>
          </a:bodyPr>
          <a:lstStyle/>
          <a:p>
            <a:pPr algn="ctr">
              <a:defRPr/>
            </a:pPr>
            <a:r>
              <a:rPr lang="en-US" sz="3600" dirty="0" smtClean="0">
                <a:solidFill>
                  <a:srgbClr val="002060"/>
                </a:solidFill>
                <a:effectLst/>
              </a:rPr>
              <a:t>Parent Attendance: Initial Assessment:</a:t>
            </a:r>
            <a:endParaRPr lang="en-IE" sz="3600" dirty="0">
              <a:solidFill>
                <a:srgbClr val="002060"/>
              </a:solidFill>
              <a:effectLst/>
            </a:endParaRPr>
          </a:p>
        </p:txBody>
      </p:sp>
      <p:pic>
        <p:nvPicPr>
          <p:cNvPr id="17422" name="Picture 5" descr="CDI Complete Log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25" y="5286375"/>
            <a:ext cx="38909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Content Placeholder 1"/>
          <p:cNvSpPr>
            <a:spLocks noGrp="1"/>
          </p:cNvSpPr>
          <p:nvPr/>
        </p:nvSpPr>
        <p:spPr bwMode="auto">
          <a:xfrm>
            <a:off x="571472" y="1928802"/>
            <a:ext cx="8143875" cy="258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eaLnBrk="0" hangingPunct="0">
              <a:spcBef>
                <a:spcPts val="400"/>
              </a:spcBef>
              <a:buClr>
                <a:schemeClr val="accent1"/>
              </a:buClr>
              <a:buSzPct val="68000"/>
              <a:buFont typeface="Arial" pitchFamily="34" charset="0"/>
              <a:buChar char="•"/>
            </a:pPr>
            <a:r>
              <a:rPr lang="en-IE" sz="2400" dirty="0" smtClean="0">
                <a:cs typeface="Arial" charset="0"/>
              </a:rPr>
              <a:t>Attendance at </a:t>
            </a:r>
            <a:r>
              <a:rPr lang="en-IE" sz="2400" i="1" dirty="0" smtClean="0">
                <a:cs typeface="Arial" charset="0"/>
              </a:rPr>
              <a:t>initial assessment </a:t>
            </a:r>
            <a:r>
              <a:rPr lang="en-IE" sz="2400" dirty="0" smtClean="0">
                <a:cs typeface="Arial" charset="0"/>
              </a:rPr>
              <a:t>was reported to be close to 100% at the CDI;</a:t>
            </a:r>
          </a:p>
          <a:p>
            <a:pPr marL="365125" indent="-255588" eaLnBrk="0" hangingPunct="0">
              <a:spcBef>
                <a:spcPts val="400"/>
              </a:spcBef>
              <a:buClr>
                <a:schemeClr val="accent1"/>
              </a:buClr>
              <a:buSzPct val="68000"/>
              <a:buFont typeface="Wingdings 3" pitchFamily="18" charset="2"/>
              <a:buNone/>
            </a:pPr>
            <a:endParaRPr lang="en-IE" sz="2400" dirty="0" smtClean="0">
              <a:cs typeface="Arial" charset="0"/>
            </a:endParaRPr>
          </a:p>
          <a:p>
            <a:pPr marL="365125" indent="-255588" eaLnBrk="0" hangingPunct="0">
              <a:spcBef>
                <a:spcPts val="400"/>
              </a:spcBef>
              <a:buClr>
                <a:schemeClr val="accent1"/>
              </a:buClr>
              <a:buSzPct val="68000"/>
              <a:buFont typeface="Arial" pitchFamily="34" charset="0"/>
              <a:buChar char="•"/>
            </a:pPr>
            <a:r>
              <a:rPr lang="en-IE" sz="2400" dirty="0" smtClean="0">
                <a:cs typeface="Arial" charset="0"/>
              </a:rPr>
              <a:t>HSE </a:t>
            </a:r>
            <a:r>
              <a:rPr lang="en-IE" sz="2400" dirty="0">
                <a:cs typeface="Arial" charset="0"/>
              </a:rPr>
              <a:t>states </a:t>
            </a:r>
            <a:r>
              <a:rPr lang="en-IE" sz="2400" dirty="0" smtClean="0">
                <a:cs typeface="Arial" charset="0"/>
              </a:rPr>
              <a:t>that attendance at </a:t>
            </a:r>
            <a:r>
              <a:rPr lang="en-IE" sz="2400" i="1" dirty="0" smtClean="0">
                <a:cs typeface="Arial" charset="0"/>
              </a:rPr>
              <a:t>initial assessment </a:t>
            </a:r>
            <a:r>
              <a:rPr lang="en-IE" sz="2400" dirty="0" smtClean="0">
                <a:cs typeface="Arial" charset="0"/>
              </a:rPr>
              <a:t>was closer to 50%.</a:t>
            </a:r>
            <a:endParaRPr lang="en-IE" sz="2400" dirty="0">
              <a:cs typeface="Arial" charset="0"/>
            </a:endParaRPr>
          </a:p>
        </p:txBody>
      </p:sp>
    </p:spTree>
    <p:extLst>
      <p:ext uri="{BB962C8B-B14F-4D97-AF65-F5344CB8AC3E}">
        <p14:creationId xmlns:p14="http://schemas.microsoft.com/office/powerpoint/2010/main" val="300946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142984"/>
          <a:ext cx="8229600" cy="480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229600" cy="939784"/>
          </a:xfrm>
        </p:spPr>
        <p:txBody>
          <a:bodyPr>
            <a:normAutofit/>
          </a:bodyPr>
          <a:lstStyle/>
          <a:p>
            <a:pPr algn="ctr">
              <a:defRPr/>
            </a:pPr>
            <a:r>
              <a:rPr lang="en-US" sz="4000" dirty="0" smtClean="0">
                <a:solidFill>
                  <a:srgbClr val="002060"/>
                </a:solidFill>
                <a:effectLst/>
              </a:rPr>
              <a:t>Parents’ Views:</a:t>
            </a:r>
            <a:endParaRPr lang="en-IE" sz="4000" dirty="0">
              <a:solidFill>
                <a:srgbClr val="002060"/>
              </a:solidFill>
              <a:effectLst/>
            </a:endParaRPr>
          </a:p>
        </p:txBody>
      </p:sp>
      <p:pic>
        <p:nvPicPr>
          <p:cNvPr id="22532" name="Picture 9" descr="CDI Complete Logo1.jpg"/>
          <p:cNvPicPr>
            <a:picLocks noChangeAspect="1"/>
          </p:cNvPicPr>
          <p:nvPr/>
        </p:nvPicPr>
        <p:blipFill>
          <a:blip r:embed="rId8" cstate="print"/>
          <a:srcRect/>
          <a:stretch>
            <a:fillRect/>
          </a:stretch>
        </p:blipFill>
        <p:spPr bwMode="auto">
          <a:xfrm>
            <a:off x="6197600" y="5753100"/>
            <a:ext cx="2446338" cy="89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b="1" dirty="0" smtClean="0">
                <a:solidFill>
                  <a:srgbClr val="002060"/>
                </a:solidFill>
                <a:effectLst/>
              </a:rPr>
              <a:t>Parent Quotes:</a:t>
            </a:r>
            <a:endParaRPr lang="en-US" sz="4000" b="1" dirty="0">
              <a:solidFill>
                <a:srgbClr val="002060"/>
              </a:solidFill>
              <a:effectLst/>
            </a:endParaRPr>
          </a:p>
        </p:txBody>
      </p:sp>
      <p:sp>
        <p:nvSpPr>
          <p:cNvPr id="3" name="Content Placeholder 2"/>
          <p:cNvSpPr>
            <a:spLocks noGrp="1"/>
          </p:cNvSpPr>
          <p:nvPr>
            <p:ph idx="1"/>
          </p:nvPr>
        </p:nvSpPr>
        <p:spPr/>
        <p:txBody>
          <a:bodyPr>
            <a:normAutofit/>
          </a:bodyPr>
          <a:lstStyle/>
          <a:p>
            <a:r>
              <a:rPr lang="en-IE" sz="2800" dirty="0" smtClean="0"/>
              <a:t>“</a:t>
            </a:r>
            <a:r>
              <a:rPr lang="en-IE" sz="2800" i="1" dirty="0" smtClean="0"/>
              <a:t>I think we realised his talking was different …</a:t>
            </a:r>
            <a:r>
              <a:rPr lang="en-IE" sz="2800" dirty="0" smtClean="0"/>
              <a:t>[we were]</a:t>
            </a:r>
            <a:r>
              <a:rPr lang="en-IE" sz="2800" i="1" dirty="0" smtClean="0"/>
              <a:t> so afraid … that he’d be bullied.”</a:t>
            </a:r>
          </a:p>
          <a:p>
            <a:pPr>
              <a:buNone/>
            </a:pPr>
            <a:endParaRPr lang="en-IE" sz="2800" i="1" dirty="0" smtClean="0"/>
          </a:p>
          <a:p>
            <a:r>
              <a:rPr lang="en-IE" sz="2800" i="1" dirty="0" smtClean="0"/>
              <a:t>“Everyone can understand her now … she won’t get slagged now”.</a:t>
            </a:r>
            <a:endParaRPr lang="en-US" sz="2800" dirty="0"/>
          </a:p>
        </p:txBody>
      </p:sp>
    </p:spTree>
    <p:extLst>
      <p:ext uri="{BB962C8B-B14F-4D97-AF65-F5344CB8AC3E}">
        <p14:creationId xmlns:p14="http://schemas.microsoft.com/office/powerpoint/2010/main" val="106043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500063" y="1857375"/>
            <a:ext cx="4000500" cy="3643313"/>
          </a:xfrm>
        </p:spPr>
        <p:txBody>
          <a:bodyPr/>
          <a:lstStyle/>
          <a:p>
            <a:pPr marL="274320" indent="-274320" eaLnBrk="1" fontAlgn="auto" hangingPunct="1">
              <a:spcAft>
                <a:spcPts val="0"/>
              </a:spcAft>
              <a:buClr>
                <a:schemeClr val="accent3"/>
              </a:buClr>
              <a:buFont typeface="Wingdings 2"/>
              <a:buNone/>
              <a:defRPr/>
            </a:pPr>
            <a:r>
              <a:rPr lang="en-IE" sz="2000" b="1" dirty="0" smtClean="0">
                <a:solidFill>
                  <a:schemeClr val="accent5">
                    <a:lumMod val="75000"/>
                  </a:schemeClr>
                </a:solidFill>
                <a:cs typeface="Arial" pitchFamily="34" charset="0"/>
              </a:rPr>
              <a:t>Staff (Early Years and Schools):</a:t>
            </a:r>
          </a:p>
          <a:p>
            <a:pPr marL="274320" indent="-274320" eaLnBrk="1" fontAlgn="auto" hangingPunct="1">
              <a:spcBef>
                <a:spcPts val="600"/>
              </a:spcBef>
              <a:spcAft>
                <a:spcPts val="600"/>
              </a:spcAft>
              <a:buClr>
                <a:schemeClr val="accent3"/>
              </a:buClr>
              <a:buFont typeface="Wingdings 2"/>
              <a:buChar char=""/>
              <a:defRPr/>
            </a:pPr>
            <a:r>
              <a:rPr lang="en-IE" sz="2000" dirty="0" smtClean="0">
                <a:cs typeface="Arial" pitchFamily="34" charset="0"/>
              </a:rPr>
              <a:t>Deeper understanding of speech and language development and concerns;</a:t>
            </a:r>
          </a:p>
          <a:p>
            <a:pPr marL="274320" indent="-274320" eaLnBrk="1" fontAlgn="auto" hangingPunct="1">
              <a:spcBef>
                <a:spcPts val="600"/>
              </a:spcBef>
              <a:spcAft>
                <a:spcPts val="600"/>
              </a:spcAft>
              <a:buClr>
                <a:schemeClr val="accent3"/>
              </a:buClr>
              <a:buFont typeface="Wingdings 2"/>
              <a:buChar char=""/>
              <a:defRPr/>
            </a:pPr>
            <a:r>
              <a:rPr lang="en-IE" sz="2000" dirty="0" smtClean="0">
                <a:cs typeface="Arial" pitchFamily="34" charset="0"/>
              </a:rPr>
              <a:t>Changes in practice as a result of speech and language training;</a:t>
            </a:r>
            <a:endParaRPr lang="en-IE" sz="2000" i="1" dirty="0" smtClean="0">
              <a:cs typeface="Arial" pitchFamily="34" charset="0"/>
            </a:endParaRPr>
          </a:p>
          <a:p>
            <a:pPr marL="274320" indent="-274320" eaLnBrk="1" fontAlgn="auto" hangingPunct="1">
              <a:spcBef>
                <a:spcPts val="600"/>
              </a:spcBef>
              <a:spcAft>
                <a:spcPts val="600"/>
              </a:spcAft>
              <a:buClr>
                <a:schemeClr val="accent3"/>
              </a:buClr>
              <a:buFont typeface="Wingdings 2"/>
              <a:buChar char=""/>
              <a:defRPr/>
            </a:pPr>
            <a:r>
              <a:rPr lang="en-IE" sz="2000" dirty="0" smtClean="0">
                <a:cs typeface="Arial" pitchFamily="34" charset="0"/>
              </a:rPr>
              <a:t>More access to support and advice.</a:t>
            </a:r>
          </a:p>
          <a:p>
            <a:pPr marL="274320" indent="-274320" eaLnBrk="1" fontAlgn="auto" hangingPunct="1">
              <a:spcAft>
                <a:spcPts val="0"/>
              </a:spcAft>
              <a:buClr>
                <a:schemeClr val="accent3"/>
              </a:buClr>
              <a:buFont typeface="Wingdings 2"/>
              <a:buNone/>
              <a:defRPr/>
            </a:pPr>
            <a:endParaRPr lang="en-IE" sz="2000" dirty="0" smtClean="0">
              <a:latin typeface="Arial" pitchFamily="34" charset="0"/>
              <a:cs typeface="Arial" pitchFamily="34" charset="0"/>
            </a:endParaRPr>
          </a:p>
        </p:txBody>
      </p:sp>
      <p:sp>
        <p:nvSpPr>
          <p:cNvPr id="2" name="Title 1"/>
          <p:cNvSpPr>
            <a:spLocks noGrp="1"/>
          </p:cNvSpPr>
          <p:nvPr>
            <p:ph type="title"/>
          </p:nvPr>
        </p:nvSpPr>
        <p:spPr>
          <a:xfrm>
            <a:off x="571472" y="571480"/>
            <a:ext cx="8229600" cy="714374"/>
          </a:xfrm>
        </p:spPr>
        <p:txBody>
          <a:bodyPr/>
          <a:lstStyle/>
          <a:p>
            <a:pPr algn="ctr" eaLnBrk="1" fontAlgn="auto" hangingPunct="1">
              <a:spcAft>
                <a:spcPts val="0"/>
              </a:spcAft>
              <a:defRPr/>
            </a:pPr>
            <a:r>
              <a:rPr lang="en-US" sz="3600" dirty="0" smtClean="0">
                <a:solidFill>
                  <a:srgbClr val="002060"/>
                </a:solidFill>
                <a:effectLst/>
              </a:rPr>
              <a:t>Staff and other Agencies’ Views:</a:t>
            </a:r>
            <a:endParaRPr lang="en-US" sz="3600" dirty="0">
              <a:solidFill>
                <a:srgbClr val="002060"/>
              </a:solidFill>
              <a:effectLst/>
            </a:endParaRPr>
          </a:p>
        </p:txBody>
      </p:sp>
      <p:pic>
        <p:nvPicPr>
          <p:cNvPr id="23556" name="Picture 4" descr="CDI Complete Logo1.jpg"/>
          <p:cNvPicPr>
            <a:picLocks noChangeAspect="1"/>
          </p:cNvPicPr>
          <p:nvPr/>
        </p:nvPicPr>
        <p:blipFill>
          <a:blip r:embed="rId3" cstate="print"/>
          <a:srcRect/>
          <a:stretch>
            <a:fillRect/>
          </a:stretch>
        </p:blipFill>
        <p:spPr bwMode="auto">
          <a:xfrm>
            <a:off x="5500688" y="5429250"/>
            <a:ext cx="3390900" cy="1235075"/>
          </a:xfrm>
          <a:prstGeom prst="rect">
            <a:avLst/>
          </a:prstGeom>
          <a:noFill/>
          <a:ln w="9525">
            <a:noFill/>
            <a:miter lim="800000"/>
            <a:headEnd/>
            <a:tailEnd/>
          </a:ln>
        </p:spPr>
      </p:pic>
      <p:sp>
        <p:nvSpPr>
          <p:cNvPr id="5" name="Content Placeholder 2"/>
          <p:cNvSpPr txBox="1">
            <a:spLocks/>
          </p:cNvSpPr>
          <p:nvPr/>
        </p:nvSpPr>
        <p:spPr bwMode="auto">
          <a:xfrm>
            <a:off x="4714875" y="1857375"/>
            <a:ext cx="4000500" cy="3429000"/>
          </a:xfrm>
          <a:prstGeom prst="rect">
            <a:avLst/>
          </a:prstGeom>
          <a:noFill/>
          <a:ln w="9525">
            <a:noFill/>
            <a:miter lim="800000"/>
            <a:headEnd/>
            <a:tailEnd/>
          </a:ln>
        </p:spPr>
        <p:txBody>
          <a:bodyPr/>
          <a:lstStyle/>
          <a:p>
            <a:pPr marL="274320" indent="-274320" fontAlgn="auto">
              <a:spcBef>
                <a:spcPts val="400"/>
              </a:spcBef>
              <a:spcAft>
                <a:spcPts val="0"/>
              </a:spcAft>
              <a:buClr>
                <a:schemeClr val="accent3"/>
              </a:buClr>
              <a:buSzPct val="68000"/>
              <a:buFont typeface="Wingdings 2"/>
              <a:buNone/>
              <a:defRPr/>
            </a:pPr>
            <a:r>
              <a:rPr lang="en-IE" sz="2000" b="1" dirty="0">
                <a:solidFill>
                  <a:schemeClr val="accent5">
                    <a:lumMod val="75000"/>
                  </a:schemeClr>
                </a:solidFill>
                <a:latin typeface="+mn-lt"/>
                <a:cs typeface="Arial" pitchFamily="34" charset="0"/>
              </a:rPr>
              <a:t>Other SLT Agencies:</a:t>
            </a:r>
          </a:p>
          <a:p>
            <a:pPr marL="274320" indent="-274320" fontAlgn="auto">
              <a:spcBef>
                <a:spcPts val="600"/>
              </a:spcBef>
              <a:spcAft>
                <a:spcPts val="600"/>
              </a:spcAft>
              <a:buClr>
                <a:schemeClr val="accent3"/>
              </a:buClr>
              <a:buSzPct val="68000"/>
              <a:buFont typeface="Wingdings 2"/>
              <a:buChar char=""/>
              <a:defRPr/>
            </a:pPr>
            <a:r>
              <a:rPr lang="en-US" sz="2000" dirty="0">
                <a:latin typeface="+mn-lt"/>
                <a:cs typeface="Arial" pitchFamily="34" charset="0"/>
              </a:rPr>
              <a:t>Transfer of children to/from agency and CDI -</a:t>
            </a:r>
            <a:r>
              <a:rPr lang="en-IE" sz="2000" dirty="0">
                <a:latin typeface="+mn-lt"/>
                <a:cs typeface="Arial" pitchFamily="34" charset="0"/>
              </a:rPr>
              <a:t> Positive impact; good relationships</a:t>
            </a:r>
            <a:r>
              <a:rPr lang="en-US" sz="2000" dirty="0">
                <a:latin typeface="+mn-lt"/>
                <a:cs typeface="Arial" pitchFamily="34" charset="0"/>
              </a:rPr>
              <a:t>;</a:t>
            </a:r>
            <a:endParaRPr lang="en-IE" sz="2000" dirty="0">
              <a:solidFill>
                <a:srgbClr val="00B050"/>
              </a:solidFill>
              <a:latin typeface="+mn-lt"/>
              <a:cs typeface="Arial" pitchFamily="34" charset="0"/>
            </a:endParaRPr>
          </a:p>
          <a:p>
            <a:pPr marL="274320" indent="-274320" fontAlgn="auto">
              <a:spcBef>
                <a:spcPts val="600"/>
              </a:spcBef>
              <a:spcAft>
                <a:spcPts val="600"/>
              </a:spcAft>
              <a:buClr>
                <a:schemeClr val="accent3"/>
              </a:buClr>
              <a:buSzPct val="68000"/>
              <a:buFont typeface="Wingdings 2"/>
              <a:buChar char=""/>
              <a:defRPr/>
            </a:pPr>
            <a:r>
              <a:rPr lang="en-IE" sz="2000" dirty="0">
                <a:latin typeface="+mn-lt"/>
                <a:cs typeface="Arial" pitchFamily="34" charset="0"/>
              </a:rPr>
              <a:t>High level of support from HSE – role support to the CDI SLTs, resulting in greater connection of services.</a:t>
            </a:r>
            <a:r>
              <a:rPr lang="en-US" sz="2000" dirty="0">
                <a:solidFill>
                  <a:srgbClr val="00B050"/>
                </a:solidFill>
                <a:latin typeface="+mn-lt"/>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2000"/>
                                        <p:tgtEl>
                                          <p:spTgt spid="358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fade">
                                      <p:cBhvr>
                                        <p:cTn id="10" dur="2000"/>
                                        <p:tgtEl>
                                          <p:spTgt spid="3584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Effect transition="in" filter="fade">
                                      <p:cBhvr>
                                        <p:cTn id="13" dur="2000"/>
                                        <p:tgtEl>
                                          <p:spTgt spid="3584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fade">
                                      <p:cBhvr>
                                        <p:cTn id="16" dur="2000"/>
                                        <p:tgtEl>
                                          <p:spTgt spid="3584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00808"/>
            <a:ext cx="8229600" cy="4738531"/>
          </a:xfrm>
        </p:spPr>
        <p:txBody>
          <a:bodyPr>
            <a:normAutofit fontScale="92500" lnSpcReduction="20000"/>
          </a:bodyPr>
          <a:lstStyle/>
          <a:p>
            <a:r>
              <a:rPr lang="en-IE" sz="2600" dirty="0" smtClean="0"/>
              <a:t>Different instruments used by different therapists/for different needs;</a:t>
            </a:r>
          </a:p>
          <a:p>
            <a:pPr marL="109728" indent="0">
              <a:buNone/>
            </a:pPr>
            <a:endParaRPr lang="en-IE" sz="2600" dirty="0" smtClean="0"/>
          </a:p>
          <a:p>
            <a:r>
              <a:rPr lang="en-IE" sz="2600" dirty="0" smtClean="0"/>
              <a:t>Professional judgement used - hard to quantify;</a:t>
            </a:r>
          </a:p>
          <a:p>
            <a:pPr marL="109728" indent="0">
              <a:buNone/>
            </a:pPr>
            <a:endParaRPr lang="en-IE" sz="2600" dirty="0" smtClean="0"/>
          </a:p>
          <a:p>
            <a:r>
              <a:rPr lang="en-IE" sz="2600" dirty="0" smtClean="0"/>
              <a:t>Statistical programmes and common reporting systems have a lot to offer for the management and treatment of speech and language needs;</a:t>
            </a:r>
          </a:p>
          <a:p>
            <a:pPr marL="109728" indent="0">
              <a:buNone/>
            </a:pPr>
            <a:endParaRPr lang="en-IE" sz="2600" dirty="0" smtClean="0"/>
          </a:p>
          <a:p>
            <a:r>
              <a:rPr lang="en-IE" sz="2600" dirty="0" smtClean="0"/>
              <a:t>SLTs as researchers;</a:t>
            </a:r>
          </a:p>
          <a:p>
            <a:pPr marL="109728" indent="0">
              <a:buNone/>
            </a:pPr>
            <a:endParaRPr lang="en-IE" sz="2600" dirty="0" smtClean="0"/>
          </a:p>
          <a:p>
            <a:r>
              <a:rPr lang="en-IE" sz="2600" dirty="0" smtClean="0"/>
              <a:t>Room for more cross discipline collaboration on research into speech and language.</a:t>
            </a:r>
          </a:p>
          <a:p>
            <a:endParaRPr lang="en-US" dirty="0"/>
          </a:p>
        </p:txBody>
      </p:sp>
      <p:sp>
        <p:nvSpPr>
          <p:cNvPr id="3" name="Title 2"/>
          <p:cNvSpPr>
            <a:spLocks noGrp="1"/>
          </p:cNvSpPr>
          <p:nvPr>
            <p:ph type="title"/>
          </p:nvPr>
        </p:nvSpPr>
        <p:spPr>
          <a:xfrm>
            <a:off x="457200" y="274638"/>
            <a:ext cx="8229600" cy="994122"/>
          </a:xfrm>
        </p:spPr>
        <p:txBody>
          <a:bodyPr>
            <a:noAutofit/>
          </a:bodyPr>
          <a:lstStyle/>
          <a:p>
            <a:pPr algn="ctr"/>
            <a:r>
              <a:rPr lang="en-IE" sz="3200" dirty="0" smtClean="0">
                <a:solidFill>
                  <a:srgbClr val="002060"/>
                </a:solidFill>
                <a:effectLst/>
              </a:rPr>
              <a:t>Practicalities of Research into Speech and Language Therapy:</a:t>
            </a:r>
            <a:endParaRPr lang="en-US" sz="3200" dirty="0">
              <a:solidFill>
                <a:srgbClr val="002060"/>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0668802"/>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pPr algn="ctr"/>
            <a:r>
              <a:rPr lang="en-IE" sz="4000" dirty="0" smtClean="0">
                <a:solidFill>
                  <a:srgbClr val="002060"/>
                </a:solidFill>
                <a:effectLst/>
              </a:rPr>
              <a:t>Aims:</a:t>
            </a:r>
            <a:endParaRPr lang="en-IE" sz="4000" dirty="0">
              <a:solidFill>
                <a:srgbClr val="002060"/>
              </a:solidFill>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571500" y="1285875"/>
            <a:ext cx="8429625" cy="4786313"/>
          </a:xfrm>
        </p:spPr>
        <p:txBody>
          <a:bodyPr/>
          <a:lstStyle/>
          <a:p>
            <a:pPr eaLnBrk="1" hangingPunct="1"/>
            <a:r>
              <a:rPr lang="en-IE" sz="2000" dirty="0" smtClean="0">
                <a:cs typeface="Arial" charset="0"/>
              </a:rPr>
              <a:t>Further investigation required to determine the long-term impact of intervention;</a:t>
            </a:r>
          </a:p>
          <a:p>
            <a:pPr eaLnBrk="1" hangingPunct="1">
              <a:buFont typeface="Wingdings 3" pitchFamily="18" charset="2"/>
              <a:buNone/>
            </a:pPr>
            <a:endParaRPr lang="en-IE" sz="2000" dirty="0" smtClean="0">
              <a:cs typeface="Arial" charset="0"/>
            </a:endParaRPr>
          </a:p>
          <a:p>
            <a:pPr eaLnBrk="1" hangingPunct="1"/>
            <a:r>
              <a:rPr lang="en-IE" sz="2000" dirty="0" smtClean="0">
                <a:cs typeface="Arial" charset="0"/>
              </a:rPr>
              <a:t>Raise the profile of SL service, both targeted and at population level, to educate parents about its benefits and importance of early intervention and to understand the referral system;</a:t>
            </a:r>
          </a:p>
          <a:p>
            <a:pPr eaLnBrk="1" hangingPunct="1">
              <a:buFont typeface="Wingdings 3" pitchFamily="18" charset="2"/>
              <a:buNone/>
            </a:pPr>
            <a:endParaRPr lang="en-IE" sz="2000" dirty="0" smtClean="0">
              <a:cs typeface="Arial" charset="0"/>
            </a:endParaRPr>
          </a:p>
          <a:p>
            <a:pPr eaLnBrk="1" hangingPunct="1"/>
            <a:r>
              <a:rPr lang="en-IE" sz="2000" dirty="0" smtClean="0">
                <a:cs typeface="Arial" charset="0"/>
              </a:rPr>
              <a:t>Further research on transition from the CDI service to HSE – inform HSE planning and strategy development to maximise attendance and engagement; </a:t>
            </a:r>
          </a:p>
          <a:p>
            <a:pPr eaLnBrk="1" hangingPunct="1"/>
            <a:endParaRPr lang="en-IE" sz="2000" dirty="0" smtClean="0">
              <a:cs typeface="Arial" charset="0"/>
            </a:endParaRPr>
          </a:p>
          <a:p>
            <a:pPr eaLnBrk="1" hangingPunct="1"/>
            <a:r>
              <a:rPr lang="en-IE" sz="2000" dirty="0" smtClean="0">
                <a:cs typeface="Arial" charset="0"/>
              </a:rPr>
              <a:t>The training opportunities central to this model should be available to  all staff who work in the education of young children.</a:t>
            </a:r>
          </a:p>
          <a:p>
            <a:pPr eaLnBrk="1" hangingPunct="1">
              <a:buFont typeface="Wingdings 3" pitchFamily="18" charset="2"/>
              <a:buNone/>
            </a:pPr>
            <a:endParaRPr lang="en-IE" sz="2000" dirty="0" smtClean="0">
              <a:latin typeface="Arial" charset="0"/>
              <a:cs typeface="Arial" charset="0"/>
            </a:endParaRPr>
          </a:p>
          <a:p>
            <a:pPr eaLnBrk="1" hangingPunct="1"/>
            <a:endParaRPr lang="en-IE" sz="2000" dirty="0" smtClean="0">
              <a:latin typeface="Arial" charset="0"/>
              <a:cs typeface="Arial" charset="0"/>
            </a:endParaRPr>
          </a:p>
        </p:txBody>
      </p:sp>
      <p:sp>
        <p:nvSpPr>
          <p:cNvPr id="2" name="Title 1"/>
          <p:cNvSpPr>
            <a:spLocks noGrp="1"/>
          </p:cNvSpPr>
          <p:nvPr>
            <p:ph type="title"/>
          </p:nvPr>
        </p:nvSpPr>
        <p:spPr>
          <a:xfrm>
            <a:off x="571472" y="642918"/>
            <a:ext cx="8229600" cy="714380"/>
          </a:xfrm>
        </p:spPr>
        <p:txBody>
          <a:bodyPr/>
          <a:lstStyle/>
          <a:p>
            <a:pPr algn="ctr" eaLnBrk="1" fontAlgn="auto" hangingPunct="1">
              <a:spcAft>
                <a:spcPts val="0"/>
              </a:spcAft>
              <a:defRPr/>
            </a:pPr>
            <a:r>
              <a:rPr lang="en-US" sz="3600" dirty="0" err="1" smtClean="0">
                <a:solidFill>
                  <a:srgbClr val="002060"/>
                </a:solidFill>
                <a:effectLst/>
              </a:rPr>
              <a:t>CSER</a:t>
            </a:r>
            <a:r>
              <a:rPr lang="en-US" sz="3600" dirty="0" smtClean="0">
                <a:solidFill>
                  <a:srgbClr val="002060"/>
                </a:solidFill>
                <a:effectLst/>
              </a:rPr>
              <a:t>, </a:t>
            </a:r>
            <a:r>
              <a:rPr lang="en-US" sz="3600" dirty="0" err="1" smtClean="0">
                <a:solidFill>
                  <a:srgbClr val="002060"/>
                </a:solidFill>
                <a:effectLst/>
              </a:rPr>
              <a:t>DIT</a:t>
            </a:r>
            <a:r>
              <a:rPr lang="en-US" sz="3600" dirty="0" smtClean="0">
                <a:solidFill>
                  <a:srgbClr val="002060"/>
                </a:solidFill>
                <a:effectLst/>
              </a:rPr>
              <a:t> – Key Recommendations:</a:t>
            </a:r>
            <a:endParaRPr lang="en-US" sz="3600" dirty="0">
              <a:solidFill>
                <a:srgbClr val="002060"/>
              </a:solidFill>
              <a:effectLst/>
            </a:endParaRPr>
          </a:p>
        </p:txBody>
      </p:sp>
      <p:pic>
        <p:nvPicPr>
          <p:cNvPr id="21508" name="Picture 4" descr="CDI Complete Log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0" y="5643563"/>
            <a:ext cx="29416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130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IE" dirty="0" smtClean="0"/>
              <a:t>Policy</a:t>
            </a:r>
            <a:endParaRPr lang="en-US" dirty="0"/>
          </a:p>
        </p:txBody>
      </p:sp>
      <p:sp>
        <p:nvSpPr>
          <p:cNvPr id="24579" name="Text Placeholder 4"/>
          <p:cNvSpPr>
            <a:spLocks noGrp="1"/>
          </p:cNvSpPr>
          <p:nvPr>
            <p:ph type="body" idx="1"/>
          </p:nvPr>
        </p:nvSpPr>
        <p:spPr>
          <a:xfrm>
            <a:off x="3922713" y="2932113"/>
            <a:ext cx="4572000" cy="1454150"/>
          </a:xfrm>
        </p:spPr>
        <p:txBody>
          <a:bodyPr/>
          <a:lstStyle/>
          <a:p>
            <a:r>
              <a:rPr lang="en-IE" dirty="0" smtClean="0"/>
              <a:t>Relevant Outcomes</a:t>
            </a:r>
            <a:endParaRPr lang="en-US" dirty="0" smtClean="0"/>
          </a:p>
        </p:txBody>
      </p:sp>
    </p:spTree>
    <p:extLst>
      <p:ext uri="{BB962C8B-B14F-4D97-AF65-F5344CB8AC3E}">
        <p14:creationId xmlns:p14="http://schemas.microsoft.com/office/powerpoint/2010/main" val="2340804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22443" y="1556792"/>
            <a:ext cx="8429625" cy="4464496"/>
          </a:xfrm>
        </p:spPr>
        <p:txBody>
          <a:bodyPr>
            <a:normAutofit fontScale="92500" lnSpcReduction="10000"/>
          </a:bodyPr>
          <a:lstStyle/>
          <a:p>
            <a:pPr eaLnBrk="1" hangingPunct="1"/>
            <a:r>
              <a:rPr lang="en-US" sz="2400" b="1" dirty="0" smtClean="0">
                <a:cs typeface="Arial" charset="0"/>
              </a:rPr>
              <a:t>Early SL Intervention Provision</a:t>
            </a:r>
            <a:r>
              <a:rPr lang="en-US" sz="2400" dirty="0" smtClean="0">
                <a:cs typeface="Arial" charset="0"/>
              </a:rPr>
              <a:t>:</a:t>
            </a:r>
          </a:p>
          <a:p>
            <a:pPr lvl="1" eaLnBrk="1" hangingPunct="1"/>
            <a:endParaRPr lang="en-US" sz="1800" dirty="0" smtClean="0">
              <a:cs typeface="Arial" charset="0"/>
            </a:endParaRPr>
          </a:p>
          <a:p>
            <a:pPr lvl="1" eaLnBrk="1" hangingPunct="1"/>
            <a:r>
              <a:rPr lang="en-US" sz="2200" dirty="0" smtClean="0">
                <a:cs typeface="Arial" charset="0"/>
              </a:rPr>
              <a:t>Strong potential for Early Year’s services and schools to identify, and intervene, in the case of children with speech and language needs and to support their families through the therapy process;</a:t>
            </a:r>
          </a:p>
          <a:p>
            <a:pPr lvl="1" eaLnBrk="1" hangingPunct="1"/>
            <a:endParaRPr lang="en-US" sz="2200" dirty="0" smtClean="0">
              <a:cs typeface="Arial" charset="0"/>
            </a:endParaRPr>
          </a:p>
          <a:p>
            <a:pPr lvl="1" eaLnBrk="1" hangingPunct="1"/>
            <a:r>
              <a:rPr lang="en-IE" sz="2200" dirty="0" smtClean="0">
                <a:cs typeface="Arial" charset="0"/>
              </a:rPr>
              <a:t>At least 18% of children transitioned from the service with normal speech and language post-intervention. This finding is particularly positive in the context of </a:t>
            </a:r>
            <a:r>
              <a:rPr lang="en-IE" sz="2200" dirty="0" err="1" smtClean="0">
                <a:cs typeface="Arial" charset="0"/>
              </a:rPr>
              <a:t>Tallaght</a:t>
            </a:r>
            <a:r>
              <a:rPr lang="en-IE" sz="2200" dirty="0" smtClean="0">
                <a:cs typeface="Arial" charset="0"/>
              </a:rPr>
              <a:t> West, which has an over-representation of families at risk of experiencing multiple disadvantages (CDI, 2004 and 2005);</a:t>
            </a:r>
          </a:p>
          <a:p>
            <a:pPr lvl="1" eaLnBrk="1" hangingPunct="1"/>
            <a:endParaRPr lang="en-IE" sz="2200" dirty="0" smtClean="0">
              <a:cs typeface="Arial" charset="0"/>
            </a:endParaRPr>
          </a:p>
          <a:p>
            <a:pPr lvl="1" eaLnBrk="1" hangingPunct="1"/>
            <a:r>
              <a:rPr lang="en-IE" sz="2200" dirty="0" smtClean="0">
                <a:cs typeface="Arial" charset="0"/>
              </a:rPr>
              <a:t>The intervention effectively removed one further risk factor from the lives of a proportion of these children.</a:t>
            </a:r>
          </a:p>
          <a:p>
            <a:pPr eaLnBrk="1" hangingPunct="1"/>
            <a:endParaRPr lang="en-US" sz="1200" dirty="0" smtClean="0">
              <a:latin typeface="Arial" charset="0"/>
              <a:cs typeface="Arial" charset="0"/>
            </a:endParaRPr>
          </a:p>
          <a:p>
            <a:pPr eaLnBrk="1" hangingPunct="1"/>
            <a:endParaRPr lang="en-IE" sz="1200" dirty="0" smtClean="0">
              <a:latin typeface="Arial" charset="0"/>
              <a:cs typeface="Arial" charset="0"/>
            </a:endParaRPr>
          </a:p>
          <a:p>
            <a:pPr eaLnBrk="1" hangingPunct="1"/>
            <a:endParaRPr lang="en-IE" sz="1200" dirty="0" smtClean="0">
              <a:latin typeface="Arial" charset="0"/>
              <a:cs typeface="Arial" charset="0"/>
            </a:endParaRPr>
          </a:p>
          <a:p>
            <a:pPr eaLnBrk="1" hangingPunct="1"/>
            <a:endParaRPr lang="en-IE" sz="1200" dirty="0" smtClean="0">
              <a:latin typeface="Arial" charset="0"/>
              <a:cs typeface="Arial" charset="0"/>
            </a:endParaRPr>
          </a:p>
          <a:p>
            <a:pPr eaLnBrk="1" hangingPunct="1">
              <a:buFont typeface="Wingdings 3" pitchFamily="18" charset="2"/>
              <a:buNone/>
            </a:pPr>
            <a:endParaRPr lang="en-IE" sz="1200" dirty="0" smtClean="0">
              <a:latin typeface="Arial" charset="0"/>
              <a:cs typeface="Arial" charset="0"/>
            </a:endParaRPr>
          </a:p>
          <a:p>
            <a:pPr eaLnBrk="1" hangingPunct="1"/>
            <a:endParaRPr lang="en-IE" sz="1200" dirty="0" smtClean="0">
              <a:latin typeface="Arial" charset="0"/>
              <a:cs typeface="Arial" charset="0"/>
            </a:endParaRPr>
          </a:p>
        </p:txBody>
      </p:sp>
      <p:sp>
        <p:nvSpPr>
          <p:cNvPr id="2" name="Title 1"/>
          <p:cNvSpPr>
            <a:spLocks noGrp="1"/>
          </p:cNvSpPr>
          <p:nvPr>
            <p:ph type="title"/>
          </p:nvPr>
        </p:nvSpPr>
        <p:spPr>
          <a:xfrm>
            <a:off x="571472" y="642918"/>
            <a:ext cx="8229600" cy="714380"/>
          </a:xfrm>
        </p:spPr>
        <p:txBody>
          <a:bodyPr/>
          <a:lstStyle/>
          <a:p>
            <a:pPr algn="ctr" eaLnBrk="1" fontAlgn="auto" hangingPunct="1">
              <a:spcAft>
                <a:spcPts val="0"/>
              </a:spcAft>
              <a:defRPr/>
            </a:pPr>
            <a:r>
              <a:rPr lang="en-US" sz="3600" dirty="0" smtClean="0">
                <a:solidFill>
                  <a:srgbClr val="002060"/>
                </a:solidFill>
                <a:effectLst/>
              </a:rPr>
              <a:t>Policy-Relevant Outcomes:</a:t>
            </a:r>
            <a:endParaRPr lang="en-US" sz="3600" dirty="0">
              <a:solidFill>
                <a:srgbClr val="002060"/>
              </a:solidFill>
              <a:effectLst/>
            </a:endParaRPr>
          </a:p>
        </p:txBody>
      </p:sp>
      <p:pic>
        <p:nvPicPr>
          <p:cNvPr id="25604" name="Picture 4" descr="CDI Complete Log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6146101"/>
            <a:ext cx="1562076" cy="56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98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r>
              <a:rPr lang="en-IE" sz="2400" b="1" dirty="0" smtClean="0">
                <a:cs typeface="Arial" charset="0"/>
              </a:rPr>
              <a:t>Promotion of Access to Health Services:</a:t>
            </a:r>
          </a:p>
          <a:p>
            <a:pPr lvl="1"/>
            <a:r>
              <a:rPr lang="en-IE" sz="2000" dirty="0" smtClean="0">
                <a:cs typeface="Arial" charset="0"/>
              </a:rPr>
              <a:t>39 children referred to other non-SLT specialist services.  </a:t>
            </a:r>
          </a:p>
          <a:p>
            <a:pPr eaLnBrk="1" hangingPunct="1">
              <a:buFont typeface="Wingdings 3" pitchFamily="18" charset="2"/>
              <a:buNone/>
            </a:pPr>
            <a:endParaRPr lang="en-IE" sz="2400" dirty="0" smtClean="0">
              <a:cs typeface="Arial" charset="0"/>
            </a:endParaRPr>
          </a:p>
          <a:p>
            <a:r>
              <a:rPr lang="en-IE" sz="2400" b="1" dirty="0" smtClean="0">
                <a:cs typeface="Arial" charset="0"/>
              </a:rPr>
              <a:t>Improved Knowledge and Responsiveness to SL issues:</a:t>
            </a:r>
          </a:p>
          <a:p>
            <a:pPr lvl="1"/>
            <a:r>
              <a:rPr lang="en-IE" sz="2000" dirty="0" smtClean="0">
                <a:cs typeface="Arial" charset="0"/>
              </a:rPr>
              <a:t>For Early Years practitioners and teachers to respond to speech and language issues. This led to changes in practice related to the support of speech and language development within the Early Years services and schools. </a:t>
            </a:r>
          </a:p>
          <a:p>
            <a:pPr eaLnBrk="1" hangingPunct="1"/>
            <a:endParaRPr lang="en-IE" sz="1800" dirty="0" smtClean="0">
              <a:latin typeface="Arial" charset="0"/>
              <a:cs typeface="Arial" charset="0"/>
            </a:endParaRPr>
          </a:p>
          <a:p>
            <a:endParaRPr lang="en-US" sz="1000" dirty="0" smtClean="0">
              <a:latin typeface="Arial" charset="0"/>
              <a:cs typeface="Arial" charset="0"/>
            </a:endParaRPr>
          </a:p>
        </p:txBody>
      </p:sp>
      <p:sp>
        <p:nvSpPr>
          <p:cNvPr id="3" name="Title 2"/>
          <p:cNvSpPr>
            <a:spLocks noGrp="1"/>
          </p:cNvSpPr>
          <p:nvPr>
            <p:ph type="title"/>
          </p:nvPr>
        </p:nvSpPr>
        <p:spPr/>
        <p:txBody>
          <a:bodyPr/>
          <a:lstStyle/>
          <a:p>
            <a:pPr algn="ctr">
              <a:defRPr/>
            </a:pPr>
            <a:r>
              <a:rPr lang="en-US" sz="3600" dirty="0" smtClean="0">
                <a:solidFill>
                  <a:srgbClr val="002060"/>
                </a:solidFill>
                <a:effectLst/>
              </a:rPr>
              <a:t>Policy-Relevant Outcomes:</a:t>
            </a:r>
            <a:endParaRPr lang="en-US" sz="3600" dirty="0"/>
          </a:p>
        </p:txBody>
      </p:sp>
    </p:spTree>
    <p:extLst>
      <p:ext uri="{BB962C8B-B14F-4D97-AF65-F5344CB8AC3E}">
        <p14:creationId xmlns:p14="http://schemas.microsoft.com/office/powerpoint/2010/main" val="2534617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68313" y="1268413"/>
            <a:ext cx="8229600" cy="4968875"/>
          </a:xfrm>
        </p:spPr>
        <p:txBody>
          <a:bodyPr/>
          <a:lstStyle/>
          <a:p>
            <a:r>
              <a:rPr lang="en-US" sz="2400" b="1" dirty="0" smtClean="0">
                <a:cs typeface="Arial" charset="0"/>
              </a:rPr>
              <a:t>Improved Therapists’ Wellbeing:</a:t>
            </a:r>
          </a:p>
          <a:p>
            <a:pPr lvl="1"/>
            <a:r>
              <a:rPr lang="en-US" sz="1800" dirty="0" smtClean="0">
                <a:cs typeface="Arial" charset="0"/>
              </a:rPr>
              <a:t>Therapists fulfilled by working in an intensive manner with children. Made possible by short waiting lists and on-site therapy over the course of the school/Early Years service term; </a:t>
            </a:r>
          </a:p>
          <a:p>
            <a:pPr lvl="1"/>
            <a:r>
              <a:rPr lang="en-US" sz="1800" dirty="0" smtClean="0">
                <a:cs typeface="Arial" charset="0"/>
              </a:rPr>
              <a:t>HSE counterparts reported frustration at having to deal with long waiting lists and block therapy delivery; </a:t>
            </a:r>
          </a:p>
          <a:p>
            <a:pPr lvl="1"/>
            <a:r>
              <a:rPr lang="en-US" sz="1800" dirty="0" smtClean="0">
                <a:cs typeface="Arial" charset="0"/>
              </a:rPr>
              <a:t>Strong support for on-site targeted SLT provision, particularly in terms of therapists’ well-being, job satisfaction and productivity.</a:t>
            </a:r>
          </a:p>
          <a:p>
            <a:pPr lvl="1"/>
            <a:endParaRPr lang="en-US" sz="2400" dirty="0" smtClean="0">
              <a:cs typeface="Arial" charset="0"/>
            </a:endParaRPr>
          </a:p>
          <a:p>
            <a:r>
              <a:rPr lang="en-US" sz="2400" b="1" dirty="0" smtClean="0">
                <a:cs typeface="Arial" charset="0"/>
              </a:rPr>
              <a:t>Improved Parental Accessibility and Engagement:</a:t>
            </a:r>
          </a:p>
          <a:p>
            <a:pPr lvl="1"/>
            <a:r>
              <a:rPr lang="en-US" sz="1800" dirty="0" smtClean="0">
                <a:cs typeface="Arial" charset="0"/>
              </a:rPr>
              <a:t>Parents reported easier access because of the model’s pre-school location;</a:t>
            </a:r>
          </a:p>
          <a:p>
            <a:pPr lvl="1"/>
            <a:r>
              <a:rPr lang="en-US" sz="1800" dirty="0" smtClean="0">
                <a:cs typeface="Arial" charset="0"/>
              </a:rPr>
              <a:t>Found experience non-</a:t>
            </a:r>
            <a:r>
              <a:rPr lang="en-US" sz="1800" dirty="0" err="1" smtClean="0">
                <a:cs typeface="Arial" charset="0"/>
              </a:rPr>
              <a:t>stigmatising</a:t>
            </a:r>
            <a:r>
              <a:rPr lang="en-US" sz="1800" dirty="0" smtClean="0">
                <a:cs typeface="Arial" charset="0"/>
              </a:rPr>
              <a:t> for their child and convenient;</a:t>
            </a:r>
          </a:p>
          <a:p>
            <a:pPr lvl="1"/>
            <a:r>
              <a:rPr lang="en-US" sz="1800" dirty="0" smtClean="0">
                <a:cs typeface="Arial" charset="0"/>
              </a:rPr>
              <a:t>Highlights the need for other SLT and specialist services to give consideration to location and accessibility issues.</a:t>
            </a:r>
          </a:p>
          <a:p>
            <a:endParaRPr lang="en-US" dirty="0" smtClean="0"/>
          </a:p>
        </p:txBody>
      </p:sp>
      <p:sp>
        <p:nvSpPr>
          <p:cNvPr id="3" name="Title 2"/>
          <p:cNvSpPr>
            <a:spLocks noGrp="1"/>
          </p:cNvSpPr>
          <p:nvPr>
            <p:ph type="title"/>
          </p:nvPr>
        </p:nvSpPr>
        <p:spPr/>
        <p:txBody>
          <a:bodyPr/>
          <a:lstStyle/>
          <a:p>
            <a:pPr algn="ctr">
              <a:defRPr/>
            </a:pPr>
            <a:r>
              <a:rPr lang="en-US" sz="3600" dirty="0" smtClean="0">
                <a:solidFill>
                  <a:srgbClr val="002060"/>
                </a:solidFill>
                <a:effectLst/>
              </a:rPr>
              <a:t>Policy-Relevant Outcomes:</a:t>
            </a:r>
            <a:endParaRPr lang="en-US" sz="3600" dirty="0">
              <a:solidFill>
                <a:srgbClr val="002060"/>
              </a:solidFill>
            </a:endParaRPr>
          </a:p>
        </p:txBody>
      </p:sp>
    </p:spTree>
    <p:extLst>
      <p:ext uri="{BB962C8B-B14F-4D97-AF65-F5344CB8AC3E}">
        <p14:creationId xmlns:p14="http://schemas.microsoft.com/office/powerpoint/2010/main" val="3808076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IE" sz="2600" dirty="0" smtClean="0"/>
              <a:t>For the full report on the evaluation findings please see: </a:t>
            </a:r>
          </a:p>
          <a:p>
            <a:pPr>
              <a:buNone/>
            </a:pPr>
            <a:endParaRPr lang="en-IE" sz="2600" dirty="0" smtClean="0"/>
          </a:p>
          <a:p>
            <a:pPr>
              <a:buNone/>
            </a:pPr>
            <a:r>
              <a:rPr lang="en-IE" dirty="0" smtClean="0"/>
              <a:t>Hayes, N., Keegan, S. and </a:t>
            </a:r>
            <a:r>
              <a:rPr lang="en-IE" dirty="0" err="1" smtClean="0"/>
              <a:t>Goulding</a:t>
            </a:r>
            <a:r>
              <a:rPr lang="en-IE" dirty="0" smtClean="0"/>
              <a:t>, E. (2012) </a:t>
            </a:r>
            <a:r>
              <a:rPr lang="en-IE" i="1" dirty="0" smtClean="0"/>
              <a:t>Evaluation of the Speech and Language Therapy Service of </a:t>
            </a:r>
            <a:r>
              <a:rPr lang="en-IE" i="1" dirty="0" err="1" smtClean="0"/>
              <a:t>Tallaght</a:t>
            </a:r>
            <a:r>
              <a:rPr lang="en-IE" i="1" dirty="0" smtClean="0"/>
              <a:t> West Childhood Development Initiative. </a:t>
            </a:r>
            <a:r>
              <a:rPr lang="en-IE" dirty="0" smtClean="0"/>
              <a:t>Dublin: Childhood Development Initiative (CDI).</a:t>
            </a:r>
          </a:p>
          <a:p>
            <a:pPr>
              <a:buNone/>
            </a:pPr>
            <a:endParaRPr lang="en-IE" dirty="0" smtClean="0"/>
          </a:p>
          <a:p>
            <a:pPr>
              <a:buNone/>
            </a:pPr>
            <a:r>
              <a:rPr lang="en-IE" dirty="0" smtClean="0"/>
              <a:t>For more details on the Early Intervention</a:t>
            </a:r>
          </a:p>
          <a:p>
            <a:pPr>
              <a:buNone/>
            </a:pPr>
            <a:r>
              <a:rPr lang="en-IE" dirty="0" smtClean="0"/>
              <a:t>Speech and Language Service please visit</a:t>
            </a:r>
          </a:p>
          <a:p>
            <a:pPr>
              <a:buNone/>
            </a:pPr>
            <a:endParaRPr lang="en-IE" dirty="0" smtClean="0"/>
          </a:p>
          <a:p>
            <a:pPr>
              <a:buNone/>
            </a:pPr>
            <a:r>
              <a:rPr lang="en-IE" dirty="0" smtClean="0"/>
              <a:t>http://twcdi.ie/early-years-service/</a:t>
            </a:r>
            <a:endParaRPr lang="en-IE" dirty="0"/>
          </a:p>
        </p:txBody>
      </p:sp>
      <p:sp>
        <p:nvSpPr>
          <p:cNvPr id="3" name="Title 2"/>
          <p:cNvSpPr>
            <a:spLocks noGrp="1"/>
          </p:cNvSpPr>
          <p:nvPr>
            <p:ph type="title"/>
          </p:nvPr>
        </p:nvSpPr>
        <p:spPr/>
        <p:txBody>
          <a:bodyPr>
            <a:normAutofit/>
          </a:bodyPr>
          <a:lstStyle/>
          <a:p>
            <a:pPr algn="ctr"/>
            <a:r>
              <a:rPr lang="en-IE" sz="4000" dirty="0" smtClean="0">
                <a:solidFill>
                  <a:srgbClr val="002060"/>
                </a:solidFill>
                <a:effectLst/>
              </a:rPr>
              <a:t>References:</a:t>
            </a:r>
            <a:endParaRPr lang="en-IE" sz="4000" dirty="0">
              <a:solidFill>
                <a:srgbClr val="002060"/>
              </a:solidFill>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IE" dirty="0" smtClean="0"/>
              <a:t>Bishop, D. and Adams, C. (1990) ‘A prospective study of the relationship between specific language impairment, phonological disorders and reading retardation’, </a:t>
            </a:r>
            <a:r>
              <a:rPr lang="en-IE" i="1" dirty="0" smtClean="0"/>
              <a:t>Journal of Child Psychology and Psychiatry, Vol. 31, No. 7, pp. 1027-50.</a:t>
            </a:r>
          </a:p>
          <a:p>
            <a:pPr>
              <a:buNone/>
            </a:pPr>
            <a:endParaRPr lang="en-IE" dirty="0" smtClean="0"/>
          </a:p>
          <a:p>
            <a:pPr>
              <a:buNone/>
            </a:pPr>
            <a:r>
              <a:rPr lang="en-IE" dirty="0" smtClean="0"/>
              <a:t>Law, J., Lindsay, G., </a:t>
            </a:r>
            <a:r>
              <a:rPr lang="en-IE" dirty="0" err="1" smtClean="0"/>
              <a:t>Peacey</a:t>
            </a:r>
            <a:r>
              <a:rPr lang="en-IE" dirty="0" smtClean="0"/>
              <a:t>, N., </a:t>
            </a:r>
            <a:r>
              <a:rPr lang="en-IE" dirty="0" err="1" smtClean="0"/>
              <a:t>Gascoigne</a:t>
            </a:r>
            <a:r>
              <a:rPr lang="en-IE" dirty="0" smtClean="0"/>
              <a:t>, M., </a:t>
            </a:r>
            <a:r>
              <a:rPr lang="en-IE" dirty="0" err="1" smtClean="0"/>
              <a:t>Soloff</a:t>
            </a:r>
            <a:r>
              <a:rPr lang="en-IE" dirty="0" smtClean="0"/>
              <a:t>, N., Radford, J. and Band, S. (2002) ‘Consultation as a model for providing speech and language therapy in schools: A panacea or one step too far?’ </a:t>
            </a:r>
            <a:r>
              <a:rPr lang="en-IE" i="1" dirty="0" smtClean="0"/>
              <a:t>Child Language Teaching and Therapy, Vol. </a:t>
            </a:r>
            <a:r>
              <a:rPr lang="en-IE" dirty="0" smtClean="0"/>
              <a:t>18, No. 2, pp. 145-63.</a:t>
            </a:r>
            <a:endParaRPr lang="en-IE" dirty="0"/>
          </a:p>
        </p:txBody>
      </p:sp>
      <p:sp>
        <p:nvSpPr>
          <p:cNvPr id="3" name="Title 2"/>
          <p:cNvSpPr>
            <a:spLocks noGrp="1"/>
          </p:cNvSpPr>
          <p:nvPr>
            <p:ph type="title"/>
          </p:nvPr>
        </p:nvSpPr>
        <p:spPr/>
        <p:txBody>
          <a:bodyPr/>
          <a:lstStyle/>
          <a:p>
            <a:pPr algn="ctr"/>
            <a:r>
              <a:rPr lang="en-IE" dirty="0" smtClean="0">
                <a:solidFill>
                  <a:srgbClr val="002060"/>
                </a:solidFill>
                <a:effectLst/>
              </a:rPr>
              <a:t>References:</a:t>
            </a:r>
            <a:endParaRPr lang="en-IE" dirty="0">
              <a:solidFill>
                <a:srgbClr val="002060"/>
              </a:solidFill>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To all the previous SLT’s who have been involved in the programme;</a:t>
            </a:r>
          </a:p>
          <a:p>
            <a:endParaRPr lang="en-IE" dirty="0"/>
          </a:p>
          <a:p>
            <a:r>
              <a:rPr lang="en-IE" dirty="0" smtClean="0"/>
              <a:t>To Rosemary Curry, Principal Speech and Language Therapist, DSW;</a:t>
            </a:r>
          </a:p>
          <a:p>
            <a:endParaRPr lang="en-IE" dirty="0"/>
          </a:p>
          <a:p>
            <a:r>
              <a:rPr lang="en-IE" dirty="0" smtClean="0"/>
              <a:t>To the HSE DSW Speech and Language therapy team.</a:t>
            </a:r>
            <a:endParaRPr lang="en-IE" dirty="0"/>
          </a:p>
        </p:txBody>
      </p:sp>
      <p:sp>
        <p:nvSpPr>
          <p:cNvPr id="3" name="Title 2"/>
          <p:cNvSpPr>
            <a:spLocks noGrp="1"/>
          </p:cNvSpPr>
          <p:nvPr>
            <p:ph type="title"/>
          </p:nvPr>
        </p:nvSpPr>
        <p:spPr/>
        <p:txBody>
          <a:bodyPr/>
          <a:lstStyle/>
          <a:p>
            <a:r>
              <a:rPr lang="en-IE" dirty="0" smtClean="0"/>
              <a:t>Thank you……….!</a:t>
            </a:r>
            <a:endParaRPr lang="en-IE" dirty="0"/>
          </a:p>
        </p:txBody>
      </p:sp>
    </p:spTree>
    <p:extLst>
      <p:ext uri="{BB962C8B-B14F-4D97-AF65-F5344CB8AC3E}">
        <p14:creationId xmlns:p14="http://schemas.microsoft.com/office/powerpoint/2010/main" val="1902521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457200" y="620688"/>
            <a:ext cx="8229600" cy="5386603"/>
          </a:xfrm>
        </p:spPr>
        <p:txBody>
          <a:bodyPr>
            <a:normAutofit/>
          </a:bodyPr>
          <a:lstStyle/>
          <a:p>
            <a:pPr algn="ctr" eaLnBrk="1" hangingPunct="1">
              <a:buFontTx/>
              <a:buNone/>
            </a:pPr>
            <a:r>
              <a:rPr lang="en-IE" sz="4400" dirty="0" smtClean="0"/>
              <a:t>Thank you for Listening, </a:t>
            </a:r>
          </a:p>
          <a:p>
            <a:pPr algn="ctr" eaLnBrk="1" hangingPunct="1">
              <a:buFontTx/>
              <a:buNone/>
            </a:pPr>
            <a:r>
              <a:rPr lang="en-IE" sz="4400" dirty="0" smtClean="0"/>
              <a:t>any Questions?</a:t>
            </a:r>
          </a:p>
          <a:p>
            <a:pPr algn="just" eaLnBrk="1" hangingPunct="1">
              <a:buFontTx/>
              <a:buNone/>
            </a:pPr>
            <a:endParaRPr lang="en-IE" sz="2000" dirty="0" smtClean="0"/>
          </a:p>
          <a:p>
            <a:pPr algn="just" eaLnBrk="1" hangingPunct="1">
              <a:buFontTx/>
              <a:buNone/>
            </a:pPr>
            <a:endParaRPr lang="en-IE" sz="2000" dirty="0" smtClean="0"/>
          </a:p>
          <a:p>
            <a:pPr algn="just">
              <a:buNone/>
            </a:pPr>
            <a:r>
              <a:rPr lang="en-IE" sz="2000" dirty="0"/>
              <a:t>Hayes, N., Keegan, S. and </a:t>
            </a:r>
            <a:r>
              <a:rPr lang="en-IE" sz="2000" dirty="0" err="1"/>
              <a:t>Goulding</a:t>
            </a:r>
            <a:r>
              <a:rPr lang="en-IE" sz="2000" dirty="0"/>
              <a:t>, E. (2012) </a:t>
            </a:r>
            <a:r>
              <a:rPr lang="en-IE" sz="2000" i="1" dirty="0"/>
              <a:t>Evaluation of the Speech and Language Therapy Service of </a:t>
            </a:r>
            <a:r>
              <a:rPr lang="en-IE" sz="2000" i="1" dirty="0" err="1"/>
              <a:t>Tallaght</a:t>
            </a:r>
            <a:r>
              <a:rPr lang="en-IE" sz="2000" i="1" dirty="0"/>
              <a:t> West Childhood Development Initiative. </a:t>
            </a:r>
            <a:r>
              <a:rPr lang="en-IE" sz="2000" dirty="0"/>
              <a:t>Dublin: Childhood Development Initiative (CDI</a:t>
            </a:r>
            <a:r>
              <a:rPr lang="en-IE" sz="2000" dirty="0" smtClean="0"/>
              <a:t>).</a:t>
            </a:r>
          </a:p>
          <a:p>
            <a:pPr algn="just">
              <a:buNone/>
            </a:pPr>
            <a:endParaRPr lang="en-IE" sz="2000" dirty="0"/>
          </a:p>
          <a:p>
            <a:pPr algn="just">
              <a:buNone/>
            </a:pPr>
            <a:endParaRPr lang="en-IE" sz="2000" dirty="0"/>
          </a:p>
          <a:p>
            <a:pPr algn="just">
              <a:buNone/>
            </a:pPr>
            <a:r>
              <a:rPr lang="en-IE" sz="2000" dirty="0"/>
              <a:t>http://twcdi.ie/early-years-service/</a:t>
            </a:r>
          </a:p>
          <a:p>
            <a:pPr algn="ctr" eaLnBrk="1" hangingPunct="1">
              <a:buFontTx/>
              <a:buNone/>
            </a:pPr>
            <a:endParaRPr lang="en-GB" sz="4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2" cstate="print"/>
          <a:srcRect/>
          <a:stretch>
            <a:fillRect/>
          </a:stretch>
        </p:blipFill>
        <p:spPr bwMode="auto">
          <a:xfrm>
            <a:off x="683568" y="4581128"/>
            <a:ext cx="1219306" cy="1463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39552" y="260648"/>
            <a:ext cx="8229600" cy="1143000"/>
          </a:xfrm>
        </p:spPr>
        <p:txBody>
          <a:bodyPr>
            <a:normAutofit/>
          </a:bodyPr>
          <a:lstStyle/>
          <a:p>
            <a:pPr algn="ctr"/>
            <a:r>
              <a:rPr lang="en-IE" sz="4000" dirty="0" smtClean="0">
                <a:solidFill>
                  <a:srgbClr val="002060"/>
                </a:solidFill>
                <a:effectLst/>
                <a:cs typeface="Tahoma" pitchFamily="34" charset="0"/>
              </a:rPr>
              <a:t>CDI</a:t>
            </a:r>
            <a:r>
              <a:rPr lang="en-IE" sz="4000" dirty="0" smtClean="0">
                <a:solidFill>
                  <a:srgbClr val="002060"/>
                </a:solidFill>
                <a:effectLst/>
              </a:rPr>
              <a:t> Services:</a:t>
            </a:r>
            <a:endParaRPr lang="en-IE" sz="4000" dirty="0">
              <a:solidFill>
                <a:srgbClr val="002060"/>
              </a:solidFill>
              <a:effectLst/>
            </a:endParaRPr>
          </a:p>
        </p:txBody>
      </p:sp>
      <p:pic>
        <p:nvPicPr>
          <p:cNvPr id="5" name="Picture 7" descr="Doodle Den Blackbore and children"/>
          <p:cNvPicPr>
            <a:picLocks noChangeAspect="1" noChangeArrowheads="1"/>
          </p:cNvPicPr>
          <p:nvPr/>
        </p:nvPicPr>
        <p:blipFill>
          <a:blip r:embed="rId3" cstate="print"/>
          <a:srcRect/>
          <a:stretch>
            <a:fillRect/>
          </a:stretch>
        </p:blipFill>
        <p:spPr bwMode="auto">
          <a:xfrm>
            <a:off x="2411760" y="4581128"/>
            <a:ext cx="1214446"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8" descr="DSCF0455"/>
          <p:cNvPicPr>
            <a:picLocks noChangeAspect="1" noChangeArrowheads="1"/>
          </p:cNvPicPr>
          <p:nvPr/>
        </p:nvPicPr>
        <p:blipFill>
          <a:blip r:embed="rId4" cstate="print"/>
          <a:srcRect/>
          <a:stretch>
            <a:fillRect/>
          </a:stretch>
        </p:blipFill>
        <p:spPr bwMode="auto">
          <a:xfrm>
            <a:off x="4139952" y="4581128"/>
            <a:ext cx="1183764"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10"/>
          <p:cNvPicPr>
            <a:picLocks noChangeAspect="1" noChangeArrowheads="1"/>
          </p:cNvPicPr>
          <p:nvPr/>
        </p:nvPicPr>
        <p:blipFill>
          <a:blip r:embed="rId5" cstate="print"/>
          <a:srcRect/>
          <a:stretch>
            <a:fillRect/>
          </a:stretch>
        </p:blipFill>
        <p:spPr bwMode="auto">
          <a:xfrm>
            <a:off x="5868144" y="4581128"/>
            <a:ext cx="1214446"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1" descr="Community Safety Cover"/>
          <p:cNvPicPr>
            <a:picLocks noChangeAspect="1" noChangeArrowheads="1"/>
          </p:cNvPicPr>
          <p:nvPr/>
        </p:nvPicPr>
        <p:blipFill>
          <a:blip r:embed="rId6" cstate="print"/>
          <a:srcRect/>
          <a:stretch>
            <a:fillRect/>
          </a:stretch>
        </p:blipFill>
        <p:spPr bwMode="auto">
          <a:xfrm>
            <a:off x="7524328" y="4581128"/>
            <a:ext cx="1103293" cy="144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Diagram 9"/>
          <p:cNvGraphicFramePr/>
          <p:nvPr>
            <p:extLst>
              <p:ext uri="{D42A27DB-BD31-4B8C-83A1-F6EECF244321}">
                <p14:modId xmlns:p14="http://schemas.microsoft.com/office/powerpoint/2010/main" val="2492489736"/>
              </p:ext>
            </p:extLst>
          </p:nvPr>
        </p:nvGraphicFramePr>
        <p:xfrm>
          <a:off x="611560" y="1302351"/>
          <a:ext cx="7848872" cy="32600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lgn="ctr"/>
            <a:r>
              <a:rPr lang="en-US" sz="4000" dirty="0" smtClean="0">
                <a:solidFill>
                  <a:srgbClr val="002060"/>
                </a:solidFill>
                <a:effectLst/>
              </a:rPr>
              <a:t>Prevalence of S&amp;L Need:</a:t>
            </a:r>
            <a:endParaRPr lang="en-US" sz="4000" dirty="0">
              <a:solidFill>
                <a:srgbClr val="002060"/>
              </a:solidFill>
              <a:effectLst/>
            </a:endParaRPr>
          </a:p>
        </p:txBody>
      </p:sp>
      <p:sp>
        <p:nvSpPr>
          <p:cNvPr id="3075" name="Rectangle 3"/>
          <p:cNvSpPr>
            <a:spLocks noGrp="1" noChangeArrowheads="1"/>
          </p:cNvSpPr>
          <p:nvPr>
            <p:ph type="body" idx="1"/>
          </p:nvPr>
        </p:nvSpPr>
        <p:spPr/>
        <p:txBody>
          <a:bodyPr>
            <a:normAutofit/>
          </a:bodyPr>
          <a:lstStyle/>
          <a:p>
            <a:pPr>
              <a:buNone/>
            </a:pP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1 </a:t>
            </a:r>
            <a:r>
              <a:rPr lang="en-US" sz="2800" dirty="0">
                <a:latin typeface="Arial" pitchFamily="34" charset="0"/>
                <a:cs typeface="Arial" pitchFamily="34" charset="0"/>
              </a:rPr>
              <a:t>in 10 children (2 or 3 in every classroom) have communication difficulties that require specialist </a:t>
            </a:r>
            <a:r>
              <a:rPr lang="en-US" sz="2800" dirty="0" smtClean="0">
                <a:latin typeface="Arial" pitchFamily="34" charset="0"/>
                <a:cs typeface="Arial" pitchFamily="34" charset="0"/>
              </a:rPr>
              <a:t>help (UK </a:t>
            </a:r>
            <a:r>
              <a:rPr lang="en-US" sz="2800" dirty="0">
                <a:latin typeface="Arial" pitchFamily="34" charset="0"/>
                <a:cs typeface="Arial" pitchFamily="34" charset="0"/>
              </a:rPr>
              <a:t>statistics</a:t>
            </a:r>
            <a:r>
              <a:rPr lang="en-US" sz="2800" dirty="0" smtClean="0">
                <a:latin typeface="Arial" pitchFamily="34" charset="0"/>
                <a:cs typeface="Arial" pitchFamily="34" charset="0"/>
              </a:rPr>
              <a:t>).</a:t>
            </a:r>
          </a:p>
          <a:p>
            <a:endParaRPr lang="en-IE" sz="2800" dirty="0">
              <a:latin typeface="Arial" pitchFamily="34" charset="0"/>
              <a:cs typeface="Arial" pitchFamily="34" charset="0"/>
            </a:endParaRPr>
          </a:p>
          <a:p>
            <a:r>
              <a:rPr lang="en-IE" sz="2800" dirty="0">
                <a:latin typeface="Arial" pitchFamily="34" charset="0"/>
                <a:cs typeface="Arial" pitchFamily="34" charset="0"/>
              </a:rPr>
              <a:t>Up to 55% of children in disadvantaged areas experience speech and language difficulties at age five years (Locke et al, 2002).</a:t>
            </a: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304715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1961425"/>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pPr algn="ctr"/>
            <a:r>
              <a:rPr lang="en-IE" sz="3600" dirty="0" smtClean="0">
                <a:solidFill>
                  <a:srgbClr val="002060"/>
                </a:solidFill>
                <a:effectLst/>
              </a:rPr>
              <a:t>Early Year’s Programme:</a:t>
            </a:r>
            <a:endParaRPr lang="en-IE" sz="3600" dirty="0">
              <a:solidFill>
                <a:srgbClr val="002060"/>
              </a:solidFill>
              <a:effectLst/>
            </a:endParaRPr>
          </a:p>
        </p:txBody>
      </p:sp>
      <p:pic>
        <p:nvPicPr>
          <p:cNvPr id="5" name="Picture 6"/>
          <p:cNvPicPr>
            <a:picLocks noChangeAspect="1" noChangeArrowheads="1"/>
          </p:cNvPicPr>
          <p:nvPr/>
        </p:nvPicPr>
        <p:blipFill>
          <a:blip r:embed="rId8" cstate="print"/>
          <a:srcRect/>
          <a:stretch>
            <a:fillRect/>
          </a:stretch>
        </p:blipFill>
        <p:spPr bwMode="auto">
          <a:xfrm>
            <a:off x="7812360" y="5229200"/>
            <a:ext cx="1219306" cy="1463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94684171"/>
              </p:ext>
            </p:extLst>
          </p:nvPr>
        </p:nvGraphicFramePr>
        <p:xfrm>
          <a:off x="457200" y="1196752"/>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a:bodyPr>
          <a:lstStyle/>
          <a:p>
            <a:pPr algn="ctr"/>
            <a:r>
              <a:rPr lang="en-GB" sz="3600" dirty="0" smtClean="0">
                <a:solidFill>
                  <a:srgbClr val="002060"/>
                </a:solidFill>
                <a:effectLst/>
              </a:rPr>
              <a:t>Healthy Schools Programme:</a:t>
            </a:r>
            <a:endParaRPr lang="en-IE" sz="3600" dirty="0">
              <a:solidFill>
                <a:srgbClr val="002060"/>
              </a:solidFill>
              <a:effectLst/>
            </a:endParaRPr>
          </a:p>
        </p:txBody>
      </p:sp>
      <p:pic>
        <p:nvPicPr>
          <p:cNvPr id="4" name="Picture 10"/>
          <p:cNvPicPr>
            <a:picLocks noChangeAspect="1" noChangeArrowheads="1"/>
          </p:cNvPicPr>
          <p:nvPr/>
        </p:nvPicPr>
        <p:blipFill>
          <a:blip r:embed="rId7" cstate="print"/>
          <a:srcRect/>
          <a:stretch>
            <a:fillRect/>
          </a:stretch>
        </p:blipFill>
        <p:spPr bwMode="auto">
          <a:xfrm>
            <a:off x="8034500" y="116632"/>
            <a:ext cx="921057" cy="9361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2400" dirty="0"/>
              <a:t>I</a:t>
            </a:r>
            <a:r>
              <a:rPr lang="en-IE" sz="2400" dirty="0" smtClean="0"/>
              <a:t>nvolvement of HSE crucial;</a:t>
            </a:r>
          </a:p>
          <a:p>
            <a:pPr marL="109728" indent="0">
              <a:buNone/>
            </a:pPr>
            <a:endParaRPr lang="en-IE" sz="2400" dirty="0" smtClean="0"/>
          </a:p>
          <a:p>
            <a:r>
              <a:rPr lang="en-IE" sz="2400" dirty="0" smtClean="0"/>
              <a:t>Employment – community based organisation;</a:t>
            </a:r>
          </a:p>
          <a:p>
            <a:pPr marL="109728" indent="0">
              <a:buNone/>
            </a:pPr>
            <a:endParaRPr lang="en-IE" sz="2400" dirty="0" smtClean="0"/>
          </a:p>
          <a:p>
            <a:r>
              <a:rPr lang="en-IE" sz="2400" dirty="0" smtClean="0"/>
              <a:t>Memorandum of Understanding (</a:t>
            </a:r>
            <a:r>
              <a:rPr lang="en-IE" sz="2400" dirty="0" err="1" smtClean="0"/>
              <a:t>MoU</a:t>
            </a:r>
            <a:r>
              <a:rPr lang="en-IE" sz="2400" dirty="0" smtClean="0"/>
              <a:t>);</a:t>
            </a:r>
          </a:p>
          <a:p>
            <a:pPr marL="109728" indent="0">
              <a:buNone/>
            </a:pPr>
            <a:endParaRPr lang="en-IE" sz="2400" dirty="0" smtClean="0"/>
          </a:p>
          <a:p>
            <a:r>
              <a:rPr lang="en-IE" sz="2400" dirty="0"/>
              <a:t>Supervision structures – clinical/non-clinical</a:t>
            </a:r>
            <a:r>
              <a:rPr lang="en-IE" sz="2400" dirty="0" smtClean="0"/>
              <a:t>;</a:t>
            </a:r>
          </a:p>
          <a:p>
            <a:pPr marL="109728" indent="0">
              <a:buNone/>
            </a:pPr>
            <a:endParaRPr lang="en-IE" sz="2400" dirty="0"/>
          </a:p>
          <a:p>
            <a:r>
              <a:rPr lang="en-IE" sz="2400" dirty="0" smtClean="0"/>
              <a:t>Dual policy;</a:t>
            </a:r>
          </a:p>
          <a:p>
            <a:pPr marL="109728" indent="0">
              <a:buNone/>
            </a:pPr>
            <a:endParaRPr lang="en-IE" sz="2400" dirty="0" smtClean="0"/>
          </a:p>
          <a:p>
            <a:r>
              <a:rPr lang="en-IE" sz="2400" dirty="0" smtClean="0"/>
              <a:t>Service level agreement.</a:t>
            </a:r>
            <a:endParaRPr lang="en-IE" sz="2400" dirty="0"/>
          </a:p>
        </p:txBody>
      </p:sp>
      <p:sp>
        <p:nvSpPr>
          <p:cNvPr id="3" name="Title 2"/>
          <p:cNvSpPr>
            <a:spLocks noGrp="1"/>
          </p:cNvSpPr>
          <p:nvPr>
            <p:ph type="title"/>
          </p:nvPr>
        </p:nvSpPr>
        <p:spPr/>
        <p:txBody>
          <a:bodyPr>
            <a:normAutofit/>
          </a:bodyPr>
          <a:lstStyle/>
          <a:p>
            <a:pPr algn="ctr"/>
            <a:r>
              <a:rPr lang="en-IE" sz="4000" dirty="0" smtClean="0">
                <a:solidFill>
                  <a:srgbClr val="002060"/>
                </a:solidFill>
                <a:effectLst/>
              </a:rPr>
              <a:t>Governance Structures/Process:</a:t>
            </a:r>
            <a:endParaRPr lang="en-IE" sz="4000" dirty="0">
              <a:solidFill>
                <a:srgbClr val="002060"/>
              </a:solidFill>
              <a:effectLst/>
            </a:endParaRPr>
          </a:p>
        </p:txBody>
      </p:sp>
    </p:spTree>
    <p:extLst>
      <p:ext uri="{BB962C8B-B14F-4D97-AF65-F5344CB8AC3E}">
        <p14:creationId xmlns:p14="http://schemas.microsoft.com/office/powerpoint/2010/main" val="3715970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894</TotalTime>
  <Words>2985</Words>
  <Application>Microsoft Office PowerPoint</Application>
  <PresentationFormat>On-screen Show (4:3)</PresentationFormat>
  <Paragraphs>460</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Concourse</vt:lpstr>
      <vt:lpstr>                                                                                                     Evaluation of the Speech and Language Therapy Service of Tallaght West Childhood Development Initiative </vt:lpstr>
      <vt:lpstr>Introduction to the Childhood Development Initiative</vt:lpstr>
      <vt:lpstr>Background and Overview of the Childhood Development Initiative:</vt:lpstr>
      <vt:lpstr>Aims:</vt:lpstr>
      <vt:lpstr>CDI Services:</vt:lpstr>
      <vt:lpstr>Prevalence of S&amp;L Need:</vt:lpstr>
      <vt:lpstr>Early Year’s Programme:</vt:lpstr>
      <vt:lpstr>Healthy Schools Programme:</vt:lpstr>
      <vt:lpstr>Governance Structures/Process:</vt:lpstr>
      <vt:lpstr>Evaluation Process:</vt:lpstr>
      <vt:lpstr>Overview of Speech and Language Therapy Service</vt:lpstr>
      <vt:lpstr>PowerPoint Presentation</vt:lpstr>
      <vt:lpstr>Three Pronged Approach:</vt:lpstr>
      <vt:lpstr>SLT Service Structure:</vt:lpstr>
      <vt:lpstr>Service Provision:</vt:lpstr>
      <vt:lpstr>Model of Service Delivery:</vt:lpstr>
      <vt:lpstr>Collaboration:</vt:lpstr>
      <vt:lpstr>Education and Prevention:</vt:lpstr>
      <vt:lpstr>Education and Prevention:</vt:lpstr>
      <vt:lpstr>Education and Training with Staff:</vt:lpstr>
      <vt:lpstr>Education and Prevention for Parents:</vt:lpstr>
      <vt:lpstr>Referral: how can people refer?</vt:lpstr>
      <vt:lpstr>Dual Service Policy:</vt:lpstr>
      <vt:lpstr>Discharge Policy:</vt:lpstr>
      <vt:lpstr>Research Findings</vt:lpstr>
      <vt:lpstr>Evaluation Methodology:</vt:lpstr>
      <vt:lpstr>Referrals:</vt:lpstr>
      <vt:lpstr>Caseload Comparison:</vt:lpstr>
      <vt:lpstr>Waiting Times for CDI/Agency Services:</vt:lpstr>
      <vt:lpstr>Responding to Need:</vt:lpstr>
      <vt:lpstr> Case Management:</vt:lpstr>
      <vt:lpstr>Factors Related to Outcomes:</vt:lpstr>
      <vt:lpstr>Child Attendance @75-100% of Appointments:</vt:lpstr>
      <vt:lpstr>Parent Attendance @75-100% of Appointments:</vt:lpstr>
      <vt:lpstr>Parent Attendance: Initial Assessment:</vt:lpstr>
      <vt:lpstr>Parents’ Views:</vt:lpstr>
      <vt:lpstr>Parent Quotes:</vt:lpstr>
      <vt:lpstr>Staff and other Agencies’ Views:</vt:lpstr>
      <vt:lpstr>Practicalities of Research into Speech and Language Therapy:</vt:lpstr>
      <vt:lpstr>CSER, DIT – Key Recommendations:</vt:lpstr>
      <vt:lpstr>Policy</vt:lpstr>
      <vt:lpstr>Policy-Relevant Outcomes:</vt:lpstr>
      <vt:lpstr>Policy-Relevant Outcomes:</vt:lpstr>
      <vt:lpstr>Policy-Relevant Outcomes:</vt:lpstr>
      <vt:lpstr>References:</vt:lpstr>
      <vt:lpstr>References:</vt:lpstr>
      <vt:lpstr>Thank you……….!</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Schools Project CDI/An Cosan/ HSE initiative</dc:title>
  <dc:creator>CDI-Sinéad</dc:creator>
  <cp:lastModifiedBy>TWCDI-Admin2</cp:lastModifiedBy>
  <cp:revision>78</cp:revision>
  <dcterms:created xsi:type="dcterms:W3CDTF">2011-06-10T08:28:10Z</dcterms:created>
  <dcterms:modified xsi:type="dcterms:W3CDTF">2014-04-04T14:46:20Z</dcterms:modified>
</cp:coreProperties>
</file>