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17" r:id="rId2"/>
    <p:sldId id="321" r:id="rId3"/>
    <p:sldId id="353" r:id="rId4"/>
    <p:sldId id="361" r:id="rId5"/>
    <p:sldId id="322" r:id="rId6"/>
    <p:sldId id="346" r:id="rId7"/>
    <p:sldId id="324" r:id="rId8"/>
    <p:sldId id="325" r:id="rId9"/>
    <p:sldId id="351" r:id="rId10"/>
    <p:sldId id="352" r:id="rId11"/>
    <p:sldId id="356" r:id="rId12"/>
    <p:sldId id="350" r:id="rId13"/>
    <p:sldId id="354" r:id="rId14"/>
    <p:sldId id="355" r:id="rId15"/>
    <p:sldId id="333" r:id="rId16"/>
    <p:sldId id="362" r:id="rId17"/>
    <p:sldId id="363" r:id="rId18"/>
    <p:sldId id="364" r:id="rId19"/>
    <p:sldId id="365" r:id="rId20"/>
    <p:sldId id="357" r:id="rId21"/>
    <p:sldId id="366" r:id="rId22"/>
    <p:sldId id="368" r:id="rId23"/>
    <p:sldId id="359" r:id="rId24"/>
    <p:sldId id="360" r:id="rId25"/>
    <p:sldId id="367" r:id="rId26"/>
    <p:sldId id="348" r:id="rId27"/>
    <p:sldId id="315" r:id="rId28"/>
  </p:sldIdLst>
  <p:sldSz cx="9144000" cy="6858000" type="screen4x3"/>
  <p:notesSz cx="9926638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2A7D374-429E-4642-AFF5-BD8248B62587}">
          <p14:sldIdLst>
            <p14:sldId id="317"/>
          </p14:sldIdLst>
        </p14:section>
        <p14:section name="Untitled Section" id="{F07D1B03-681D-45F4-9A5B-0A4FA4760E4B}">
          <p14:sldIdLst>
            <p14:sldId id="321"/>
            <p14:sldId id="353"/>
            <p14:sldId id="361"/>
            <p14:sldId id="322"/>
            <p14:sldId id="346"/>
            <p14:sldId id="324"/>
            <p14:sldId id="325"/>
            <p14:sldId id="351"/>
            <p14:sldId id="352"/>
            <p14:sldId id="356"/>
            <p14:sldId id="350"/>
            <p14:sldId id="354"/>
            <p14:sldId id="355"/>
            <p14:sldId id="333"/>
            <p14:sldId id="362"/>
            <p14:sldId id="363"/>
            <p14:sldId id="364"/>
            <p14:sldId id="365"/>
            <p14:sldId id="357"/>
            <p14:sldId id="366"/>
            <p14:sldId id="368"/>
            <p14:sldId id="359"/>
            <p14:sldId id="360"/>
            <p14:sldId id="367"/>
            <p14:sldId id="348"/>
            <p14:sldId id="31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  <p15:guide id="3" orient="horz" pos="21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D93"/>
    <a:srgbClr val="226A80"/>
    <a:srgbClr val="B8DB7C"/>
    <a:srgbClr val="00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1" autoAdjust="0"/>
    <p:restoredTop sz="94660"/>
  </p:normalViewPr>
  <p:slideViewPr>
    <p:cSldViewPr>
      <p:cViewPr>
        <p:scale>
          <a:sx n="90" d="100"/>
          <a:sy n="90" d="100"/>
        </p:scale>
        <p:origin x="-13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6"/>
      </p:cViewPr>
      <p:guideLst>
        <p:guide orient="horz" pos="2146"/>
        <p:guide orient="horz" pos="2142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2125" cy="339725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5622927" y="1"/>
            <a:ext cx="4302125" cy="339725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  <a:extLst/>
          </a:lstStyle>
          <a:p>
            <a:pPr>
              <a:defRPr/>
            </a:pPr>
            <a:fld id="{C79A14A5-8A4C-4273-857F-A72DFF8ACFB7}" type="datetimeFigureOut">
              <a:rPr lang="en-US"/>
              <a:pPr>
                <a:defRPr/>
              </a:pPr>
              <a:t>11/10/2015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2" y="6456364"/>
            <a:ext cx="4302125" cy="339725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5622927" y="6456364"/>
            <a:ext cx="4302125" cy="339725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  <a:extLst/>
          </a:lstStyle>
          <a:p>
            <a:pPr>
              <a:defRPr/>
            </a:pPr>
            <a:fld id="{D75CE2CC-A69E-45D4-BBE8-BD11486F88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481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2125" cy="339725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5622927" y="1"/>
            <a:ext cx="4302125" cy="339725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  <a:extLst/>
          </a:lstStyle>
          <a:p>
            <a:pPr>
              <a:defRPr/>
            </a:pPr>
            <a:fld id="{74296FB8-77BC-48D8-ACF9-C6452E8FDC7B}" type="datetimeFigureOut">
              <a:rPr lang="en-US"/>
              <a:pPr>
                <a:defRPr/>
              </a:pPr>
              <a:t>11/10/2015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>
            <a:extLst/>
          </a:lstStyle>
          <a:p>
            <a:pPr lvl="0"/>
            <a:endParaRPr lang="en-US" noProof="0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992188" y="3228976"/>
            <a:ext cx="7942262" cy="3059113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>
            <a:extLst/>
          </a:lstStyle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2" y="6456364"/>
            <a:ext cx="4302125" cy="339725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5622927" y="6456364"/>
            <a:ext cx="4302125" cy="339725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  <a:extLst/>
          </a:lstStyle>
          <a:p>
            <a:pPr>
              <a:defRPr/>
            </a:pPr>
            <a:fld id="{B93AD974-D633-4A35-82F7-C878462C1A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899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emplate open logo grey back no logo S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 userDrawn="1"/>
        </p:nvSpPr>
        <p:spPr>
          <a:xfrm>
            <a:off x="0" y="6519470"/>
            <a:ext cx="914403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Realising potential  </a:t>
            </a:r>
            <a:r>
              <a:rPr lang="en-IE" sz="1600" i="1" dirty="0">
                <a:ln w="18415" cmpd="sng">
                  <a:noFill/>
                  <a:prstDash val="solid"/>
                </a:ln>
                <a:solidFill>
                  <a:srgbClr val="92D050"/>
                </a:solidFill>
                <a:latin typeface="+mn-lt"/>
              </a:rPr>
              <a:t>Delivering the Vision of the Irish Prison Service</a:t>
            </a:r>
            <a:endParaRPr lang="en-IE" sz="31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847954" y="228600"/>
            <a:ext cx="3632606" cy="484347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 rot="16200000">
            <a:off x="7696201" y="101282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6670DBA-E2B5-480B-94D5-332B7B2E404D}" type="datetimeFigureOut">
              <a:rPr lang="en-US"/>
              <a:pPr>
                <a:defRPr/>
              </a:pPr>
              <a:t>11/10/2015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FD5B4CD-7D81-4C13-8BF6-637FDF0060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>
          <a:xfrm rot="16200000">
            <a:off x="7162801" y="3832225"/>
            <a:ext cx="3200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28662" y="257665"/>
            <a:ext cx="4179018" cy="5028723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3411940" cy="26712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3214686"/>
            <a:ext cx="3411940" cy="2786081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1287400" y="3643314"/>
            <a:ext cx="2070154" cy="200026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3784338" y="228600"/>
            <a:ext cx="5002503" cy="3776043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12874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6319854" y="4286256"/>
            <a:ext cx="2466988" cy="1862158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3786182" y="4286256"/>
            <a:ext cx="2181260" cy="164307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857224" y="357166"/>
            <a:ext cx="4873334" cy="48768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000760" y="285728"/>
            <a:ext cx="2876536" cy="5786478"/>
          </a:xfrm>
          <a:prstGeom prst="rect">
            <a:avLst/>
          </a:prstGeo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714356"/>
            <a:ext cx="3198127" cy="3200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714356"/>
            <a:ext cx="3198127" cy="3200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953000" y="3990956"/>
            <a:ext cx="3200400" cy="1295400"/>
          </a:xfrm>
          <a:prstGeom prst="rect">
            <a:avLst/>
          </a:prstGeo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143000" y="3990956"/>
            <a:ext cx="3200400" cy="1295400"/>
          </a:xfrm>
          <a:prstGeom prst="rect">
            <a:avLst/>
          </a:prstGeo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785786" y="571480"/>
            <a:ext cx="7672414" cy="3143272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/>
          </p:nvPr>
        </p:nvSpPr>
        <p:spPr>
          <a:xfrm>
            <a:off x="785786" y="4033822"/>
            <a:ext cx="7672414" cy="1300178"/>
          </a:xfrm>
          <a:prstGeom prst="rect">
            <a:avLst/>
          </a:prstGeom>
        </p:spPr>
        <p:txBody>
          <a:bodyPr tIns="91440" rIns="9144" bIns="91440" anchor="t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1719922" y="218390"/>
            <a:ext cx="6281077" cy="4710808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1676400" y="5143512"/>
            <a:ext cx="6324624" cy="762000"/>
          </a:xfrm>
          <a:prstGeom prst="rect">
            <a:avLst/>
          </a:prstGeom>
        </p:spPr>
        <p:txBody>
          <a:bodyPr anchor="t" anchorCtr="0"/>
          <a:lstStyle>
            <a:lvl1pPr marL="0" marR="0" indent="0" algn="r">
              <a:buFontTx/>
              <a:buNone/>
              <a:defRPr sz="2400" i="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1357290" y="285728"/>
            <a:ext cx="3202324" cy="5272102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3810000"/>
          </a:xfrm>
          <a:prstGeom prst="rect">
            <a:avLst/>
          </a:prstGeo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928662" y="857232"/>
            <a:ext cx="2647952" cy="235745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8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3461698" y="843605"/>
            <a:ext cx="2477116" cy="2371081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823898" y="843605"/>
            <a:ext cx="2477116" cy="2371081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928662" y="3475594"/>
            <a:ext cx="2500330" cy="141549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3500430" y="3475594"/>
            <a:ext cx="2286016" cy="141549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857884" y="3475594"/>
            <a:ext cx="2428318" cy="141549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Test1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928662" y="857232"/>
            <a:ext cx="2647952" cy="235745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35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3461698" y="843605"/>
            <a:ext cx="2477116" cy="2371081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36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823898" y="843605"/>
            <a:ext cx="2477116" cy="2371081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3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928662" y="3475594"/>
            <a:ext cx="2500330" cy="141549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3500430" y="3475594"/>
            <a:ext cx="2286016" cy="141549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857884" y="3475594"/>
            <a:ext cx="2428318" cy="141549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5237919" y="533400"/>
            <a:ext cx="2977419" cy="3969895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1582360" y="533400"/>
            <a:ext cx="2975378" cy="39671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657352" y="4714884"/>
            <a:ext cx="2900386" cy="857256"/>
          </a:xfrm>
          <a:prstGeom prst="rect">
            <a:avLst/>
          </a:prstGeo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5314952" y="4714884"/>
            <a:ext cx="2900386" cy="857256"/>
          </a:xfrm>
          <a:prstGeom prst="rect">
            <a:avLst/>
          </a:prstGeo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724400" y="3124200"/>
            <a:ext cx="3694177" cy="2983987"/>
          </a:xfrm>
          <a:prstGeom prst="rect">
            <a:avLst/>
          </a:prstGeom>
        </p:spPr>
        <p:txBody>
          <a:bodyPr anchor="t" anchorCtr="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 rot="16200000">
            <a:off x="7696201" y="101282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97B604D-3D9D-46AD-BA3A-EBD631D4B5FF}" type="datetimeFigureOut">
              <a:rPr lang="en-US"/>
              <a:pPr>
                <a:defRPr/>
              </a:pPr>
              <a:t>11/10/2015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CC0CEB4-A765-4495-B641-1DB31E1471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>
          <a:xfrm rot="16200000">
            <a:off x="7162801" y="3832225"/>
            <a:ext cx="3200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928662" y="857232"/>
            <a:ext cx="2647952" cy="235745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6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3461698" y="843605"/>
            <a:ext cx="2477116" cy="2371081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823898" y="843605"/>
            <a:ext cx="2477116" cy="2371081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928662" y="3475594"/>
            <a:ext cx="2500330" cy="141549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3500430" y="3475594"/>
            <a:ext cx="2286016" cy="141549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857884" y="3475594"/>
            <a:ext cx="2428318" cy="141549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emplate open logo grey back no logo S.bmp"/>
          <p:cNvPicPr>
            <a:picLocks noChangeAspect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0" y="6519470"/>
            <a:ext cx="914403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Realising potential  </a:t>
            </a:r>
            <a:r>
              <a:rPr lang="en-IE" sz="1600" i="1" dirty="0">
                <a:ln w="18415" cmpd="sng">
                  <a:noFill/>
                  <a:prstDash val="solid"/>
                </a:ln>
                <a:solidFill>
                  <a:srgbClr val="92D050"/>
                </a:solidFill>
                <a:latin typeface="+mn-lt"/>
              </a:rPr>
              <a:t>Delivering the Vision of the Irish Prison Service</a:t>
            </a:r>
            <a:endParaRPr lang="en-IE" sz="31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85" r:id="rId2"/>
    <p:sldLayoutId id="2147483886" r:id="rId3"/>
    <p:sldLayoutId id="2147483887" r:id="rId4"/>
    <p:sldLayoutId id="2147483899" r:id="rId5"/>
    <p:sldLayoutId id="2147483888" r:id="rId6"/>
    <p:sldLayoutId id="2147483889" r:id="rId7"/>
    <p:sldLayoutId id="2147483900" r:id="rId8"/>
    <p:sldLayoutId id="2147483890" r:id="rId9"/>
    <p:sldLayoutId id="2147483901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  <p:sldLayoutId id="2147483897" r:id="rId1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  <a:extLst/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476672"/>
            <a:ext cx="5535006" cy="5246043"/>
          </a:xfrm>
        </p:spPr>
        <p:txBody>
          <a:bodyPr/>
          <a:lstStyle/>
          <a:p>
            <a:pPr algn="ctr">
              <a:buNone/>
            </a:pPr>
            <a:r>
              <a:rPr lang="en-IE" sz="3600" b="1" dirty="0" smtClean="0"/>
              <a:t>Family Links:</a:t>
            </a:r>
          </a:p>
          <a:p>
            <a:pPr algn="ctr">
              <a:buNone/>
            </a:pPr>
            <a:r>
              <a:rPr lang="en-IE" sz="3600" b="1" dirty="0" smtClean="0"/>
              <a:t>Supporting Parenting for Prisoners and their Partners</a:t>
            </a:r>
          </a:p>
          <a:p>
            <a:pPr algn="ctr">
              <a:buNone/>
            </a:pPr>
            <a:r>
              <a:rPr lang="en-IE" sz="2800" dirty="0" smtClean="0"/>
              <a:t>Pat Dawson, Governor,</a:t>
            </a:r>
          </a:p>
          <a:p>
            <a:pPr algn="ctr">
              <a:buNone/>
            </a:pPr>
            <a:r>
              <a:rPr lang="en-IE" sz="2800" dirty="0" smtClean="0"/>
              <a:t>Limerick Prison,</a:t>
            </a:r>
          </a:p>
          <a:p>
            <a:pPr algn="ctr">
              <a:buNone/>
            </a:pPr>
            <a:r>
              <a:rPr lang="en-IE" sz="2800" dirty="0"/>
              <a:t>a</a:t>
            </a:r>
            <a:r>
              <a:rPr lang="en-IE" sz="2800" dirty="0" smtClean="0"/>
              <a:t>nd </a:t>
            </a:r>
          </a:p>
          <a:p>
            <a:pPr algn="ctr">
              <a:buNone/>
            </a:pPr>
            <a:r>
              <a:rPr lang="en-IE" sz="2800" dirty="0" smtClean="0"/>
              <a:t>Marian Quinn, CEO, Childhood Development Initiative</a:t>
            </a:r>
          </a:p>
        </p:txBody>
      </p:sp>
      <p:pic>
        <p:nvPicPr>
          <p:cNvPr id="4" name="Picture 3" descr="cid:image005.jpg@01D0B967.D790B76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73216"/>
            <a:ext cx="2808312" cy="721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1042"/>
            <a:ext cx="2952328" cy="65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42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Longer Term Objectives: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7848600" cy="4525963"/>
          </a:xfrm>
        </p:spPr>
        <p:txBody>
          <a:bodyPr/>
          <a:lstStyle/>
          <a:p>
            <a:r>
              <a:rPr lang="en-IE" sz="2800" dirty="0" smtClean="0"/>
              <a:t>The IPS adopts family friendly policies and procedures, and integrates parental supports;</a:t>
            </a:r>
          </a:p>
          <a:p>
            <a:r>
              <a:rPr lang="en-IE" sz="2800" dirty="0" smtClean="0"/>
              <a:t>IPS staff, across disciplines, have the capacity to deliver, monitor and enhance supports for parents;</a:t>
            </a:r>
          </a:p>
          <a:p>
            <a:r>
              <a:rPr lang="en-IE" sz="2800" dirty="0" smtClean="0"/>
              <a:t>Dissemination of evaluation findings and consideration of implications for policy and practice;</a:t>
            </a:r>
          </a:p>
          <a:p>
            <a:r>
              <a:rPr lang="en-IE" sz="2800" dirty="0" smtClean="0"/>
              <a:t>Improved relationships between imprisoned parents and their families results in reduced recidivism and inter-generational offending.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994084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24936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781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National Strategic Group: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848872" cy="4896544"/>
          </a:xfrm>
        </p:spPr>
        <p:txBody>
          <a:bodyPr/>
          <a:lstStyle/>
          <a:p>
            <a:r>
              <a:rPr lang="en-IE" sz="2800" dirty="0" smtClean="0"/>
              <a:t>To lead the strategic development of supports, policies and procedures to improve relationships between parents in prison and their families;</a:t>
            </a:r>
          </a:p>
          <a:p>
            <a:r>
              <a:rPr lang="en-IE" sz="2800" dirty="0" smtClean="0"/>
              <a:t>To drive innovation, best practice and reflection;</a:t>
            </a:r>
          </a:p>
          <a:p>
            <a:r>
              <a:rPr lang="en-IE" sz="2800" dirty="0" smtClean="0"/>
              <a:t>To liaise with and support the evaluation team through the Expert Advisory Group;</a:t>
            </a:r>
          </a:p>
          <a:p>
            <a:r>
              <a:rPr lang="en-IE" sz="2800" dirty="0" smtClean="0"/>
              <a:t>To consider and progress policy issues nationally;</a:t>
            </a:r>
          </a:p>
          <a:p>
            <a:r>
              <a:rPr lang="en-IE" sz="2800" dirty="0" smtClean="0"/>
              <a:t>To disseminate the learning from Family Links;</a:t>
            </a:r>
          </a:p>
          <a:p>
            <a:r>
              <a:rPr lang="en-IE" sz="2800" dirty="0" smtClean="0"/>
              <a:t>To review implementation of Child Protection Policy.</a:t>
            </a:r>
          </a:p>
          <a:p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263820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/>
          <a:lstStyle/>
          <a:p>
            <a:r>
              <a:rPr lang="en-IE" dirty="0" smtClean="0"/>
              <a:t>Local Implementation Group (LIG):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5285"/>
            <a:ext cx="7848600" cy="4525963"/>
          </a:xfrm>
        </p:spPr>
        <p:txBody>
          <a:bodyPr/>
          <a:lstStyle/>
          <a:p>
            <a:r>
              <a:rPr lang="en-IE" sz="2800" dirty="0" smtClean="0"/>
              <a:t>To coordinate and trouble shoot logistics and actions in relation to the implementation of Family Links in Limerick Prison;</a:t>
            </a:r>
          </a:p>
          <a:p>
            <a:r>
              <a:rPr lang="en-IE" sz="2800" dirty="0" smtClean="0"/>
              <a:t>To ensure appropriate communication locally across stakeholder groups;</a:t>
            </a:r>
          </a:p>
          <a:p>
            <a:r>
              <a:rPr lang="en-IE" sz="2800" dirty="0" smtClean="0"/>
              <a:t>To drive the delivery of actions and timelines as set out in the Family Links business plan;</a:t>
            </a:r>
          </a:p>
          <a:p>
            <a:r>
              <a:rPr lang="en-IE" sz="2800" dirty="0" smtClean="0"/>
              <a:t>To report to the National Strategic Group on progress, issues arising and potential solutions;</a:t>
            </a:r>
          </a:p>
          <a:p>
            <a:r>
              <a:rPr lang="en-IE" sz="2800" dirty="0" smtClean="0"/>
              <a:t>To support the evaluation process.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90060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Role of Family Liaison </a:t>
            </a:r>
            <a:r>
              <a:rPr lang="en-IE" dirty="0" smtClean="0"/>
              <a:t>Officer: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848600" cy="4525963"/>
          </a:xfrm>
        </p:spPr>
        <p:txBody>
          <a:bodyPr/>
          <a:lstStyle/>
          <a:p>
            <a:pPr algn="just"/>
            <a:r>
              <a:rPr lang="en-IE" altLang="en-US" sz="2400" dirty="0">
                <a:latin typeface="Calibri (Body)"/>
                <a:cs typeface="Arial" panose="020B0604020202020204" pitchFamily="34" charset="0"/>
              </a:rPr>
              <a:t>Support prisoners with their parenting skills;</a:t>
            </a:r>
          </a:p>
          <a:p>
            <a:pPr algn="just"/>
            <a:r>
              <a:rPr lang="en-IE" altLang="en-US" sz="2400" dirty="0">
                <a:latin typeface="Calibri (Body)"/>
                <a:cs typeface="Arial" panose="020B0604020202020204" pitchFamily="34" charset="0"/>
              </a:rPr>
              <a:t>Deliver ‘formal’ parent training to a selected group of prisoners – and  become accredited;</a:t>
            </a:r>
          </a:p>
          <a:p>
            <a:pPr algn="just"/>
            <a:r>
              <a:rPr lang="en-IE" altLang="en-US" sz="2400" dirty="0">
                <a:latin typeface="Calibri (Body)"/>
                <a:cs typeface="Arial" panose="020B0604020202020204" pitchFamily="34" charset="0"/>
              </a:rPr>
              <a:t>Support other staff in promoting positive parenting;</a:t>
            </a:r>
          </a:p>
          <a:p>
            <a:pPr algn="just"/>
            <a:r>
              <a:rPr lang="en-IE" altLang="en-US" sz="2400" dirty="0">
                <a:latin typeface="Calibri (Body)"/>
                <a:cs typeface="Arial" panose="020B0604020202020204" pitchFamily="34" charset="0"/>
              </a:rPr>
              <a:t>Participate in other forms of positive parenting training and awareness raising;</a:t>
            </a:r>
          </a:p>
          <a:p>
            <a:pPr algn="just"/>
            <a:r>
              <a:rPr lang="en-IE" altLang="en-US" sz="2400" dirty="0" smtClean="0">
                <a:latin typeface="Calibri (Body)"/>
                <a:cs typeface="Arial" panose="020B0604020202020204" pitchFamily="34" charset="0"/>
              </a:rPr>
              <a:t>Support the development and implementation of a </a:t>
            </a:r>
            <a:r>
              <a:rPr lang="en-IE" altLang="en-US" sz="2400" dirty="0">
                <a:latin typeface="Calibri (Body)"/>
                <a:cs typeface="Arial" panose="020B0604020202020204" pitchFamily="34" charset="0"/>
              </a:rPr>
              <a:t>positive parenting strategy for the </a:t>
            </a:r>
            <a:r>
              <a:rPr lang="en-IE" altLang="en-US" sz="2400" dirty="0" smtClean="0">
                <a:latin typeface="Calibri (Body)"/>
                <a:cs typeface="Arial" panose="020B0604020202020204" pitchFamily="34" charset="0"/>
              </a:rPr>
              <a:t>prison;</a:t>
            </a:r>
            <a:endParaRPr lang="en-IE" altLang="en-US" sz="2400" dirty="0">
              <a:latin typeface="Calibri (Body)"/>
              <a:cs typeface="Arial" panose="020B0604020202020204" pitchFamily="34" charset="0"/>
            </a:endParaRPr>
          </a:p>
          <a:p>
            <a:pPr algn="just"/>
            <a:r>
              <a:rPr lang="en-IE" altLang="en-US" sz="2400" dirty="0">
                <a:latin typeface="Calibri (Body)"/>
                <a:cs typeface="Arial" panose="020B0604020202020204" pitchFamily="34" charset="0"/>
              </a:rPr>
              <a:t>Participate in ongoing structured support and supervision processes;</a:t>
            </a:r>
          </a:p>
          <a:p>
            <a:pPr algn="just"/>
            <a:r>
              <a:rPr lang="en-IE" altLang="en-US" sz="2400" dirty="0">
                <a:latin typeface="Calibri (Body)"/>
                <a:cs typeface="Arial" panose="020B0604020202020204" pitchFamily="34" charset="0"/>
              </a:rPr>
              <a:t>Participate in an evaluation of this initiative.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67079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071"/>
            <a:ext cx="7848600" cy="1143000"/>
          </a:xfrm>
        </p:spPr>
        <p:txBody>
          <a:bodyPr/>
          <a:lstStyle/>
          <a:p>
            <a:r>
              <a:rPr lang="en-IE" dirty="0" smtClean="0"/>
              <a:t>Local Progress: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6712"/>
            <a:ext cx="7848600" cy="4958011"/>
          </a:xfrm>
        </p:spPr>
        <p:txBody>
          <a:bodyPr/>
          <a:lstStyle/>
          <a:p>
            <a:pPr eaLnBrk="1" hangingPunct="1"/>
            <a:r>
              <a:rPr lang="en-IE" sz="3600" dirty="0" smtClean="0"/>
              <a:t>Limerick prison identified as initial pilot site;</a:t>
            </a:r>
          </a:p>
          <a:p>
            <a:pPr eaLnBrk="1" hangingPunct="1"/>
            <a:r>
              <a:rPr lang="en-IE" sz="3600" dirty="0" smtClean="0"/>
              <a:t>Local Implementation Group (LIG) established with representation from:</a:t>
            </a:r>
          </a:p>
          <a:p>
            <a:pPr lvl="1" eaLnBrk="1" hangingPunct="1"/>
            <a:r>
              <a:rPr lang="en-IE" sz="1600" dirty="0" smtClean="0"/>
              <a:t>Bedford Row;</a:t>
            </a:r>
          </a:p>
          <a:p>
            <a:pPr lvl="1" eaLnBrk="1" hangingPunct="1"/>
            <a:r>
              <a:rPr lang="en-IE" sz="1600" dirty="0" smtClean="0"/>
              <a:t>Childhood Development Initiative; </a:t>
            </a:r>
          </a:p>
          <a:p>
            <a:pPr lvl="1" eaLnBrk="1" hangingPunct="1"/>
            <a:r>
              <a:rPr lang="en-IE" sz="1600" dirty="0" smtClean="0"/>
              <a:t>Probation Service;</a:t>
            </a:r>
          </a:p>
          <a:p>
            <a:pPr lvl="1" eaLnBrk="1" hangingPunct="1"/>
            <a:r>
              <a:rPr lang="en-IE" sz="1600" dirty="0" smtClean="0"/>
              <a:t>Psychology Department  and Prison teachers;</a:t>
            </a:r>
          </a:p>
          <a:p>
            <a:pPr lvl="1" eaLnBrk="1" hangingPunct="1"/>
            <a:r>
              <a:rPr lang="en-IE" sz="1600" dirty="0" smtClean="0"/>
              <a:t>University of Limerick;</a:t>
            </a:r>
          </a:p>
          <a:p>
            <a:pPr lvl="1" eaLnBrk="1" hangingPunct="1"/>
            <a:r>
              <a:rPr lang="en-IE" sz="1600" dirty="0" smtClean="0"/>
              <a:t>Parents Plus. </a:t>
            </a:r>
          </a:p>
          <a:p>
            <a:r>
              <a:rPr lang="en-IE" dirty="0" smtClean="0"/>
              <a:t>Engagement with </a:t>
            </a:r>
            <a:r>
              <a:rPr lang="en-IE" dirty="0" err="1" smtClean="0"/>
              <a:t>Tusla</a:t>
            </a:r>
            <a:r>
              <a:rPr lang="en-IE" dirty="0" smtClean="0"/>
              <a:t> ongoing.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E" dirty="0" smtClean="0"/>
              <a:t>Limerick Prison</a:t>
            </a:r>
            <a:endParaRPr lang="en-I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74896"/>
          <a:stretch/>
        </p:blipFill>
        <p:spPr>
          <a:xfrm>
            <a:off x="6151759" y="2098760"/>
            <a:ext cx="2884737" cy="277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9838" r="24827"/>
          <a:stretch/>
        </p:blipFill>
        <p:spPr>
          <a:xfrm>
            <a:off x="3275856" y="2098760"/>
            <a:ext cx="2911300" cy="277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75333"/>
          <a:stretch/>
        </p:blipFill>
        <p:spPr>
          <a:xfrm>
            <a:off x="467544" y="2095900"/>
            <a:ext cx="2834589" cy="277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178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E" dirty="0" smtClean="0"/>
              <a:t>Limerick Prison</a:t>
            </a:r>
            <a:endParaRPr lang="en-IE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078850"/>
            <a:ext cx="3722814" cy="2776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96659" y="2078663"/>
            <a:ext cx="3803333" cy="2776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921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Limerick </a:t>
            </a:r>
            <a:r>
              <a:rPr lang="en-IE" dirty="0" smtClean="0"/>
              <a:t>Prison: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68760"/>
            <a:ext cx="7848600" cy="4525963"/>
          </a:xfrm>
        </p:spPr>
        <p:txBody>
          <a:bodyPr/>
          <a:lstStyle/>
          <a:p>
            <a:r>
              <a:rPr lang="en-IE" sz="3600" dirty="0" smtClean="0"/>
              <a:t>Constructed 1817-1821;</a:t>
            </a:r>
          </a:p>
          <a:p>
            <a:r>
              <a:rPr lang="en-US" sz="3600" dirty="0" smtClean="0"/>
              <a:t>Remand and Sentenced prisoners;</a:t>
            </a:r>
          </a:p>
          <a:p>
            <a:r>
              <a:rPr lang="en-US" sz="3600" dirty="0" smtClean="0"/>
              <a:t>Committal rate in </a:t>
            </a:r>
            <a:r>
              <a:rPr lang="en-US" sz="3600" dirty="0"/>
              <a:t>2014 (1716 </a:t>
            </a:r>
            <a:r>
              <a:rPr lang="en-US" sz="3600" dirty="0" smtClean="0"/>
              <a:t>Male/1164 </a:t>
            </a:r>
            <a:r>
              <a:rPr lang="en-US" sz="3600" dirty="0"/>
              <a:t>Female </a:t>
            </a:r>
            <a:r>
              <a:rPr lang="en-US" sz="3600" dirty="0" smtClean="0"/>
              <a:t>);</a:t>
            </a:r>
          </a:p>
          <a:p>
            <a:r>
              <a:rPr lang="en-US" sz="3600" dirty="0" smtClean="0"/>
              <a:t>Daily average population 230/27;</a:t>
            </a:r>
          </a:p>
          <a:p>
            <a:r>
              <a:rPr lang="en-US" sz="3600" dirty="0" smtClean="0"/>
              <a:t>Staff 213.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1662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Local Achievements: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848600" cy="4525963"/>
          </a:xfrm>
        </p:spPr>
        <p:txBody>
          <a:bodyPr/>
          <a:lstStyle/>
          <a:p>
            <a:r>
              <a:rPr lang="en-IE" sz="2400" dirty="0" smtClean="0">
                <a:latin typeface="Calibri (Body)"/>
                <a:cs typeface="Arial" panose="020B0604020202020204" pitchFamily="34" charset="0"/>
              </a:rPr>
              <a:t>Training delivered to Limerick Prison staff in:</a:t>
            </a:r>
          </a:p>
          <a:p>
            <a:pPr lvl="1"/>
            <a:r>
              <a:rPr lang="en-IE" sz="2000" dirty="0" smtClean="0">
                <a:latin typeface="Calibri (Body)"/>
              </a:rPr>
              <a:t>Communications;</a:t>
            </a:r>
          </a:p>
          <a:p>
            <a:pPr lvl="1"/>
            <a:r>
              <a:rPr lang="en-IE" sz="2000" dirty="0" smtClean="0">
                <a:latin typeface="Calibri (Body)"/>
              </a:rPr>
              <a:t>Child protection;</a:t>
            </a:r>
          </a:p>
          <a:p>
            <a:pPr lvl="1"/>
            <a:r>
              <a:rPr lang="en-IE" sz="2000" dirty="0" smtClean="0">
                <a:latin typeface="Calibri (Body)"/>
              </a:rPr>
              <a:t>Understanding/ empathising with parents experiences;</a:t>
            </a:r>
          </a:p>
          <a:p>
            <a:pPr lvl="1"/>
            <a:r>
              <a:rPr lang="en-IE" sz="2000" dirty="0" smtClean="0">
                <a:latin typeface="Calibri (Body)"/>
              </a:rPr>
              <a:t>Role of family </a:t>
            </a:r>
            <a:r>
              <a:rPr lang="en-IE" sz="2000" dirty="0" err="1" smtClean="0">
                <a:latin typeface="Calibri (Body)"/>
              </a:rPr>
              <a:t>Liason</a:t>
            </a:r>
            <a:r>
              <a:rPr lang="en-IE" sz="2000" dirty="0" smtClean="0">
                <a:latin typeface="Calibri (Body)"/>
              </a:rPr>
              <a:t> Officer.</a:t>
            </a:r>
          </a:p>
          <a:p>
            <a:r>
              <a:rPr lang="en-IE" sz="2400" dirty="0" smtClean="0">
                <a:latin typeface="Calibri (Body)"/>
                <a:cs typeface="Arial" panose="020B0604020202020204" pitchFamily="34" charset="0"/>
              </a:rPr>
              <a:t>25 </a:t>
            </a:r>
            <a:r>
              <a:rPr lang="en-IE" sz="2400" dirty="0">
                <a:latin typeface="Calibri (Body)"/>
                <a:cs typeface="Arial" panose="020B0604020202020204" pitchFamily="34" charset="0"/>
              </a:rPr>
              <a:t>Prison Officers trained as FLO’s;</a:t>
            </a:r>
          </a:p>
          <a:p>
            <a:r>
              <a:rPr lang="en-IE" sz="2400" dirty="0">
                <a:latin typeface="Calibri (Body)"/>
                <a:cs typeface="Arial" panose="020B0604020202020204" pitchFamily="34" charset="0"/>
              </a:rPr>
              <a:t>Nine prisoners and their partners selected based on agreed criteria for inclusion/ exclusion;</a:t>
            </a:r>
          </a:p>
          <a:p>
            <a:r>
              <a:rPr lang="en-IE" sz="2400" dirty="0">
                <a:latin typeface="Calibri (Body)"/>
                <a:cs typeface="Arial" panose="020B0604020202020204" pitchFamily="34" charset="0"/>
              </a:rPr>
              <a:t>Parents Plus Programme delivered to fathers in prison, and mothers in Bedford </a:t>
            </a:r>
            <a:r>
              <a:rPr lang="en-IE" sz="2400" dirty="0" smtClean="0">
                <a:latin typeface="Calibri (Body)"/>
                <a:cs typeface="Arial" panose="020B0604020202020204" pitchFamily="34" charset="0"/>
              </a:rPr>
              <a:t>Row;</a:t>
            </a:r>
          </a:p>
          <a:p>
            <a:r>
              <a:rPr lang="en-IE" sz="2400" dirty="0" smtClean="0">
                <a:latin typeface="Calibri (Body)"/>
                <a:cs typeface="Arial" panose="020B0604020202020204" pitchFamily="34" charset="0"/>
              </a:rPr>
              <a:t>Second group now selected.</a:t>
            </a:r>
            <a:endParaRPr lang="en-IE" sz="2400" dirty="0">
              <a:latin typeface="Calibri (Body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765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Irish Penal Reform </a:t>
            </a:r>
            <a:r>
              <a:rPr lang="en-IE" dirty="0" smtClean="0"/>
              <a:t>Trust:</a:t>
            </a:r>
            <a:endParaRPr lang="en-IE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32137" t="22316" r="32059" b="7875"/>
          <a:stretch/>
        </p:blipFill>
        <p:spPr bwMode="auto">
          <a:xfrm>
            <a:off x="2276650" y="1124744"/>
            <a:ext cx="4209699" cy="5102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Strategic Developments: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7848600" cy="4525963"/>
          </a:xfrm>
        </p:spPr>
        <p:txBody>
          <a:bodyPr/>
          <a:lstStyle/>
          <a:p>
            <a:r>
              <a:rPr lang="en-IE" sz="2400" dirty="0" smtClean="0">
                <a:latin typeface="Calibri (Body)"/>
                <a:cs typeface="Arial" panose="020B0604020202020204" pitchFamily="34" charset="0"/>
              </a:rPr>
              <a:t>Funding received from Katharine Howard Foundation;</a:t>
            </a:r>
          </a:p>
          <a:p>
            <a:r>
              <a:rPr lang="en-IE" sz="2400" dirty="0" smtClean="0">
                <a:latin typeface="Calibri (Body)"/>
                <a:cs typeface="Arial" panose="020B0604020202020204" pitchFamily="34" charset="0"/>
              </a:rPr>
              <a:t>University of Limerick commissioned to undertake independent evaluation of Family Links;</a:t>
            </a:r>
          </a:p>
          <a:p>
            <a:r>
              <a:rPr lang="en-IE" sz="2400" dirty="0" smtClean="0">
                <a:latin typeface="Calibri (Body)"/>
                <a:cs typeface="Arial" panose="020B0604020202020204" pitchFamily="34" charset="0"/>
              </a:rPr>
              <a:t>Child Protection Policy adapted and piloted in Limerick Prison. Review underway;</a:t>
            </a:r>
          </a:p>
          <a:p>
            <a:r>
              <a:rPr lang="en-IE" sz="2400" dirty="0" smtClean="0">
                <a:latin typeface="Calibri (Body)"/>
                <a:cs typeface="Arial" panose="020B0604020202020204" pitchFamily="34" charset="0"/>
              </a:rPr>
              <a:t>Census piloted in Limerick Prison collating data on:</a:t>
            </a:r>
          </a:p>
          <a:p>
            <a:pPr lvl="1"/>
            <a:r>
              <a:rPr lang="en-IE" sz="2000" dirty="0" smtClean="0">
                <a:latin typeface="Calibri (Body)"/>
                <a:cs typeface="Arial" panose="020B0604020202020204" pitchFamily="34" charset="0"/>
              </a:rPr>
              <a:t>Educational attainment;</a:t>
            </a:r>
          </a:p>
          <a:p>
            <a:pPr lvl="1"/>
            <a:r>
              <a:rPr lang="en-IE" sz="2000" dirty="0" smtClean="0">
                <a:latin typeface="Calibri (Body)"/>
                <a:cs typeface="Arial" panose="020B0604020202020204" pitchFamily="34" charset="0"/>
              </a:rPr>
              <a:t>Personal and family offending history;</a:t>
            </a:r>
          </a:p>
          <a:p>
            <a:pPr lvl="1"/>
            <a:r>
              <a:rPr lang="en-IE" sz="2000" dirty="0" smtClean="0">
                <a:latin typeface="Calibri (Body)"/>
                <a:cs typeface="Arial" panose="020B0604020202020204" pitchFamily="34" charset="0"/>
              </a:rPr>
              <a:t>Children: ages, frequency of visits; care arrangements.</a:t>
            </a:r>
          </a:p>
          <a:p>
            <a:r>
              <a:rPr lang="en-IE" sz="2400" dirty="0" smtClean="0">
                <a:latin typeface="Calibri (Body)"/>
                <a:cs typeface="Arial" panose="020B0604020202020204" pitchFamily="34" charset="0"/>
              </a:rPr>
              <a:t>Census now being undertaken in Castlerea and Wheatfield Prisons, with intention to roll out across all prisons.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07597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Census Findings: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309"/>
            <a:ext cx="7848600" cy="4525963"/>
          </a:xfrm>
        </p:spPr>
        <p:txBody>
          <a:bodyPr/>
          <a:lstStyle/>
          <a:p>
            <a:r>
              <a:rPr lang="en-IE" sz="2800" dirty="0" smtClean="0">
                <a:latin typeface="Calibri (Body)"/>
                <a:cs typeface="Arial" panose="020B0604020202020204" pitchFamily="34" charset="0"/>
              </a:rPr>
              <a:t>We estimate upwards of 6,000 children may be affected by having a parent in prison;</a:t>
            </a:r>
          </a:p>
          <a:p>
            <a:r>
              <a:rPr lang="en-IE" sz="2800" dirty="0" smtClean="0">
                <a:latin typeface="Calibri (Body)"/>
                <a:cs typeface="Arial" panose="020B0604020202020204" pitchFamily="34" charset="0"/>
              </a:rPr>
              <a:t>Satisfaction with facilities and how visits managed increases with child age;</a:t>
            </a:r>
          </a:p>
          <a:p>
            <a:r>
              <a:rPr lang="en-IE" sz="2800" dirty="0" smtClean="0">
                <a:latin typeface="Calibri (Body)"/>
                <a:cs typeface="Arial" panose="020B0604020202020204" pitchFamily="34" charset="0"/>
              </a:rPr>
              <a:t>Feeling about visits more positive for prisoners with family in prison;</a:t>
            </a:r>
          </a:p>
          <a:p>
            <a:r>
              <a:rPr lang="en-IE" sz="2800" dirty="0" smtClean="0">
                <a:latin typeface="Calibri (Body)"/>
                <a:cs typeface="Arial" panose="020B0604020202020204" pitchFamily="34" charset="0"/>
              </a:rPr>
              <a:t>Plenty of scope for extracting really useful information from survey.</a:t>
            </a:r>
          </a:p>
          <a:p>
            <a:pPr marL="0" indent="0">
              <a:buNone/>
            </a:pPr>
            <a:endParaRPr lang="en-IE" sz="2800" dirty="0">
              <a:latin typeface="Calibri (Body)"/>
            </a:endParaRPr>
          </a:p>
          <a:p>
            <a:pPr marL="0" indent="0">
              <a:buNone/>
            </a:pPr>
            <a:endParaRPr lang="en-IE" sz="28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262235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424936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Trends – Education Levels: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18916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Interim Findings: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848600" cy="4525963"/>
          </a:xfrm>
        </p:spPr>
        <p:txBody>
          <a:bodyPr/>
          <a:lstStyle/>
          <a:p>
            <a:r>
              <a:rPr lang="en-IE" sz="2800" dirty="0" smtClean="0"/>
              <a:t>Children always know their Dad is in prison, but they keep it a secret if that’s what mum wants;</a:t>
            </a:r>
          </a:p>
          <a:p>
            <a:r>
              <a:rPr lang="en-IE" sz="2800" dirty="0" smtClean="0"/>
              <a:t>The peer sharing and support is hugely important, especially for the mothers;</a:t>
            </a:r>
          </a:p>
          <a:p>
            <a:r>
              <a:rPr lang="en-IE" sz="2800" dirty="0" smtClean="0"/>
              <a:t>Self-care becomes a focal point for women;</a:t>
            </a:r>
          </a:p>
          <a:p>
            <a:r>
              <a:rPr lang="en-IE" sz="2800" dirty="0" smtClean="0"/>
              <a:t>There is a need for further awareness raising and training in relation to child protection;</a:t>
            </a:r>
          </a:p>
          <a:p>
            <a:r>
              <a:rPr lang="en-IE" sz="2800" dirty="0" smtClean="0"/>
              <a:t>Aspects of the formal parenting programme need to be adapted for the needs of the target group.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530348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Challenges: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824" y="1063277"/>
            <a:ext cx="7848600" cy="4525963"/>
          </a:xfrm>
        </p:spPr>
        <p:txBody>
          <a:bodyPr/>
          <a:lstStyle/>
          <a:p>
            <a:r>
              <a:rPr lang="en-IE" sz="2200" dirty="0" smtClean="0">
                <a:latin typeface="Calibri (Body)"/>
                <a:cs typeface="Arial" panose="020B0604020202020204" pitchFamily="34" charset="0"/>
              </a:rPr>
              <a:t>Finding agreement on a common vision and approach between five, disparate organisations;</a:t>
            </a:r>
          </a:p>
          <a:p>
            <a:r>
              <a:rPr lang="en-IE" sz="2200" dirty="0" smtClean="0">
                <a:latin typeface="Calibri (Body)"/>
                <a:cs typeface="Arial" panose="020B0604020202020204" pitchFamily="34" charset="0"/>
              </a:rPr>
              <a:t>Layers of communication;</a:t>
            </a:r>
          </a:p>
          <a:p>
            <a:r>
              <a:rPr lang="en-IE" sz="2200" dirty="0" smtClean="0">
                <a:latin typeface="Calibri (Body)"/>
                <a:cs typeface="Arial" panose="020B0604020202020204" pitchFamily="34" charset="0"/>
              </a:rPr>
              <a:t>Concerns re: intimidation in relation to child protection policy;</a:t>
            </a:r>
          </a:p>
          <a:p>
            <a:r>
              <a:rPr lang="en-IE" sz="2200" dirty="0" smtClean="0">
                <a:latin typeface="Calibri (Body)"/>
                <a:cs typeface="Arial" panose="020B0604020202020204" pitchFamily="34" charset="0"/>
              </a:rPr>
              <a:t>Prisoner’s family profiles can be complex so following up in the community can be time-consuming;</a:t>
            </a:r>
          </a:p>
          <a:p>
            <a:r>
              <a:rPr lang="en-IE" sz="2200" dirty="0" smtClean="0">
                <a:latin typeface="Calibri (Body)"/>
                <a:cs typeface="Arial" panose="020B0604020202020204" pitchFamily="34" charset="0"/>
              </a:rPr>
              <a:t>Helping fathers improve their parenting skills when they have limited access to their children;</a:t>
            </a:r>
          </a:p>
          <a:p>
            <a:r>
              <a:rPr lang="en-IE" sz="2200" dirty="0" smtClean="0">
                <a:latin typeface="Calibri (Body)"/>
                <a:cs typeface="Arial" panose="020B0604020202020204" pitchFamily="34" charset="0"/>
              </a:rPr>
              <a:t>Balancing a family-friendly approach alongside the need to maintain security;</a:t>
            </a:r>
          </a:p>
          <a:p>
            <a:r>
              <a:rPr lang="en-IE" sz="2200" dirty="0" smtClean="0">
                <a:latin typeface="Calibri (Body)"/>
                <a:cs typeface="Arial" panose="020B0604020202020204" pitchFamily="34" charset="0"/>
              </a:rPr>
              <a:t>Logistical issues re: inside/outside delivery;</a:t>
            </a:r>
          </a:p>
          <a:p>
            <a:r>
              <a:rPr lang="en-IE" sz="2200" dirty="0" smtClean="0">
                <a:latin typeface="Calibri (Body)"/>
                <a:cs typeface="Arial" panose="020B0604020202020204" pitchFamily="34" charset="0"/>
              </a:rPr>
              <a:t>Culture shift within prison re: role in relation to families.</a:t>
            </a:r>
            <a:endParaRPr lang="en-IE" sz="2200" dirty="0">
              <a:latin typeface="Calibri (Body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077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Invisible Walls:</a:t>
            </a:r>
            <a:endParaRPr lang="en-IE" dirty="0"/>
          </a:p>
        </p:txBody>
      </p:sp>
      <p:pic>
        <p:nvPicPr>
          <p:cNvPr id="1027" name="Picture 3" descr="C:\Users\Laura.Sutcliffe\AppData\Local\Microsoft\Windows\Temporary Internet Files\Content.IE5\2CBTWX72\icon_day_4___dvd_by_amonfog-d39mss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98646"/>
            <a:ext cx="864096" cy="8640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926" y="1275556"/>
            <a:ext cx="35242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453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Next Steps: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7848600" cy="4525963"/>
          </a:xfrm>
        </p:spPr>
        <p:txBody>
          <a:bodyPr/>
          <a:lstStyle/>
          <a:p>
            <a:r>
              <a:rPr lang="en-IE" sz="2800" dirty="0" smtClean="0"/>
              <a:t>Review of Child Protection Policy;</a:t>
            </a:r>
          </a:p>
          <a:p>
            <a:r>
              <a:rPr lang="en-IE" sz="2800" dirty="0" smtClean="0"/>
              <a:t>Replication in Wheatfield Prison;</a:t>
            </a:r>
          </a:p>
          <a:p>
            <a:r>
              <a:rPr lang="en-IE" sz="2800" dirty="0" smtClean="0"/>
              <a:t>Consider management of “newly assertive” women;</a:t>
            </a:r>
          </a:p>
          <a:p>
            <a:r>
              <a:rPr lang="en-IE" sz="2800" dirty="0" smtClean="0"/>
              <a:t>Establishment of family and children’s consultative group in Limerick Prison;</a:t>
            </a:r>
          </a:p>
          <a:p>
            <a:r>
              <a:rPr lang="en-IE" sz="2800" dirty="0" smtClean="0"/>
              <a:t>Development of Programme Manual and Implementation Guide;</a:t>
            </a:r>
          </a:p>
          <a:p>
            <a:r>
              <a:rPr lang="en-IE" sz="2800" dirty="0" smtClean="0"/>
              <a:t>Completion of Independent evaluation and consideration/ dissemination of findings.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2297511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510" y="1046990"/>
            <a:ext cx="4398234" cy="439823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848600" cy="1143000"/>
          </a:xfrm>
        </p:spPr>
        <p:txBody>
          <a:bodyPr/>
          <a:lstStyle/>
          <a:p>
            <a:r>
              <a:rPr lang="en-IE" sz="3600" dirty="0" smtClean="0"/>
              <a:t>Key Recommendations from IPRT Report:</a:t>
            </a:r>
            <a:endParaRPr lang="en-I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92696"/>
            <a:ext cx="7848600" cy="4525963"/>
          </a:xfrm>
        </p:spPr>
        <p:txBody>
          <a:bodyPr/>
          <a:lstStyle/>
          <a:p>
            <a:r>
              <a:rPr lang="en-IE" sz="2000" dirty="0" smtClean="0"/>
              <a:t>A family strategy to be drawn up by the IPS;</a:t>
            </a:r>
          </a:p>
          <a:p>
            <a:r>
              <a:rPr lang="en-IE" sz="2000" dirty="0" smtClean="0"/>
              <a:t>Number of children with a parent in prison should be recorded;</a:t>
            </a:r>
          </a:p>
          <a:p>
            <a:r>
              <a:rPr lang="en-IE" sz="2000" dirty="0" smtClean="0"/>
              <a:t>A consultative group with children and families to be established in each prison;</a:t>
            </a:r>
          </a:p>
          <a:p>
            <a:r>
              <a:rPr lang="en-IE" sz="2000" dirty="0" smtClean="0"/>
              <a:t>Temporary release for the purposes of maintaining the family relationship;</a:t>
            </a:r>
          </a:p>
          <a:p>
            <a:r>
              <a:rPr lang="en-IE" sz="2000" dirty="0" smtClean="0"/>
              <a:t>Children’s Officers and Family Links Officers should be established in every prison;</a:t>
            </a:r>
          </a:p>
          <a:p>
            <a:r>
              <a:rPr lang="en-IE" sz="2000" dirty="0" smtClean="0"/>
              <a:t>Family-friendly visits should be available, and visitors should feel safe during their visit;</a:t>
            </a:r>
          </a:p>
          <a:p>
            <a:r>
              <a:rPr lang="en-IE" sz="2000" dirty="0" smtClean="0"/>
              <a:t>Criteria should be explicitly set out as to how to qualify for special family visits, based on the best interests of the child;</a:t>
            </a:r>
          </a:p>
          <a:p>
            <a:r>
              <a:rPr lang="en-IE" sz="2000" dirty="0" smtClean="0"/>
              <a:t>A properly staffed phone booking system is required;</a:t>
            </a:r>
          </a:p>
          <a:p>
            <a:r>
              <a:rPr lang="en-IE" sz="2000" dirty="0" smtClean="0"/>
              <a:t>A protocol should be introduced for the use of sniffer dogs;</a:t>
            </a:r>
          </a:p>
        </p:txBody>
      </p:sp>
    </p:spTree>
    <p:extLst>
      <p:ext uri="{BB962C8B-B14F-4D97-AF65-F5344CB8AC3E}">
        <p14:creationId xmlns:p14="http://schemas.microsoft.com/office/powerpoint/2010/main" val="2000454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/>
              <a:t>Key Recommendations from IPRT Report: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848600" cy="4525963"/>
          </a:xfrm>
        </p:spPr>
        <p:txBody>
          <a:bodyPr/>
          <a:lstStyle/>
          <a:p>
            <a:r>
              <a:rPr lang="en-IE" sz="2000" dirty="0"/>
              <a:t>Flexibility in terms of visiting hours for children and families;</a:t>
            </a:r>
          </a:p>
          <a:p>
            <a:r>
              <a:rPr lang="en-IE" sz="2000" dirty="0"/>
              <a:t>Training and monitoring of all prison officers who are in direct contact with children and families;</a:t>
            </a:r>
          </a:p>
          <a:p>
            <a:r>
              <a:rPr lang="en-IE" sz="2000" dirty="0"/>
              <a:t>Standardised complaints procedure for visitors;</a:t>
            </a:r>
          </a:p>
          <a:p>
            <a:r>
              <a:rPr lang="en-IE" sz="2000" dirty="0"/>
              <a:t>Audio or video recordings of a book which allow children to hear their parents;</a:t>
            </a:r>
          </a:p>
          <a:p>
            <a:r>
              <a:rPr lang="en-IE" sz="2000" dirty="0"/>
              <a:t>An evaluation of the current Skype pilot programme in Limerick Prison;</a:t>
            </a:r>
          </a:p>
          <a:p>
            <a:r>
              <a:rPr lang="en-IE" sz="2000" dirty="0"/>
              <a:t>Facilitate the father-child relationship by creating a child-friendly atmosphere;</a:t>
            </a:r>
          </a:p>
          <a:p>
            <a:r>
              <a:rPr lang="en-IE" sz="2000" dirty="0"/>
              <a:t>Integrated Sentencing Management (ISM) Community Integration Plan (CIP);</a:t>
            </a:r>
          </a:p>
          <a:p>
            <a:r>
              <a:rPr lang="en-IE" sz="2000" dirty="0"/>
              <a:t>Families should be facilitated in participating in this process if they desire.</a:t>
            </a:r>
          </a:p>
          <a:p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2235173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pPr algn="l"/>
            <a:r>
              <a:rPr lang="en-IE" dirty="0" smtClean="0"/>
              <a:t>Families and Imprisonment Group: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340238"/>
          </a:xfrm>
        </p:spPr>
        <p:txBody>
          <a:bodyPr/>
          <a:lstStyle/>
          <a:p>
            <a:pPr eaLnBrk="1" hangingPunct="1">
              <a:buNone/>
            </a:pPr>
            <a:r>
              <a:rPr lang="en-IE" sz="3600" dirty="0" smtClean="0"/>
              <a:t>Three Year Strategic Plan 2012 – 2015:</a:t>
            </a:r>
            <a:endParaRPr lang="en-IE" sz="3600" dirty="0"/>
          </a:p>
          <a:p>
            <a:pPr algn="ctr" eaLnBrk="1" hangingPunct="1">
              <a:buNone/>
            </a:pPr>
            <a:endParaRPr lang="en-IE" sz="3600" dirty="0" smtClean="0"/>
          </a:p>
          <a:p>
            <a:pPr marL="457200" lvl="1" indent="0" eaLnBrk="1" hangingPunct="1">
              <a:buNone/>
            </a:pPr>
            <a:r>
              <a:rPr lang="en-IE" sz="3600" dirty="0" smtClean="0"/>
              <a:t>“Strengthen family supports to facilitate on-going contact with prisoners while in custody and their reintegration post release, with appropriate supports and programmes.”</a:t>
            </a:r>
          </a:p>
          <a:p>
            <a:pPr>
              <a:buNone/>
            </a:pP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Initial </a:t>
            </a:r>
            <a:r>
              <a:rPr lang="en-US" dirty="0" smtClean="0"/>
              <a:t>Steps: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68760"/>
            <a:ext cx="7848600" cy="4525963"/>
          </a:xfrm>
        </p:spPr>
        <p:txBody>
          <a:bodyPr/>
          <a:lstStyle/>
          <a:p>
            <a:r>
              <a:rPr lang="en-IE" sz="3600" dirty="0" smtClean="0"/>
              <a:t>Prison surveys</a:t>
            </a:r>
          </a:p>
          <a:p>
            <a:r>
              <a:rPr lang="en-US" sz="3600" dirty="0" smtClean="0"/>
              <a:t>Consultation</a:t>
            </a:r>
          </a:p>
          <a:p>
            <a:r>
              <a:rPr lang="en-US" sz="3600" dirty="0" smtClean="0"/>
              <a:t>Liason with other groups</a:t>
            </a:r>
          </a:p>
          <a:p>
            <a:r>
              <a:rPr lang="en-US" sz="3600" dirty="0" smtClean="0"/>
              <a:t>Visit </a:t>
            </a:r>
            <a:r>
              <a:rPr lang="en-US" sz="3600" dirty="0"/>
              <a:t>to other jurisdictions</a:t>
            </a:r>
            <a:endParaRPr lang="en-IE" sz="3600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13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Visits: The opportunity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848600" cy="4525963"/>
          </a:xfrm>
        </p:spPr>
        <p:txBody>
          <a:bodyPr/>
          <a:lstStyle/>
          <a:p>
            <a:pPr eaLnBrk="1" hangingPunct="1"/>
            <a:r>
              <a:rPr lang="en-US" sz="3600" dirty="0"/>
              <a:t>R</a:t>
            </a:r>
            <a:r>
              <a:rPr lang="en-US" sz="3600" dirty="0" smtClean="0"/>
              <a:t>ehabilitation </a:t>
            </a:r>
            <a:endParaRPr lang="en-US" sz="2800" dirty="0" smtClean="0"/>
          </a:p>
          <a:p>
            <a:pPr eaLnBrk="1" hangingPunct="1"/>
            <a:r>
              <a:rPr lang="en-US" sz="3600" dirty="0" smtClean="0"/>
              <a:t>Positive intervention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IE" sz="2400" dirty="0" smtClean="0"/>
              <a:t>To enhance resettlement 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IE" sz="2400" dirty="0"/>
              <a:t>T</a:t>
            </a:r>
            <a:r>
              <a:rPr lang="en-IE" sz="2400" dirty="0" smtClean="0"/>
              <a:t>o reduce recidivism</a:t>
            </a:r>
          </a:p>
          <a:p>
            <a:pPr eaLnBrk="1" hangingPunct="1"/>
            <a:r>
              <a:rPr lang="en-IE" sz="3600" dirty="0" smtClean="0"/>
              <a:t>17,725 Visitors in 2014 including 5,015 children</a:t>
            </a:r>
            <a:endParaRPr lang="en-US" sz="3600" dirty="0" smtClean="0"/>
          </a:p>
          <a:p>
            <a:pPr lvl="1" eaLnBrk="1" hangingPunct="1"/>
            <a:endParaRPr lang="en-US" dirty="0" smtClean="0"/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Shaping our </a:t>
            </a:r>
            <a:r>
              <a:rPr lang="en-US" dirty="0" smtClean="0"/>
              <a:t>policy: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1"/>
            <a:ext cx="7848600" cy="4840304"/>
          </a:xfrm>
        </p:spPr>
        <p:txBody>
          <a:bodyPr/>
          <a:lstStyle/>
          <a:p>
            <a:pPr eaLnBrk="1" hangingPunct="1"/>
            <a:r>
              <a:rPr lang="en-US" sz="3600" dirty="0" smtClean="0"/>
              <a:t>Human Rights </a:t>
            </a:r>
          </a:p>
          <a:p>
            <a:pPr lvl="1" eaLnBrk="1" hangingPunct="1"/>
            <a:r>
              <a:rPr lang="en-US" sz="2000" dirty="0" smtClean="0"/>
              <a:t>UNCRC &amp; ECHR</a:t>
            </a:r>
          </a:p>
          <a:p>
            <a:pPr eaLnBrk="1" hangingPunct="1"/>
            <a:r>
              <a:rPr lang="en-US" sz="3600" dirty="0" smtClean="0"/>
              <a:t>Evidence-based </a:t>
            </a:r>
            <a:endParaRPr lang="en-US" sz="3600" dirty="0"/>
          </a:p>
          <a:p>
            <a:pPr lvl="1" eaLnBrk="1" hangingPunct="1"/>
            <a:r>
              <a:rPr lang="en-US" sz="2000" dirty="0" smtClean="0"/>
              <a:t>Children of Prisoners – EU Coping Project (2013)</a:t>
            </a:r>
          </a:p>
          <a:p>
            <a:pPr lvl="2" eaLnBrk="1" hangingPunct="1"/>
            <a:r>
              <a:rPr lang="en-US" sz="2000" dirty="0" smtClean="0"/>
              <a:t>Enhance resettlement and reduce reoffending</a:t>
            </a:r>
          </a:p>
          <a:p>
            <a:pPr lvl="2" eaLnBrk="1" hangingPunct="1"/>
            <a:r>
              <a:rPr lang="en-US" sz="2000" dirty="0" smtClean="0"/>
              <a:t>Enhance children’s well-being</a:t>
            </a:r>
          </a:p>
          <a:p>
            <a:pPr lvl="2" eaLnBrk="1" hangingPunct="1"/>
            <a:r>
              <a:rPr lang="en-US" sz="2000" dirty="0" smtClean="0"/>
              <a:t>Reduce inter-generational offending</a:t>
            </a:r>
          </a:p>
          <a:p>
            <a:pPr lvl="2" eaLnBrk="1" hangingPunct="1"/>
            <a:r>
              <a:rPr lang="en-IE" sz="2000" dirty="0" smtClean="0"/>
              <a:t>Potential to enhance the smooth running of prisons</a:t>
            </a:r>
          </a:p>
          <a:p>
            <a:pPr lvl="1" eaLnBrk="1" hangingPunct="1"/>
            <a:r>
              <a:rPr lang="en-IE" sz="2000" dirty="0" smtClean="0"/>
              <a:t>Childhood Development Initiative: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IE" sz="2000" dirty="0" smtClean="0"/>
              <a:t>Independent evaluation of CDI’s Early Service found the parental component to be effective in improving capacity and confidence.</a:t>
            </a:r>
            <a:endParaRPr lang="en-US" sz="2000" dirty="0" smtClean="0"/>
          </a:p>
          <a:p>
            <a:endParaRPr lang="en-I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Short Term Objectives: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496944" cy="4525963"/>
          </a:xfrm>
        </p:spPr>
        <p:txBody>
          <a:bodyPr/>
          <a:lstStyle/>
          <a:p>
            <a:r>
              <a:rPr lang="en-IE" sz="2000" dirty="0" smtClean="0"/>
              <a:t>Personnel training is provided in relation to</a:t>
            </a:r>
            <a:r>
              <a:rPr lang="en-IE" sz="2000" dirty="0"/>
              <a:t> </a:t>
            </a:r>
            <a:r>
              <a:rPr lang="en-IE" sz="2000" dirty="0" smtClean="0"/>
              <a:t>introduction to parenting and developmental milestones:</a:t>
            </a:r>
          </a:p>
          <a:p>
            <a:pPr lvl="1"/>
            <a:r>
              <a:rPr lang="en-IE" sz="2000" dirty="0" smtClean="0"/>
              <a:t>Communications;</a:t>
            </a:r>
          </a:p>
          <a:p>
            <a:pPr lvl="1"/>
            <a:r>
              <a:rPr lang="en-IE" sz="2000" dirty="0" smtClean="0"/>
              <a:t>Community services.</a:t>
            </a:r>
          </a:p>
          <a:p>
            <a:r>
              <a:rPr lang="en-IE" sz="2000" dirty="0" smtClean="0"/>
              <a:t>Consultation undertaken to inform the adaptation of Parents Plus for imprisoned parents and their partners;</a:t>
            </a:r>
          </a:p>
          <a:p>
            <a:r>
              <a:rPr lang="en-IE" sz="2000" dirty="0" smtClean="0"/>
              <a:t>Delivery of adapted Parents Plus;</a:t>
            </a:r>
          </a:p>
          <a:p>
            <a:r>
              <a:rPr lang="en-IE" sz="2000" dirty="0" smtClean="0"/>
              <a:t>20+ IPS staff have increased knowledge, skills and awareness re: how to support positive parenting;</a:t>
            </a:r>
          </a:p>
          <a:p>
            <a:r>
              <a:rPr lang="en-IE" sz="2000" dirty="0" smtClean="0"/>
              <a:t>Family visits are positive and meaningful to all participating;</a:t>
            </a:r>
          </a:p>
          <a:p>
            <a:r>
              <a:rPr lang="en-IE" sz="2000" dirty="0" smtClean="0"/>
              <a:t>Increased empathy and communication within the participating prisons;</a:t>
            </a:r>
          </a:p>
          <a:p>
            <a:r>
              <a:rPr lang="en-IE" sz="2000" dirty="0" smtClean="0"/>
              <a:t>Improved connections between prisons and local services;</a:t>
            </a:r>
          </a:p>
          <a:p>
            <a:r>
              <a:rPr lang="en-IE" sz="2000" dirty="0" smtClean="0"/>
              <a:t>Improved relationships between imprisoned fathers, their partners and children;</a:t>
            </a:r>
          </a:p>
          <a:p>
            <a:r>
              <a:rPr lang="en-IE" sz="2000" dirty="0" smtClean="0"/>
              <a:t>Safety levels are maintained.</a:t>
            </a:r>
          </a:p>
          <a:p>
            <a:endParaRPr lang="en-IE" dirty="0" smtClean="0"/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35434018"/>
      </p:ext>
    </p:extLst>
  </p:cSld>
  <p:clrMapOvr>
    <a:masterClrMapping/>
  </p:clrMapOvr>
</p:sld>
</file>

<file path=ppt/theme/theme1.xml><?xml version="1.0" encoding="utf-8"?>
<a:theme xmlns:a="http://schemas.openxmlformats.org/drawingml/2006/main" name="Contemporary Photo Album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1321</Words>
  <Application>Microsoft Office PowerPoint</Application>
  <PresentationFormat>On-screen Show (4:3)</PresentationFormat>
  <Paragraphs>156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Contemporary Photo Album</vt:lpstr>
      <vt:lpstr>PowerPoint Presentation</vt:lpstr>
      <vt:lpstr>Irish Penal Reform Trust:</vt:lpstr>
      <vt:lpstr>Key Recommendations from IPRT Report:</vt:lpstr>
      <vt:lpstr>Key Recommendations from IPRT Report:</vt:lpstr>
      <vt:lpstr>Families and Imprisonment Group:</vt:lpstr>
      <vt:lpstr>Initial Steps:</vt:lpstr>
      <vt:lpstr>Visits: The opportunity</vt:lpstr>
      <vt:lpstr>Shaping our policy:</vt:lpstr>
      <vt:lpstr>Short Term Objectives:</vt:lpstr>
      <vt:lpstr>Longer Term Objectives:</vt:lpstr>
      <vt:lpstr>PowerPoint Presentation</vt:lpstr>
      <vt:lpstr>National Strategic Group:</vt:lpstr>
      <vt:lpstr>Local Implementation Group (LIG):</vt:lpstr>
      <vt:lpstr>Role of Family Liaison Officer: </vt:lpstr>
      <vt:lpstr>Local Progress:</vt:lpstr>
      <vt:lpstr>Limerick Prison</vt:lpstr>
      <vt:lpstr>Limerick Prison</vt:lpstr>
      <vt:lpstr>Limerick Prison:</vt:lpstr>
      <vt:lpstr>Local Achievements:</vt:lpstr>
      <vt:lpstr>Strategic Developments:</vt:lpstr>
      <vt:lpstr>Census Findings:</vt:lpstr>
      <vt:lpstr>Trends – Education Levels:</vt:lpstr>
      <vt:lpstr>Interim Findings:</vt:lpstr>
      <vt:lpstr>Challenges:</vt:lpstr>
      <vt:lpstr>Invisible Walls:</vt:lpstr>
      <vt:lpstr>Next Steps: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to the future, delivering an efficient prison service for Ireland</dc:title>
  <dc:creator/>
  <cp:lastModifiedBy/>
  <cp:revision>5</cp:revision>
  <dcterms:created xsi:type="dcterms:W3CDTF">2012-05-11T10:08:45Z</dcterms:created>
  <dcterms:modified xsi:type="dcterms:W3CDTF">2015-11-10T09:49:05Z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