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8" r:id="rId2"/>
    <p:sldId id="261" r:id="rId3"/>
    <p:sldId id="284" r:id="rId4"/>
    <p:sldId id="282" r:id="rId5"/>
    <p:sldId id="288" r:id="rId6"/>
    <p:sldId id="285" r:id="rId7"/>
    <p:sldId id="264" r:id="rId8"/>
    <p:sldId id="268" r:id="rId9"/>
    <p:sldId id="269" r:id="rId10"/>
    <p:sldId id="277" r:id="rId11"/>
    <p:sldId id="292" r:id="rId12"/>
    <p:sldId id="278" r:id="rId13"/>
    <p:sldId id="290" r:id="rId14"/>
    <p:sldId id="279" r:id="rId15"/>
    <p:sldId id="291" r:id="rId16"/>
    <p:sldId id="271" r:id="rId17"/>
    <p:sldId id="280" r:id="rId18"/>
    <p:sldId id="286" r:id="rId19"/>
    <p:sldId id="287" r:id="rId20"/>
    <p:sldId id="270" r:id="rId21"/>
    <p:sldId id="281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FF9900"/>
    <a:srgbClr val="0066FF"/>
    <a:srgbClr val="FF3300"/>
    <a:srgbClr val="FF7C80"/>
    <a:srgbClr val="9999FF"/>
    <a:srgbClr val="66FFFF"/>
    <a:srgbClr val="00CC66"/>
    <a:srgbClr val="CCFF33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2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A67BD-46E6-4452-902D-74C936DC93A0}" type="datetimeFigureOut">
              <a:rPr lang="en-US" smtClean="0"/>
              <a:pPr/>
              <a:t>6/24/2015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54AA6-B4AB-4F69-AA80-B2D691045FE6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64978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385867-51E9-4A7A-9CF4-6DB59EEA00BE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CEB87C0-6A03-48F5-9EB7-D3289F24228D}" type="datetimeFigureOut">
              <a:rPr lang="en-US" smtClean="0"/>
              <a:pPr/>
              <a:t>6/24/2015</a:t>
            </a:fld>
            <a:endParaRPr lang="en-IE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IE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5C25F44-8F96-401E-9917-23C30BDADE86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EB87C0-6A03-48F5-9EB7-D3289F24228D}" type="datetimeFigureOut">
              <a:rPr lang="en-US" smtClean="0"/>
              <a:pPr/>
              <a:t>6/24/2015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C25F44-8F96-401E-9917-23C30BDADE86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EB87C0-6A03-48F5-9EB7-D3289F24228D}" type="datetimeFigureOut">
              <a:rPr lang="en-US" smtClean="0"/>
              <a:pPr/>
              <a:t>6/24/2015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C25F44-8F96-401E-9917-23C30BDADE86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EB87C0-6A03-48F5-9EB7-D3289F24228D}" type="datetimeFigureOut">
              <a:rPr lang="en-US" smtClean="0"/>
              <a:pPr/>
              <a:t>6/24/2015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C25F44-8F96-401E-9917-23C30BDADE86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EB87C0-6A03-48F5-9EB7-D3289F24228D}" type="datetimeFigureOut">
              <a:rPr lang="en-US" smtClean="0"/>
              <a:pPr/>
              <a:t>6/24/2015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C25F44-8F96-401E-9917-23C30BDADE86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EB87C0-6A03-48F5-9EB7-D3289F24228D}" type="datetimeFigureOut">
              <a:rPr lang="en-US" smtClean="0"/>
              <a:pPr/>
              <a:t>6/24/2015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C25F44-8F96-401E-9917-23C30BDADE86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EB87C0-6A03-48F5-9EB7-D3289F24228D}" type="datetimeFigureOut">
              <a:rPr lang="en-US" smtClean="0"/>
              <a:pPr/>
              <a:t>6/24/2015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C25F44-8F96-401E-9917-23C30BDADE86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EB87C0-6A03-48F5-9EB7-D3289F24228D}" type="datetimeFigureOut">
              <a:rPr lang="en-US" smtClean="0"/>
              <a:pPr/>
              <a:t>6/24/2015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C25F44-8F96-401E-9917-23C30BDADE86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EB87C0-6A03-48F5-9EB7-D3289F24228D}" type="datetimeFigureOut">
              <a:rPr lang="en-US" smtClean="0"/>
              <a:pPr/>
              <a:t>6/24/2015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C25F44-8F96-401E-9917-23C30BDADE86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CEB87C0-6A03-48F5-9EB7-D3289F24228D}" type="datetimeFigureOut">
              <a:rPr lang="en-US" smtClean="0"/>
              <a:pPr/>
              <a:t>6/24/2015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C25F44-8F96-401E-9917-23C30BDADE86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CEB87C0-6A03-48F5-9EB7-D3289F24228D}" type="datetimeFigureOut">
              <a:rPr lang="en-US" smtClean="0"/>
              <a:pPr/>
              <a:t>6/24/2015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5C25F44-8F96-401E-9917-23C30BDADE86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CEB87C0-6A03-48F5-9EB7-D3289F24228D}" type="datetimeFigureOut">
              <a:rPr lang="en-US" smtClean="0"/>
              <a:pPr/>
              <a:t>6/24/2015</a:t>
            </a:fld>
            <a:endParaRPr lang="en-IE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IE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5C25F44-8F96-401E-9917-23C30BDADE86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torativepracticesireland.ie/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jpeg"/><Relationship Id="rId7" Type="http://schemas.openxmlformats.org/officeDocument/2006/relationships/image" Target="../media/image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Relationship Id="rId9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500306"/>
            <a:ext cx="7772400" cy="75564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IE" sz="3600" dirty="0" smtClean="0">
                <a:solidFill>
                  <a:srgbClr val="002060"/>
                </a:solidFill>
                <a:effectLst/>
              </a:rPr>
              <a:t>Childhood Development Initiative</a:t>
            </a:r>
            <a:endParaRPr lang="en-US" sz="3600" dirty="0">
              <a:solidFill>
                <a:srgbClr val="002060"/>
              </a:solidFill>
              <a:effectLst/>
            </a:endParaRPr>
          </a:p>
        </p:txBody>
      </p:sp>
      <p:sp>
        <p:nvSpPr>
          <p:cNvPr id="12291" name="Subtitle 2"/>
          <p:cNvSpPr>
            <a:spLocks noGrp="1"/>
          </p:cNvSpPr>
          <p:nvPr>
            <p:ph type="subTitle" idx="1"/>
          </p:nvPr>
        </p:nvSpPr>
        <p:spPr>
          <a:xfrm>
            <a:off x="500063" y="3357563"/>
            <a:ext cx="7900987" cy="1752600"/>
          </a:xfrm>
        </p:spPr>
        <p:txBody>
          <a:bodyPr/>
          <a:lstStyle/>
          <a:p>
            <a:pPr marR="0" algn="ctr" eaLnBrk="1" hangingPunct="1"/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DCYA Update</a:t>
            </a:r>
          </a:p>
          <a:p>
            <a:pPr marR="0" algn="ctr" eaLnBrk="1" hangingPunct="1"/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June 24th 2015</a:t>
            </a:r>
          </a:p>
        </p:txBody>
      </p:sp>
      <p:pic>
        <p:nvPicPr>
          <p:cNvPr id="12292" name="Picture 6" descr="CDI Complete Logo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63" y="214313"/>
            <a:ext cx="6211887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16550"/>
            <a:ext cx="3071813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84838" y="5500688"/>
            <a:ext cx="3459162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 smtClean="0"/>
              <a:t>Nine PCFs supported in nine EY services;</a:t>
            </a:r>
          </a:p>
          <a:p>
            <a:pPr marL="109728" indent="0">
              <a:buNone/>
            </a:pPr>
            <a:endParaRPr lang="en-IE" dirty="0" smtClean="0"/>
          </a:p>
          <a:p>
            <a:r>
              <a:rPr lang="en-IE" dirty="0" smtClean="0"/>
              <a:t>Brief widened to engage other families from neighbouring EY services/schools/health centres;</a:t>
            </a:r>
          </a:p>
          <a:p>
            <a:pPr marL="109728" indent="0">
              <a:buNone/>
            </a:pPr>
            <a:endParaRPr lang="en-IE" dirty="0" smtClean="0"/>
          </a:p>
          <a:p>
            <a:r>
              <a:rPr lang="en-IE" dirty="0" smtClean="0"/>
              <a:t>Focus on formal and informal parenting courses and accessing external agencies;</a:t>
            </a:r>
          </a:p>
          <a:p>
            <a:pPr marL="109728" indent="0">
              <a:buNone/>
            </a:pPr>
            <a:endParaRPr lang="en-IE" dirty="0" smtClean="0"/>
          </a:p>
          <a:p>
            <a:r>
              <a:rPr lang="en-IE" dirty="0" smtClean="0"/>
              <a:t>Quality assurance and support primarily though South Dublin CCC.</a:t>
            </a:r>
          </a:p>
          <a:p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4000" dirty="0">
                <a:solidFill>
                  <a:srgbClr val="002060"/>
                </a:solidFill>
                <a:effectLst/>
              </a:rPr>
              <a:t>Parent Support in Early Years</a:t>
            </a:r>
          </a:p>
        </p:txBody>
      </p:sp>
    </p:spTree>
    <p:extLst>
      <p:ext uri="{BB962C8B-B14F-4D97-AF65-F5344CB8AC3E}">
        <p14:creationId xmlns:p14="http://schemas.microsoft.com/office/powerpoint/2010/main" val="133693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Sustainability of service in TW;</a:t>
            </a:r>
          </a:p>
          <a:p>
            <a:r>
              <a:rPr lang="en-IE" dirty="0" smtClean="0"/>
              <a:t>Integration of the model into other structures and services. </a:t>
            </a: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PCF Challenges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2843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Two SLTs employed; </a:t>
            </a:r>
          </a:p>
          <a:p>
            <a:r>
              <a:rPr lang="en-IE" dirty="0" smtClean="0"/>
              <a:t>South Dublin CCC employment ceased;</a:t>
            </a:r>
          </a:p>
          <a:p>
            <a:r>
              <a:rPr lang="en-IE" dirty="0" smtClean="0"/>
              <a:t>Working in 10 EY services (including an Early Start) and three Primary schools;</a:t>
            </a:r>
          </a:p>
          <a:p>
            <a:r>
              <a:rPr lang="en-IE" dirty="0" smtClean="0"/>
              <a:t>Caseload of approx. 140 children;</a:t>
            </a:r>
          </a:p>
          <a:p>
            <a:r>
              <a:rPr lang="en-IE" dirty="0" smtClean="0"/>
              <a:t>Deliver parent and staff training, formal and informal;</a:t>
            </a:r>
          </a:p>
          <a:p>
            <a:r>
              <a:rPr lang="en-IE" dirty="0" smtClean="0"/>
              <a:t>Support SDCCC in delivering annual/bi-annual training to parents/staff in wider area. </a:t>
            </a:r>
          </a:p>
          <a:p>
            <a:r>
              <a:rPr lang="en-IE" dirty="0" smtClean="0"/>
              <a:t>Participating in follow-up evaluation.</a:t>
            </a:r>
          </a:p>
          <a:p>
            <a:endParaRPr lang="en-IE" dirty="0" smtClean="0"/>
          </a:p>
          <a:p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IE" sz="4000" dirty="0">
                <a:solidFill>
                  <a:srgbClr val="002060"/>
                </a:solidFill>
                <a:effectLst/>
              </a:rPr>
              <a:t>Early Intervention Speech and Language</a:t>
            </a:r>
          </a:p>
        </p:txBody>
      </p:sp>
    </p:spTree>
    <p:extLst>
      <p:ext uri="{BB962C8B-B14F-4D97-AF65-F5344CB8AC3E}">
        <p14:creationId xmlns:p14="http://schemas.microsoft.com/office/powerpoint/2010/main" val="296462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Employment of SLTs through CCC;</a:t>
            </a:r>
          </a:p>
          <a:p>
            <a:r>
              <a:rPr lang="en-IE" dirty="0" smtClean="0"/>
              <a:t>Comparative evaluation of CDI and HSE SLT services highly problematic;</a:t>
            </a:r>
          </a:p>
          <a:p>
            <a:r>
              <a:rPr lang="en-IE" dirty="0" smtClean="0"/>
              <a:t>Offer to fund additional SLT post within HSE not progressed. </a:t>
            </a: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SLT Challenges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088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After school literacy programme for 5-6 year olds;</a:t>
            </a:r>
          </a:p>
          <a:p>
            <a:pPr marL="109728" indent="0">
              <a:buNone/>
            </a:pPr>
            <a:endParaRPr lang="en-IE" dirty="0"/>
          </a:p>
          <a:p>
            <a:r>
              <a:rPr lang="en-IE" dirty="0" smtClean="0"/>
              <a:t>Currently 20 groups running in 4 counties;</a:t>
            </a:r>
          </a:p>
          <a:p>
            <a:pPr marL="109728" indent="0">
              <a:buNone/>
            </a:pPr>
            <a:endParaRPr lang="en-IE" dirty="0" smtClean="0"/>
          </a:p>
          <a:p>
            <a:pPr marL="109728" indent="0">
              <a:buNone/>
            </a:pPr>
            <a:r>
              <a:rPr lang="en-IE" dirty="0" smtClean="0"/>
              <a:t> Some groups identified alternative sources of funding.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4000" dirty="0">
                <a:solidFill>
                  <a:srgbClr val="002060"/>
                </a:solidFill>
                <a:effectLst/>
              </a:rPr>
              <a:t>Doodle Den</a:t>
            </a:r>
          </a:p>
        </p:txBody>
      </p:sp>
    </p:spTree>
    <p:extLst>
      <p:ext uri="{BB962C8B-B14F-4D97-AF65-F5344CB8AC3E}">
        <p14:creationId xmlns:p14="http://schemas.microsoft.com/office/powerpoint/2010/main" val="188352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Review of SCP ongoing, lack of clarity re its ongoing role;</a:t>
            </a:r>
          </a:p>
          <a:p>
            <a:r>
              <a:rPr lang="en-IE" dirty="0" smtClean="0"/>
              <a:t>Reduced funding of SCP;</a:t>
            </a:r>
          </a:p>
          <a:p>
            <a:r>
              <a:rPr lang="en-IE" dirty="0" smtClean="0"/>
              <a:t>Specific funding issues in three Ballyfermot schools;</a:t>
            </a:r>
          </a:p>
          <a:p>
            <a:r>
              <a:rPr lang="en-IE" dirty="0" smtClean="0"/>
              <a:t>Identification of appropriate structures for delivery;</a:t>
            </a:r>
          </a:p>
          <a:p>
            <a:r>
              <a:rPr lang="en-IE" dirty="0" smtClean="0"/>
              <a:t>Capacity building to quality assure delivery.   </a:t>
            </a: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Doodle Den: Challenges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6907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700808"/>
            <a:ext cx="8712968" cy="4525963"/>
          </a:xfrm>
        </p:spPr>
        <p:txBody>
          <a:bodyPr>
            <a:normAutofit/>
          </a:bodyPr>
          <a:lstStyle/>
          <a:p>
            <a:pPr algn="just"/>
            <a:r>
              <a:rPr lang="en-IE" dirty="0" smtClean="0"/>
              <a:t>Identified locally in order to sustain benefits for children;</a:t>
            </a:r>
          </a:p>
          <a:p>
            <a:pPr algn="just"/>
            <a:r>
              <a:rPr lang="en-IE" dirty="0" smtClean="0"/>
              <a:t>Consultation process involved:</a:t>
            </a:r>
            <a:endParaRPr lang="en-IE" dirty="0"/>
          </a:p>
          <a:p>
            <a:pPr lvl="1" algn="just"/>
            <a:r>
              <a:rPr lang="en-IE" sz="2700" dirty="0"/>
              <a:t>Local agencies and </a:t>
            </a:r>
            <a:r>
              <a:rPr lang="en-IE" sz="2700" dirty="0" smtClean="0"/>
              <a:t>parents</a:t>
            </a:r>
          </a:p>
          <a:p>
            <a:pPr lvl="1" algn="just"/>
            <a:r>
              <a:rPr lang="en-IE" sz="2700" dirty="0" smtClean="0"/>
              <a:t>Policy</a:t>
            </a:r>
            <a:r>
              <a:rPr lang="en-IE" sz="2700" dirty="0"/>
              <a:t>/’expert’ </a:t>
            </a:r>
            <a:r>
              <a:rPr lang="en-IE" sz="2700" dirty="0" smtClean="0"/>
              <a:t>groups</a:t>
            </a:r>
          </a:p>
          <a:p>
            <a:pPr lvl="1" algn="just"/>
            <a:r>
              <a:rPr lang="en-IE" sz="2700" dirty="0" smtClean="0"/>
              <a:t>Literature review</a:t>
            </a:r>
            <a:endParaRPr lang="en-IE" sz="2700" dirty="0"/>
          </a:p>
          <a:p>
            <a:pPr algn="just"/>
            <a:r>
              <a:rPr lang="en-IE" dirty="0" smtClean="0"/>
              <a:t>Pilot completed and Mary Immaculate evaluating implementation;</a:t>
            </a:r>
          </a:p>
          <a:p>
            <a:pPr algn="just"/>
            <a:r>
              <a:rPr lang="en-IE" dirty="0" smtClean="0"/>
              <a:t>For roll out autumn 2015.</a:t>
            </a: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IE" sz="4000" dirty="0">
                <a:solidFill>
                  <a:srgbClr val="002060"/>
                </a:solidFill>
                <a:effectLst/>
              </a:rPr>
              <a:t>Doodle Den </a:t>
            </a:r>
            <a:r>
              <a:rPr lang="en-IE" sz="4000" dirty="0" smtClean="0">
                <a:solidFill>
                  <a:srgbClr val="002060"/>
                </a:solidFill>
                <a:effectLst/>
              </a:rPr>
              <a:t>Plus</a:t>
            </a:r>
            <a:endParaRPr lang="en-IE" sz="400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2326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IE" dirty="0" smtClean="0"/>
              <a:t>Two strands of work:</a:t>
            </a:r>
          </a:p>
          <a:p>
            <a:pPr lvl="2"/>
            <a:r>
              <a:rPr lang="en-IE" dirty="0" smtClean="0"/>
              <a:t>Capacity building in TW;</a:t>
            </a:r>
          </a:p>
          <a:p>
            <a:pPr lvl="2"/>
            <a:r>
              <a:rPr lang="en-IE" dirty="0" smtClean="0"/>
              <a:t>All-Ireland strategic forum to promote RP, progress quality assurance and accreditation.</a:t>
            </a:r>
          </a:p>
          <a:p>
            <a:pPr lvl="1"/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IE" sz="4000" dirty="0">
                <a:solidFill>
                  <a:srgbClr val="002060"/>
                </a:solidFill>
                <a:effectLst/>
              </a:rPr>
              <a:t>Restorative Practice Strategic Development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966" y="3944567"/>
            <a:ext cx="5148064" cy="28957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6" y="3789040"/>
            <a:ext cx="1984540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9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/>
          <a:lstStyle/>
          <a:p>
            <a:pPr lvl="1"/>
            <a:r>
              <a:rPr lang="en-IE" dirty="0" smtClean="0">
                <a:hlinkClick r:id="rId3"/>
              </a:rPr>
              <a:t>www.restorativepracticesireland.ie</a:t>
            </a:r>
            <a:endParaRPr lang="en-IE" dirty="0" smtClean="0"/>
          </a:p>
          <a:p>
            <a:pPr lvl="1"/>
            <a:r>
              <a:rPr lang="en-IE" dirty="0" smtClean="0"/>
              <a:t>Publication of quality standards</a:t>
            </a:r>
          </a:p>
          <a:p>
            <a:pPr lvl="1"/>
            <a:r>
              <a:rPr lang="en-IE" dirty="0" smtClean="0"/>
              <a:t>Commissioned development of FETAC modules</a:t>
            </a:r>
          </a:p>
          <a:p>
            <a:pPr lvl="1"/>
            <a:r>
              <a:rPr lang="en-IE" dirty="0" smtClean="0"/>
              <a:t>Oberstown working to become a restorative community</a:t>
            </a: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IE" sz="4000" dirty="0">
                <a:solidFill>
                  <a:srgbClr val="002060"/>
                </a:solidFill>
                <a:effectLst/>
              </a:rPr>
              <a:t>Restorative Practice Strategic Development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501008"/>
            <a:ext cx="5867400" cy="18415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393561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IE" dirty="0" smtClean="0"/>
              <a:t>Irish Accreditation </a:t>
            </a:r>
          </a:p>
          <a:p>
            <a:pPr lvl="1"/>
            <a:r>
              <a:rPr lang="en-IE" dirty="0" smtClean="0"/>
              <a:t>Embedding the approach across disciplines </a:t>
            </a:r>
          </a:p>
          <a:p>
            <a:pPr lvl="1"/>
            <a:r>
              <a:rPr lang="en-IE" dirty="0" smtClean="0"/>
              <a:t>Mechanisms to quality assure practice</a:t>
            </a:r>
          </a:p>
          <a:p>
            <a:pPr lvl="1"/>
            <a:endParaRPr lang="en-IE" dirty="0" smtClean="0"/>
          </a:p>
          <a:p>
            <a:pPr lvl="1"/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IE" sz="4000" dirty="0" smtClean="0">
                <a:solidFill>
                  <a:srgbClr val="002060"/>
                </a:solidFill>
                <a:effectLst/>
              </a:rPr>
              <a:t>RP Challenges </a:t>
            </a:r>
            <a:endParaRPr lang="en-IE" sz="4000" dirty="0">
              <a:solidFill>
                <a:srgbClr val="002060"/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57" y="4077072"/>
            <a:ext cx="1984540" cy="17281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523701"/>
            <a:ext cx="3779911" cy="283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72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DI Complete Logo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5589240"/>
            <a:ext cx="2745872" cy="99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en-IE" sz="4000" dirty="0" smtClean="0">
                <a:solidFill>
                  <a:srgbClr val="002060"/>
                </a:solidFill>
                <a:effectLst/>
              </a:rPr>
              <a:t>Overview</a:t>
            </a:r>
            <a:endParaRPr lang="en-IE" sz="4000" dirty="0">
              <a:solidFill>
                <a:srgbClr val="002060"/>
              </a:solidFill>
              <a:effectLst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481138"/>
            <a:ext cx="8229600" cy="452596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en-IE" dirty="0" smtClean="0"/>
              <a:t>* Phase One activities and outcomes (2007-2012);</a:t>
            </a:r>
          </a:p>
          <a:p>
            <a:pPr marL="109728" indent="0">
              <a:buNone/>
            </a:pPr>
            <a:r>
              <a:rPr lang="en-IE" dirty="0" smtClean="0"/>
              <a:t>* Bridging phase (2013-2014)</a:t>
            </a:r>
          </a:p>
          <a:p>
            <a:pPr marL="109728" indent="0">
              <a:buNone/>
            </a:pPr>
            <a:r>
              <a:rPr lang="en-IE" dirty="0" smtClean="0"/>
              <a:t>* ABC activities, successes and challenges (2014-2016). </a:t>
            </a:r>
          </a:p>
        </p:txBody>
      </p:sp>
    </p:spTree>
    <p:extLst>
      <p:ext uri="{BB962C8B-B14F-4D97-AF65-F5344CB8AC3E}">
        <p14:creationId xmlns:p14="http://schemas.microsoft.com/office/powerpoint/2010/main" val="88813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484785"/>
            <a:ext cx="8712968" cy="4968552"/>
          </a:xfrm>
        </p:spPr>
        <p:txBody>
          <a:bodyPr>
            <a:normAutofit/>
          </a:bodyPr>
          <a:lstStyle/>
          <a:p>
            <a:r>
              <a:rPr lang="en-IE" dirty="0" smtClean="0"/>
              <a:t>Prompted by a recognition that this is a central phase of development;</a:t>
            </a:r>
          </a:p>
          <a:p>
            <a:r>
              <a:rPr lang="en-IE" dirty="0" smtClean="0"/>
              <a:t>Consultation process involved:</a:t>
            </a:r>
          </a:p>
          <a:p>
            <a:pPr lvl="1"/>
            <a:r>
              <a:rPr lang="en-IE" sz="2700" dirty="0" smtClean="0"/>
              <a:t>Local agencies and parents;</a:t>
            </a:r>
          </a:p>
          <a:p>
            <a:pPr lvl="1"/>
            <a:r>
              <a:rPr lang="en-IE" sz="2700" dirty="0" smtClean="0"/>
              <a:t>Policy/’expert’ groups;</a:t>
            </a:r>
          </a:p>
          <a:p>
            <a:pPr lvl="1"/>
            <a:r>
              <a:rPr lang="en-IE" sz="2700" dirty="0" smtClean="0"/>
              <a:t>Literature review.</a:t>
            </a:r>
          </a:p>
          <a:p>
            <a:r>
              <a:rPr lang="en-IE" dirty="0" smtClean="0"/>
              <a:t>Logic model agreed, steering committee established and links established with KHF development. </a:t>
            </a: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IE" sz="4000" dirty="0" smtClean="0">
                <a:solidFill>
                  <a:srgbClr val="002060"/>
                </a:solidFill>
                <a:effectLst/>
              </a:rPr>
              <a:t>ATTI</a:t>
            </a:r>
            <a:endParaRPr lang="en-IE" sz="400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7171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Continued delivery of generic and tailored workshops based on CDI’s ‘Quality Services. Better Outcomes’ workbook;</a:t>
            </a:r>
          </a:p>
          <a:p>
            <a:r>
              <a:rPr lang="en-IE" dirty="0" smtClean="0"/>
              <a:t>Plans to develop a further module on an integrated evaluation framework. </a:t>
            </a: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4000" dirty="0">
                <a:solidFill>
                  <a:srgbClr val="002060"/>
                </a:solidFill>
                <a:effectLst/>
              </a:rPr>
              <a:t>Sharing the </a:t>
            </a:r>
            <a:r>
              <a:rPr lang="en-IE" sz="4000" dirty="0" smtClean="0">
                <a:solidFill>
                  <a:srgbClr val="002060"/>
                </a:solidFill>
                <a:effectLst/>
              </a:rPr>
              <a:t>Learning</a:t>
            </a:r>
            <a:endParaRPr lang="en-IE" sz="400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0457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556793"/>
            <a:ext cx="8856984" cy="4896544"/>
          </a:xfrm>
        </p:spPr>
        <p:txBody>
          <a:bodyPr>
            <a:normAutofit/>
          </a:bodyPr>
          <a:lstStyle/>
          <a:p>
            <a:r>
              <a:rPr lang="en-IE" dirty="0" smtClean="0"/>
              <a:t>Opportunities to support replication of proven programmes;</a:t>
            </a:r>
          </a:p>
          <a:p>
            <a:r>
              <a:rPr lang="en-IE" dirty="0" smtClean="0"/>
              <a:t>Role in mentoring new ABC areas and other communities? </a:t>
            </a:r>
          </a:p>
          <a:p>
            <a:r>
              <a:rPr lang="en-IE" dirty="0" smtClean="0"/>
              <a:t>Local consultation on next phase;</a:t>
            </a:r>
          </a:p>
          <a:p>
            <a:r>
              <a:rPr lang="en-IE" dirty="0" smtClean="0"/>
              <a:t>Review  of SLT needs in TW;</a:t>
            </a:r>
          </a:p>
          <a:p>
            <a:r>
              <a:rPr lang="en-IE" smtClean="0"/>
              <a:t>Mainstreaming </a:t>
            </a:r>
            <a:r>
              <a:rPr lang="en-IE" dirty="0" smtClean="0"/>
              <a:t>discussions (local and national);</a:t>
            </a:r>
          </a:p>
          <a:p>
            <a:r>
              <a:rPr lang="en-IE" dirty="0" smtClean="0"/>
              <a:t>Strategic research proposal submitted.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IE" sz="4000" dirty="0" smtClean="0">
                <a:solidFill>
                  <a:srgbClr val="002060"/>
                </a:solidFill>
                <a:effectLst/>
              </a:rPr>
              <a:t>Next steps?</a:t>
            </a:r>
            <a:endParaRPr lang="en-IE" sz="400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2920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DI Complete Logo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5589240"/>
            <a:ext cx="2745872" cy="99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ctr">
              <a:defRPr/>
            </a:pPr>
            <a:r>
              <a:rPr lang="en-IE" sz="4000" dirty="0" smtClean="0">
                <a:solidFill>
                  <a:srgbClr val="002060"/>
                </a:solidFill>
                <a:effectLst/>
              </a:rPr>
              <a:t>Phase One</a:t>
            </a:r>
            <a:endParaRPr lang="en-IE" sz="4000" dirty="0">
              <a:solidFill>
                <a:srgbClr val="002060"/>
              </a:solidFill>
              <a:effectLst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196752"/>
            <a:ext cx="8229600" cy="41044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65125" lvl="1" indent="-255588" algn="just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IE" sz="2800" dirty="0" smtClean="0">
                <a:latin typeface="Arial" pitchFamily="34" charset="0"/>
                <a:cs typeface="Arial" pitchFamily="34" charset="0"/>
              </a:rPr>
              <a:t>Seven services designed, delivered and evaluated;</a:t>
            </a:r>
          </a:p>
          <a:p>
            <a:pPr marL="365125" lvl="1" indent="-255588" algn="just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IE" sz="2800" dirty="0" smtClean="0">
                <a:latin typeface="Arial" pitchFamily="34" charset="0"/>
                <a:cs typeface="Arial" pitchFamily="34" charset="0"/>
              </a:rPr>
              <a:t>Eight evaluation reports and eleven policy papers published;</a:t>
            </a:r>
          </a:p>
          <a:p>
            <a:pPr marL="365125" lvl="1" indent="-255588" algn="just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IE" sz="2800" dirty="0" smtClean="0">
                <a:latin typeface="Arial" pitchFamily="34" charset="0"/>
                <a:cs typeface="Arial" pitchFamily="34" charset="0"/>
              </a:rPr>
              <a:t>Round table discussions held with senior policy influencers for each evaluation</a:t>
            </a:r>
          </a:p>
          <a:p>
            <a:pPr marL="365125" lvl="1" indent="-255588" algn="just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IE" sz="2800" dirty="0" smtClean="0">
                <a:latin typeface="Arial" pitchFamily="34" charset="0"/>
                <a:cs typeface="Arial" pitchFamily="34" charset="0"/>
              </a:rPr>
              <a:t>Advisory committee established for 3 services </a:t>
            </a:r>
          </a:p>
          <a:p>
            <a:pPr marL="365125" lvl="1" indent="-255588" algn="just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en-IE" sz="2800" dirty="0" smtClean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endParaRPr lang="en-IE" dirty="0" smtClean="0"/>
          </a:p>
        </p:txBody>
      </p:sp>
      <p:pic>
        <p:nvPicPr>
          <p:cNvPr id="6" name="Picture 5" descr="P:\PR\Logos\RP\For Screen\CDI RP-logo-colour-300px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" y="5132784"/>
            <a:ext cx="125730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146754"/>
            <a:ext cx="1247775" cy="1738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132784"/>
            <a:ext cx="121920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132784"/>
            <a:ext cx="1251585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157192"/>
            <a:ext cx="1247775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132784"/>
            <a:ext cx="1263015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146754"/>
            <a:ext cx="1238250" cy="17386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461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568" y="188640"/>
            <a:ext cx="9523096" cy="669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12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Maintaining services while evaluation reports finalised and conclusions interpreted;</a:t>
            </a:r>
          </a:p>
          <a:p>
            <a:r>
              <a:rPr lang="en-IE" dirty="0" smtClean="0"/>
              <a:t>Mate-tricks de-commissioned;</a:t>
            </a:r>
          </a:p>
          <a:p>
            <a:r>
              <a:rPr lang="en-IE" dirty="0" smtClean="0"/>
              <a:t>Healthy Schools and CSI reduced and ceased;</a:t>
            </a:r>
          </a:p>
          <a:p>
            <a:r>
              <a:rPr lang="en-IE" dirty="0" smtClean="0"/>
              <a:t>Continuation of advisory committees. </a:t>
            </a: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Bridging Phase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7214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72798"/>
            <a:ext cx="9545623" cy="671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86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IE" dirty="0" smtClean="0"/>
              <a:t>Continuation and replication of proven or promising models;</a:t>
            </a:r>
          </a:p>
          <a:p>
            <a:pPr algn="just"/>
            <a:r>
              <a:rPr lang="en-IE" dirty="0" smtClean="0"/>
              <a:t>No further local evaluation - monitoring to be undertaken centrally by Pobal and CES;</a:t>
            </a:r>
          </a:p>
          <a:p>
            <a:pPr algn="just"/>
            <a:r>
              <a:rPr lang="en-IE" dirty="0" smtClean="0"/>
              <a:t>Focus on sustainability of programmes, and their integration into existing structures and mainstream services;</a:t>
            </a:r>
          </a:p>
          <a:p>
            <a:pPr algn="just"/>
            <a:r>
              <a:rPr lang="en-IE" dirty="0" smtClean="0"/>
              <a:t>Collaboration with other sites;</a:t>
            </a:r>
          </a:p>
          <a:p>
            <a:pPr algn="just"/>
            <a:r>
              <a:rPr lang="en-IE" dirty="0" smtClean="0"/>
              <a:t>Mainstreaming to be undertaken centrally.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IE" sz="3600" dirty="0" smtClean="0">
                <a:solidFill>
                  <a:srgbClr val="002060"/>
                </a:solidFill>
                <a:effectLst/>
              </a:rPr>
              <a:t>ABC Phase: Key Principles</a:t>
            </a:r>
            <a:endParaRPr lang="en-IE" sz="360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1868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IE" dirty="0" smtClean="0"/>
              <a:t>Primarily based on recommendations from independent evaluations;</a:t>
            </a:r>
          </a:p>
          <a:p>
            <a:pPr marL="109728" indent="0" algn="just">
              <a:buNone/>
            </a:pPr>
            <a:endParaRPr lang="en-IE" dirty="0" smtClean="0"/>
          </a:p>
          <a:p>
            <a:pPr algn="just"/>
            <a:r>
              <a:rPr lang="en-IE" dirty="0" smtClean="0"/>
              <a:t>Negotiations with DCYA and AP;</a:t>
            </a:r>
          </a:p>
          <a:p>
            <a:pPr algn="just"/>
            <a:endParaRPr lang="en-IE" dirty="0" smtClean="0"/>
          </a:p>
          <a:p>
            <a:pPr algn="just"/>
            <a:r>
              <a:rPr lang="en-IE" dirty="0" smtClean="0"/>
              <a:t>Requirement to reduce submission costs by 20% (May 2013);</a:t>
            </a:r>
          </a:p>
          <a:p>
            <a:pPr algn="just"/>
            <a:endParaRPr lang="en-IE" dirty="0" smtClean="0"/>
          </a:p>
          <a:p>
            <a:pPr algn="just"/>
            <a:r>
              <a:rPr lang="en-IE" dirty="0" smtClean="0"/>
              <a:t>Reduction in CDI staffing.</a:t>
            </a: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IE" dirty="0" smtClean="0">
                <a:solidFill>
                  <a:srgbClr val="002060"/>
                </a:solidFill>
                <a:effectLst/>
              </a:rPr>
              <a:t>Identification of Core Activities:</a:t>
            </a:r>
            <a:endParaRPr lang="en-IE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5960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824536"/>
          </a:xfrm>
        </p:spPr>
        <p:txBody>
          <a:bodyPr>
            <a:normAutofit/>
          </a:bodyPr>
          <a:lstStyle/>
          <a:p>
            <a:r>
              <a:rPr lang="en-IE" dirty="0" smtClean="0"/>
              <a:t>Parent support in early years;</a:t>
            </a:r>
          </a:p>
          <a:p>
            <a:r>
              <a:rPr lang="en-IE" dirty="0" smtClean="0"/>
              <a:t>Early intervention speech and language service;</a:t>
            </a:r>
          </a:p>
          <a:p>
            <a:r>
              <a:rPr lang="en-IE" dirty="0" smtClean="0"/>
              <a:t>Doodle Den;</a:t>
            </a:r>
          </a:p>
          <a:p>
            <a:r>
              <a:rPr lang="en-IE" dirty="0" smtClean="0"/>
              <a:t>Doodle Families;</a:t>
            </a:r>
          </a:p>
          <a:p>
            <a:r>
              <a:rPr lang="en-IE" dirty="0" smtClean="0"/>
              <a:t>Restorative Practice Strategic Development;</a:t>
            </a:r>
          </a:p>
          <a:p>
            <a:r>
              <a:rPr lang="en-IE" dirty="0" smtClean="0"/>
              <a:t>Ante Natal to Three Initiative (ATTI);</a:t>
            </a:r>
          </a:p>
          <a:p>
            <a:r>
              <a:rPr lang="en-IE" dirty="0" smtClean="0"/>
              <a:t>Families Imprisonment Parenting Programme  (KHF funded);</a:t>
            </a:r>
          </a:p>
          <a:p>
            <a:r>
              <a:rPr lang="en-IE" dirty="0" smtClean="0"/>
              <a:t>Sharing </a:t>
            </a:r>
            <a:r>
              <a:rPr lang="en-IE" dirty="0"/>
              <a:t>the </a:t>
            </a:r>
            <a:r>
              <a:rPr lang="en-IE" dirty="0" smtClean="0"/>
              <a:t>learning.</a:t>
            </a:r>
            <a:endParaRPr lang="en-IE" dirty="0"/>
          </a:p>
          <a:p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IE" sz="4000" dirty="0" smtClean="0">
                <a:solidFill>
                  <a:srgbClr val="002060"/>
                </a:solidFill>
                <a:effectLst/>
              </a:rPr>
              <a:t>Core Activities 2013-2016:</a:t>
            </a:r>
            <a:endParaRPr lang="en-IE" sz="400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2588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</TotalTime>
  <Words>701</Words>
  <Application>Microsoft Office PowerPoint</Application>
  <PresentationFormat>On-screen Show (4:3)</PresentationFormat>
  <Paragraphs>114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Concourse</vt:lpstr>
      <vt:lpstr>Childhood Development Initiative</vt:lpstr>
      <vt:lpstr>Overview</vt:lpstr>
      <vt:lpstr>Phase One</vt:lpstr>
      <vt:lpstr>PowerPoint Presentation</vt:lpstr>
      <vt:lpstr>Bridging Phase</vt:lpstr>
      <vt:lpstr>PowerPoint Presentation</vt:lpstr>
      <vt:lpstr>ABC Phase: Key Principles</vt:lpstr>
      <vt:lpstr>Identification of Core Activities:</vt:lpstr>
      <vt:lpstr>Core Activities 2013-2016:</vt:lpstr>
      <vt:lpstr>Parent Support in Early Years</vt:lpstr>
      <vt:lpstr>PCF Challenges</vt:lpstr>
      <vt:lpstr>Early Intervention Speech and Language</vt:lpstr>
      <vt:lpstr>SLT Challenges</vt:lpstr>
      <vt:lpstr>Doodle Den</vt:lpstr>
      <vt:lpstr>Doodle Den: Challenges</vt:lpstr>
      <vt:lpstr>Doodle Den Plus</vt:lpstr>
      <vt:lpstr>Restorative Practice Strategic Development </vt:lpstr>
      <vt:lpstr>Restorative Practice Strategic Development </vt:lpstr>
      <vt:lpstr>RP Challenges </vt:lpstr>
      <vt:lpstr>ATTI</vt:lpstr>
      <vt:lpstr>Sharing the Learning</vt:lpstr>
      <vt:lpstr>Next steps?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Childhood Development Initiative</dc:title>
  <dc:creator>Audrey</dc:creator>
  <cp:lastModifiedBy>Marian Quinn</cp:lastModifiedBy>
  <cp:revision>60</cp:revision>
  <dcterms:created xsi:type="dcterms:W3CDTF">2013-02-08T15:01:29Z</dcterms:created>
  <dcterms:modified xsi:type="dcterms:W3CDTF">2015-06-24T08:52:04Z</dcterms:modified>
</cp:coreProperties>
</file>