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61" r:id="rId3"/>
    <p:sldId id="262" r:id="rId4"/>
    <p:sldId id="266" r:id="rId5"/>
    <p:sldId id="265" r:id="rId6"/>
    <p:sldId id="264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9999FF"/>
    <a:srgbClr val="FF99CC"/>
    <a:srgbClr val="FFCCFF"/>
    <a:srgbClr val="FF33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0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E" dirty="0"/>
              <a:t>Area Based Response </a:t>
            </a:r>
            <a:r>
              <a:rPr lang="en-IE" dirty="0" smtClean="0"/>
              <a:t>Grant</a:t>
            </a:r>
          </a:p>
          <a:p>
            <a:pPr>
              <a:defRPr/>
            </a:pPr>
            <a:r>
              <a:rPr lang="en-IE" dirty="0" smtClean="0"/>
              <a:t>September 2013 – August 2016</a:t>
            </a:r>
            <a:endParaRPr lang="en-IE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0334748728837982"/>
          <c:y val="0.814094622561318"/>
          <c:w val="0.955593697609205"/>
          <c:h val="0.185905377438683"/>
        </c:manualLayout>
      </c:layout>
      <c:overlay val="0"/>
      <c:spPr>
        <a:solidFill>
          <a:schemeClr val="accent1">
            <a:lumMod val="20000"/>
            <a:lumOff val="80000"/>
          </a:schemeClr>
        </a:solidFill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Area Based Response </a:t>
            </a:r>
            <a:r>
              <a:rPr lang="en-US" dirty="0" smtClean="0"/>
              <a:t>Grant (Sept 13</a:t>
            </a:r>
            <a:r>
              <a:rPr lang="en-US" baseline="0" dirty="0" smtClean="0"/>
              <a:t> – Aug 16)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'[Chart in Microsoft PowerPoint]Sheet1'!$B$1</c:f>
              <c:strCache>
                <c:ptCount val="1"/>
                <c:pt idx="0">
                  <c:v>Area Based Response Grant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FF99CC"/>
              </a:solidFill>
            </c:spPr>
          </c:dPt>
          <c:dPt>
            <c:idx val="5"/>
            <c:bubble3D val="0"/>
            <c:spPr>
              <a:solidFill>
                <a:srgbClr val="CCFF33"/>
              </a:solidFill>
            </c:spPr>
          </c:dPt>
          <c:dPt>
            <c:idx val="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rgbClr val="00B0F0"/>
              </a:solidFill>
            </c:spPr>
          </c:dPt>
          <c:dPt>
            <c:idx val="8"/>
            <c:bubble3D val="0"/>
            <c:spPr>
              <a:solidFill>
                <a:srgbClr val="9999FF"/>
              </a:solidFill>
            </c:spPr>
          </c:dPt>
          <c:dLbls>
            <c:dLbl>
              <c:idx val="0"/>
              <c:layout>
                <c:manualLayout>
                  <c:x val="0.000698490813648294"/>
                  <c:y val="0.00343356158258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7390527358309E-6"/>
                  <c:y val="-0.002787691799676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182388329122025"/>
                  <c:y val="-0.02675435754052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67671697287839"/>
                  <c:y val="0.01045581656238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177692475940507"/>
                  <c:y val="0.01482626591625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00349504138666454"/>
                  <c:y val="0.01236552420101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163109142607174"/>
                  <c:y val="0.01144147940201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0254702537182852"/>
                  <c:y val="0.006226103603664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00802176290463692"/>
                  <c:y val="0.007716114198693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'[Chart in Microsoft PowerPoint]Sheet1'!$A$2:$A$10</c:f>
              <c:strCache>
                <c:ptCount val="9"/>
                <c:pt idx="0">
                  <c:v>PCF (23%)</c:v>
                </c:pt>
                <c:pt idx="1">
                  <c:v>SLT (7%)</c:v>
                </c:pt>
                <c:pt idx="2">
                  <c:v>Doodle Den (10%)</c:v>
                </c:pt>
                <c:pt idx="3">
                  <c:v>Doodle Den Plus (3%)</c:v>
                </c:pt>
                <c:pt idx="4">
                  <c:v>Restorative Practice (6%)</c:v>
                </c:pt>
                <c:pt idx="5">
                  <c:v>Workshops (1%)</c:v>
                </c:pt>
                <c:pt idx="6">
                  <c:v>0-3 Year Olds (7%)</c:v>
                </c:pt>
                <c:pt idx="7">
                  <c:v>CDI Salaries (30%)</c:v>
                </c:pt>
                <c:pt idx="8">
                  <c:v>CDI Overheads (13%)</c:v>
                </c:pt>
              </c:strCache>
            </c:strRef>
          </c:cat>
          <c:val>
            <c:numRef>
              <c:f>'[Chart in Microsoft PowerPoint]Sheet1'!$B$2:$B$10</c:f>
              <c:numCache>
                <c:formatCode>#,##0</c:formatCode>
                <c:ptCount val="9"/>
                <c:pt idx="0">
                  <c:v>936123.0</c:v>
                </c:pt>
                <c:pt idx="1">
                  <c:v>284213.0</c:v>
                </c:pt>
                <c:pt idx="2">
                  <c:v>415716.0</c:v>
                </c:pt>
                <c:pt idx="3">
                  <c:v>143350.0</c:v>
                </c:pt>
                <c:pt idx="4">
                  <c:v>236000.0</c:v>
                </c:pt>
                <c:pt idx="5">
                  <c:v>28666.0</c:v>
                </c:pt>
                <c:pt idx="6">
                  <c:v>270000.0</c:v>
                </c:pt>
                <c:pt idx="7">
                  <c:v>1.246211E6</c:v>
                </c:pt>
                <c:pt idx="8">
                  <c:v>535565.0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6991160526323"/>
          <c:y val="0.1518641061487"/>
          <c:w val="0.263964260381325"/>
          <c:h val="0.7640269908281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A67BD-46E6-4452-902D-74C936DC93A0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54AA6-B4AB-4F69-AA80-B2D691045FE6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497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385867-51E9-4A7A-9CF4-6DB59EEA00BE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Figures taken</a:t>
            </a:r>
            <a:r>
              <a:rPr lang="en-IE" baseline="0" dirty="0" smtClean="0"/>
              <a:t> from the service utilisation doc in the CDI in Numbers folder for DD and MT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54AA6-B4AB-4F69-AA80-B2D691045FE6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565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EB87C0-6A03-48F5-9EB7-D3289F24228D}" type="datetimeFigureOut">
              <a:rPr lang="en-US" smtClean="0"/>
              <a:pPr/>
              <a:t>20/09/2013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C25F44-8F96-401E-9917-23C30BDADE86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500306"/>
            <a:ext cx="7772400" cy="75564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E" sz="3600" dirty="0" smtClean="0">
                <a:solidFill>
                  <a:srgbClr val="002060"/>
                </a:solidFill>
                <a:effectLst/>
              </a:rPr>
              <a:t>Childhood Development Initiative</a:t>
            </a:r>
            <a:endParaRPr lang="en-US" sz="3600" dirty="0">
              <a:solidFill>
                <a:srgbClr val="002060"/>
              </a:solidFill>
              <a:effectLst/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>
          <a:xfrm>
            <a:off x="500063" y="3357563"/>
            <a:ext cx="7900987" cy="1752600"/>
          </a:xfrm>
        </p:spPr>
        <p:txBody>
          <a:bodyPr/>
          <a:lstStyle/>
          <a:p>
            <a:pPr marR="0" algn="ctr" eaLnBrk="1" hangingPunct="1"/>
            <a:r>
              <a:rPr 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“The Next Chapter”</a:t>
            </a:r>
          </a:p>
          <a:p>
            <a:pPr marR="0" algn="ctr" eaLnBrk="1" hangingPunct="1"/>
            <a:r>
              <a:rPr 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Briefing Session</a:t>
            </a:r>
          </a:p>
          <a:p>
            <a:pPr marR="0" algn="ctr" eaLnBrk="1" hangingPunct="1"/>
            <a:r>
              <a:rPr 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Friday, 20</a:t>
            </a:r>
            <a:r>
              <a:rPr lang="en-US" baseline="30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th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September 2013.</a:t>
            </a:r>
          </a:p>
        </p:txBody>
      </p:sp>
      <p:pic>
        <p:nvPicPr>
          <p:cNvPr id="12292" name="Picture 6" descr="CDI Complete Logo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63" y="214313"/>
            <a:ext cx="6211887" cy="226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16550"/>
            <a:ext cx="3071813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84838" y="5500688"/>
            <a:ext cx="345916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27373"/>
            <a:ext cx="8712968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Prompted by a recognition that this is a central phase of development;</a:t>
            </a:r>
          </a:p>
          <a:p>
            <a:r>
              <a:rPr lang="en-IE" dirty="0" smtClean="0"/>
              <a:t>Consultation process to involve:</a:t>
            </a:r>
          </a:p>
          <a:p>
            <a:pPr lvl="1"/>
            <a:r>
              <a:rPr lang="en-IE" sz="2700" dirty="0" smtClean="0"/>
              <a:t>Local agencies and parents – early October 2013;</a:t>
            </a:r>
          </a:p>
          <a:p>
            <a:pPr lvl="1"/>
            <a:r>
              <a:rPr lang="en-IE" sz="2700" dirty="0" smtClean="0"/>
              <a:t>Policy/’expert’ groups – late October 2013;</a:t>
            </a:r>
          </a:p>
          <a:p>
            <a:pPr lvl="1"/>
            <a:r>
              <a:rPr lang="en-IE" sz="2700" dirty="0" smtClean="0"/>
              <a:t>Strategy/plan written up – November/December 2013</a:t>
            </a:r>
            <a:r>
              <a:rPr lang="en-IE" sz="2700" dirty="0"/>
              <a:t>.</a:t>
            </a:r>
            <a:endParaRPr lang="en-IE" sz="2700" dirty="0" smtClean="0"/>
          </a:p>
          <a:p>
            <a:r>
              <a:rPr lang="en-IE" dirty="0" smtClean="0"/>
              <a:t>Proven model to be identified and implemented.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IE" sz="4000" dirty="0" smtClean="0">
                <a:solidFill>
                  <a:srgbClr val="002060"/>
                </a:solidFill>
                <a:effectLst/>
              </a:rPr>
              <a:t>Unmet Needs of 0-3 Year Olds:</a:t>
            </a:r>
            <a:endParaRPr lang="en-IE" sz="40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71714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525963"/>
          </a:xfrm>
        </p:spPr>
        <p:txBody>
          <a:bodyPr>
            <a:normAutofit/>
          </a:bodyPr>
          <a:lstStyle/>
          <a:p>
            <a:pPr algn="just"/>
            <a:r>
              <a:rPr lang="en-IE" dirty="0" smtClean="0"/>
              <a:t>Identified locally in order to sustain benefits for children;</a:t>
            </a:r>
          </a:p>
          <a:p>
            <a:pPr algn="just"/>
            <a:r>
              <a:rPr lang="en-IE" dirty="0" smtClean="0"/>
              <a:t>Consultation process to draw on the longitudinal study;</a:t>
            </a:r>
            <a:endParaRPr lang="en-IE" dirty="0"/>
          </a:p>
          <a:p>
            <a:pPr algn="just"/>
            <a:r>
              <a:rPr lang="en-IE" dirty="0"/>
              <a:t>Consultation process to involve:</a:t>
            </a:r>
          </a:p>
          <a:p>
            <a:pPr lvl="1" algn="just"/>
            <a:r>
              <a:rPr lang="en-IE" sz="2700" dirty="0"/>
              <a:t>Local agencies and parents – </a:t>
            </a:r>
            <a:r>
              <a:rPr lang="en-IE" sz="2700" dirty="0" smtClean="0"/>
              <a:t>late </a:t>
            </a:r>
            <a:r>
              <a:rPr lang="en-IE" sz="2700" dirty="0"/>
              <a:t>October 2013;</a:t>
            </a:r>
          </a:p>
          <a:p>
            <a:pPr lvl="1" algn="just"/>
            <a:r>
              <a:rPr lang="en-IE" sz="2700" dirty="0"/>
              <a:t>Policy/’expert’ groups – </a:t>
            </a:r>
            <a:r>
              <a:rPr lang="en-IE" sz="2700" dirty="0" smtClean="0"/>
              <a:t>early November 2013</a:t>
            </a:r>
            <a:r>
              <a:rPr lang="en-IE" sz="2700" dirty="0"/>
              <a:t>;</a:t>
            </a:r>
          </a:p>
          <a:p>
            <a:pPr lvl="1" algn="just"/>
            <a:r>
              <a:rPr lang="en-IE" sz="2700" dirty="0"/>
              <a:t>Strategy/plan written up – </a:t>
            </a:r>
            <a:r>
              <a:rPr lang="en-IE" sz="2700" dirty="0" smtClean="0"/>
              <a:t>December/January </a:t>
            </a:r>
            <a:r>
              <a:rPr lang="en-IE" sz="2700" dirty="0"/>
              <a:t>2013.</a:t>
            </a:r>
          </a:p>
          <a:p>
            <a:pPr algn="just"/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IE" dirty="0" smtClean="0">
                <a:solidFill>
                  <a:srgbClr val="002060"/>
                </a:solidFill>
                <a:effectLst/>
              </a:rPr>
              <a:t>Doodle Den Plus:</a:t>
            </a:r>
            <a:endParaRPr lang="en-IE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3262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525963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IE" dirty="0" smtClean="0"/>
              <a:t>Doodle Den 2013/2014:</a:t>
            </a:r>
          </a:p>
          <a:p>
            <a:pPr lvl="1"/>
            <a:r>
              <a:rPr lang="en-IE" sz="2700" dirty="0" smtClean="0"/>
              <a:t>Children: 240;	</a:t>
            </a:r>
          </a:p>
          <a:p>
            <a:pPr lvl="1"/>
            <a:r>
              <a:rPr lang="en-IE" sz="2700" dirty="0" smtClean="0"/>
              <a:t>Parents: 240;	</a:t>
            </a:r>
          </a:p>
          <a:p>
            <a:pPr lvl="1"/>
            <a:r>
              <a:rPr lang="en-IE" sz="2700" dirty="0" smtClean="0"/>
              <a:t>Staff Supported: 32.</a:t>
            </a:r>
          </a:p>
          <a:p>
            <a:endParaRPr lang="en-IE" sz="2100" dirty="0" smtClean="0"/>
          </a:p>
          <a:p>
            <a:r>
              <a:rPr lang="en-IE" dirty="0" smtClean="0"/>
              <a:t>Parent </a:t>
            </a:r>
            <a:r>
              <a:rPr lang="en-IE" dirty="0"/>
              <a:t>Support in Early </a:t>
            </a:r>
            <a:r>
              <a:rPr lang="en-IE" dirty="0" smtClean="0"/>
              <a:t>Years:</a:t>
            </a:r>
          </a:p>
          <a:p>
            <a:pPr lvl="1"/>
            <a:r>
              <a:rPr lang="en-IE" sz="2700" dirty="0"/>
              <a:t>Will work with up to 500 families, with approx. 100 engaging in Parents Plus Courses</a:t>
            </a:r>
            <a:r>
              <a:rPr lang="en-IE" sz="2700" dirty="0" smtClean="0"/>
              <a:t>.</a:t>
            </a:r>
          </a:p>
          <a:p>
            <a:endParaRPr lang="en-IE" sz="2100" dirty="0" smtClean="0"/>
          </a:p>
          <a:p>
            <a:r>
              <a:rPr lang="en-IE" dirty="0" smtClean="0"/>
              <a:t>Early Intervention SLT – approx. 150 children.</a:t>
            </a:r>
          </a:p>
          <a:p>
            <a:endParaRPr lang="en-IE" sz="2100" dirty="0" smtClean="0"/>
          </a:p>
          <a:p>
            <a:r>
              <a:rPr lang="en-IE" dirty="0" smtClean="0"/>
              <a:t>RP 2013/2014:</a:t>
            </a:r>
          </a:p>
          <a:p>
            <a:pPr lvl="1"/>
            <a:r>
              <a:rPr lang="en-IE" sz="2700" dirty="0" smtClean="0"/>
              <a:t>Young People:  100;</a:t>
            </a:r>
          </a:p>
          <a:p>
            <a:pPr lvl="1"/>
            <a:r>
              <a:rPr lang="en-IE" sz="2700" dirty="0" smtClean="0"/>
              <a:t>Parents:  145;</a:t>
            </a:r>
          </a:p>
          <a:p>
            <a:pPr lvl="1"/>
            <a:r>
              <a:rPr lang="en-IE" sz="2700" dirty="0" smtClean="0"/>
              <a:t>Staff working with children/young people:  525.</a:t>
            </a:r>
          </a:p>
          <a:p>
            <a:endParaRPr lang="en-IE" dirty="0">
              <a:solidFill>
                <a:srgbClr val="FF0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IE" dirty="0" smtClean="0">
                <a:solidFill>
                  <a:srgbClr val="002060"/>
                </a:solidFill>
                <a:effectLst/>
              </a:rPr>
              <a:t>Anticipated Levels of Participation:</a:t>
            </a:r>
            <a:endParaRPr lang="en-IE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5592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IE" dirty="0" smtClean="0">
                <a:solidFill>
                  <a:srgbClr val="002060"/>
                </a:solidFill>
                <a:effectLst/>
              </a:rPr>
              <a:t>Budget:</a:t>
            </a:r>
            <a:endParaRPr lang="en-IE" dirty="0">
              <a:solidFill>
                <a:srgbClr val="002060"/>
              </a:solidFill>
              <a:effectLst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784604336"/>
              </p:ext>
            </p:extLst>
          </p:nvPr>
        </p:nvGraphicFramePr>
        <p:xfrm>
          <a:off x="251520" y="529208"/>
          <a:ext cx="864096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993903"/>
              </p:ext>
            </p:extLst>
          </p:nvPr>
        </p:nvGraphicFramePr>
        <p:xfrm>
          <a:off x="0" y="620688"/>
          <a:ext cx="914400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70866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927373"/>
            <a:ext cx="8856984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Role of CES and </a:t>
            </a:r>
            <a:r>
              <a:rPr lang="en-IE" dirty="0" err="1" smtClean="0"/>
              <a:t>Pobal</a:t>
            </a:r>
            <a:r>
              <a:rPr lang="en-IE" dirty="0" smtClean="0"/>
              <a:t> in monitoring/evaluation processes;</a:t>
            </a:r>
          </a:p>
          <a:p>
            <a:pPr marL="109728" indent="0">
              <a:buNone/>
            </a:pPr>
            <a:endParaRPr lang="en-IE" dirty="0" smtClean="0"/>
          </a:p>
          <a:p>
            <a:r>
              <a:rPr lang="en-IE" dirty="0" smtClean="0"/>
              <a:t>New ABR locations and CDI’s role in mentoring them;</a:t>
            </a:r>
          </a:p>
          <a:p>
            <a:pPr marL="109728" indent="0">
              <a:buNone/>
            </a:pPr>
            <a:endParaRPr lang="en-IE" dirty="0" smtClean="0"/>
          </a:p>
          <a:p>
            <a:r>
              <a:rPr lang="en-IE" dirty="0" smtClean="0"/>
              <a:t>Replication of CDI models beyond existing locations.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IE" sz="4000" dirty="0" smtClean="0">
                <a:solidFill>
                  <a:srgbClr val="002060"/>
                </a:solidFill>
                <a:effectLst/>
              </a:rPr>
              <a:t>Remaining Clarifications:</a:t>
            </a:r>
            <a:endParaRPr lang="en-IE" sz="40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2920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DI Complete Logo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5589240"/>
            <a:ext cx="2745872" cy="999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n-IE" sz="4000" dirty="0" smtClean="0">
                <a:solidFill>
                  <a:srgbClr val="002060"/>
                </a:solidFill>
                <a:effectLst/>
              </a:rPr>
              <a:t>Overview:</a:t>
            </a:r>
            <a:endParaRPr lang="en-IE" sz="4000" dirty="0">
              <a:solidFill>
                <a:srgbClr val="002060"/>
              </a:solidFill>
              <a:effectLst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CDI to Date;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CDI in Numbers;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Underpinning Principles of the ABR’s;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Inclusion in Area-Based Response to Child Poverty Initiative (ABR);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Identification of Core Activities;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Core Activities 2013-2016;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Budget;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Remaining Clarifications.</a:t>
            </a:r>
          </a:p>
          <a:p>
            <a:pPr marL="109728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888136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DI Complete Logo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5589240"/>
            <a:ext cx="2745872" cy="999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n-IE" sz="4000" dirty="0" smtClean="0">
                <a:solidFill>
                  <a:srgbClr val="002060"/>
                </a:solidFill>
                <a:effectLst/>
              </a:rPr>
              <a:t>CDI to Date:</a:t>
            </a:r>
            <a:endParaRPr lang="en-IE" sz="4000" dirty="0">
              <a:solidFill>
                <a:srgbClr val="002060"/>
              </a:solidFill>
              <a:effectLst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Total spend to date: €15,889,428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Range of services designed, delivered and evaluated;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Seven evaluation reports and eight policy papers published;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Further reports being completed;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IE" sz="2400" dirty="0" smtClean="0">
                <a:cs typeface="Arial" pitchFamily="34" charset="0"/>
              </a:rPr>
              <a:t>Doodle Den Longitudinal Study and SLT follow-up underway.</a:t>
            </a:r>
          </a:p>
          <a:p>
            <a:pPr marL="109728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579930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195 early years places for pre school children, (26 places subsequently closed); </a:t>
            </a:r>
          </a:p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555 children participated in Doodle Den literacy programme; </a:t>
            </a:r>
          </a:p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420 children participated in Mate Tricks pro-social behaviour programme;</a:t>
            </a:r>
          </a:p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1,100 children have been involved in the healthy schools initiative; </a:t>
            </a:r>
          </a:p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480 children receiving S7L intervention;</a:t>
            </a:r>
          </a:p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Over 250 parents have taken part in formal parent education;</a:t>
            </a:r>
          </a:p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54 full and part time posts created. </a:t>
            </a:r>
            <a:endParaRPr lang="en-US" sz="2400" dirty="0" smtClean="0">
              <a:latin typeface="+mj-lt"/>
              <a:cs typeface="Arial" pitchFamily="34" charset="0"/>
            </a:endParaRP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IE" sz="4000" dirty="0" smtClean="0">
                <a:solidFill>
                  <a:srgbClr val="002060"/>
                </a:solidFill>
                <a:effectLst/>
              </a:rPr>
              <a:t>CDI in Numbers:</a:t>
            </a:r>
            <a:br>
              <a:rPr lang="en-IE" sz="4000" dirty="0" smtClean="0">
                <a:solidFill>
                  <a:srgbClr val="002060"/>
                </a:solidFill>
                <a:effectLst/>
              </a:rPr>
            </a:br>
            <a:r>
              <a:rPr lang="en-IE" sz="2000" dirty="0" smtClean="0">
                <a:solidFill>
                  <a:srgbClr val="002060"/>
                </a:solidFill>
                <a:effectLst/>
              </a:rPr>
              <a:t>(To Summer 2013)</a:t>
            </a:r>
            <a:r>
              <a:rPr lang="en-IE" sz="4000" dirty="0" smtClean="0">
                <a:solidFill>
                  <a:srgbClr val="002060"/>
                </a:solidFill>
                <a:effectLst/>
              </a:rPr>
              <a:t> </a:t>
            </a:r>
            <a:endParaRPr lang="en-IE" sz="40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491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CSI worked with over 700 households;</a:t>
            </a:r>
          </a:p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RP training provided to 971 people, 722 of whom are living and/or working in </a:t>
            </a:r>
            <a:r>
              <a:rPr lang="en-GB" sz="2400" dirty="0" err="1" smtClean="0">
                <a:latin typeface="+mj-lt"/>
                <a:cs typeface="Arial" pitchFamily="34" charset="0"/>
              </a:rPr>
              <a:t>Tallaght</a:t>
            </a:r>
            <a:r>
              <a:rPr lang="en-GB" sz="2400" dirty="0" smtClean="0">
                <a:latin typeface="+mj-lt"/>
                <a:cs typeface="Arial" pitchFamily="34" charset="0"/>
              </a:rPr>
              <a:t> West, including </a:t>
            </a:r>
            <a:r>
              <a:rPr lang="en-GB" sz="2400" smtClean="0">
                <a:latin typeface="+mj-lt"/>
                <a:cs typeface="Arial" pitchFamily="34" charset="0"/>
              </a:rPr>
              <a:t>109 young people</a:t>
            </a:r>
            <a:r>
              <a:rPr lang="en-GB" sz="2400" dirty="0" smtClean="0">
                <a:latin typeface="+mj-lt"/>
                <a:cs typeface="Arial" pitchFamily="34" charset="0"/>
              </a:rPr>
              <a:t>;</a:t>
            </a:r>
          </a:p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44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en-GB" sz="2400" dirty="0" smtClean="0">
                <a:latin typeface="+mj-lt"/>
                <a:cs typeface="Arial" pitchFamily="34" charset="0"/>
              </a:rPr>
              <a:t>lunchtime seminars were held with on average 40 participants at each event;</a:t>
            </a:r>
          </a:p>
          <a:p>
            <a:pPr algn="just"/>
            <a:r>
              <a:rPr lang="en-GB" sz="2400" dirty="0" smtClean="0">
                <a:latin typeface="+mj-lt"/>
                <a:cs typeface="Arial" pitchFamily="34" charset="0"/>
              </a:rPr>
              <a:t>15 participants supported on the NUI </a:t>
            </a:r>
            <a:r>
              <a:rPr lang="en-GB" sz="2400" dirty="0" err="1" smtClean="0">
                <a:latin typeface="+mj-lt"/>
                <a:cs typeface="Arial" pitchFamily="34" charset="0"/>
              </a:rPr>
              <a:t>Maynooth</a:t>
            </a:r>
            <a:r>
              <a:rPr lang="en-GB" sz="2400" dirty="0" smtClean="0">
                <a:latin typeface="+mj-lt"/>
                <a:cs typeface="Arial" pitchFamily="34" charset="0"/>
              </a:rPr>
              <a:t> Masters in Education Programme. </a:t>
            </a:r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IE" dirty="0" smtClean="0">
                <a:solidFill>
                  <a:srgbClr val="002060"/>
                </a:solidFill>
                <a:effectLst/>
              </a:rPr>
              <a:t>CDI in Numbers: </a:t>
            </a:r>
            <a:r>
              <a:rPr lang="en-IE" sz="2100" dirty="0" smtClean="0">
                <a:solidFill>
                  <a:srgbClr val="002060"/>
                </a:solidFill>
                <a:effectLst/>
              </a:rPr>
              <a:t>(cont’d)</a:t>
            </a:r>
            <a:endParaRPr lang="en-IE" sz="21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19621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E" dirty="0" smtClean="0"/>
              <a:t>Continuation and replication of proven or promising models;</a:t>
            </a:r>
          </a:p>
          <a:p>
            <a:pPr algn="just"/>
            <a:r>
              <a:rPr lang="en-IE" dirty="0" smtClean="0"/>
              <a:t>No further local evaluation - monitoring to be undertaken centrally by </a:t>
            </a:r>
            <a:r>
              <a:rPr lang="en-IE" dirty="0" err="1" smtClean="0"/>
              <a:t>Pobal</a:t>
            </a:r>
            <a:r>
              <a:rPr lang="en-IE" dirty="0" smtClean="0"/>
              <a:t> and CES;</a:t>
            </a:r>
          </a:p>
          <a:p>
            <a:pPr algn="just"/>
            <a:r>
              <a:rPr lang="en-IE" dirty="0" smtClean="0"/>
              <a:t>Focus on sustainability of programmes, and their integration into existing structures and mainstream services;</a:t>
            </a:r>
          </a:p>
          <a:p>
            <a:pPr algn="just"/>
            <a:r>
              <a:rPr lang="en-IE" dirty="0" smtClean="0"/>
              <a:t>Collaboration with Young </a:t>
            </a:r>
            <a:r>
              <a:rPr lang="en-IE" dirty="0" err="1" smtClean="0"/>
              <a:t>Ballymun</a:t>
            </a:r>
            <a:r>
              <a:rPr lang="en-IE" dirty="0" smtClean="0"/>
              <a:t> and PFL.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IE" sz="3600" dirty="0" smtClean="0">
                <a:solidFill>
                  <a:srgbClr val="002060"/>
                </a:solidFill>
                <a:effectLst/>
              </a:rPr>
              <a:t>Underpinning Principles of the ABR:</a:t>
            </a:r>
            <a:endParaRPr lang="en-IE" sz="36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8689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6733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E" dirty="0" smtClean="0"/>
              <a:t>Correspondence from DCYA in December 2012;</a:t>
            </a:r>
          </a:p>
          <a:p>
            <a:pPr algn="just"/>
            <a:r>
              <a:rPr lang="en-IE" dirty="0" smtClean="0"/>
              <a:t>Submission and dialogue process between CDI, DCYA and AP March – June 2013, including meetings between Board and Funders and several revisions;</a:t>
            </a:r>
          </a:p>
          <a:p>
            <a:pPr algn="just"/>
            <a:r>
              <a:rPr lang="en-IE" dirty="0" smtClean="0"/>
              <a:t>Meeting of Implementation Support Group to consider proposal;</a:t>
            </a:r>
          </a:p>
          <a:p>
            <a:pPr algn="just"/>
            <a:r>
              <a:rPr lang="en-IE" dirty="0" smtClean="0"/>
              <a:t>Meetings with local SCP’s;</a:t>
            </a:r>
          </a:p>
          <a:p>
            <a:pPr algn="just"/>
            <a:r>
              <a:rPr lang="en-IE" dirty="0" smtClean="0"/>
              <a:t>Discussion at Children’s Services Committee;</a:t>
            </a:r>
          </a:p>
          <a:p>
            <a:pPr algn="just"/>
            <a:r>
              <a:rPr lang="en-IE" dirty="0" smtClean="0"/>
              <a:t>Review and approval of proposal by ABR National Project Team.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IE" sz="3000" dirty="0" smtClean="0">
                <a:solidFill>
                  <a:srgbClr val="002060"/>
                </a:solidFill>
                <a:effectLst/>
              </a:rPr>
              <a:t>Inclusion in the </a:t>
            </a:r>
            <a:br>
              <a:rPr lang="en-IE" sz="3000" dirty="0" smtClean="0">
                <a:solidFill>
                  <a:srgbClr val="002060"/>
                </a:solidFill>
                <a:effectLst/>
              </a:rPr>
            </a:br>
            <a:r>
              <a:rPr lang="en-IE" sz="3000" dirty="0" smtClean="0">
                <a:solidFill>
                  <a:srgbClr val="002060"/>
                </a:solidFill>
                <a:effectLst/>
              </a:rPr>
              <a:t>Area-Based Response to Child Poverty:</a:t>
            </a:r>
            <a:endParaRPr lang="en-IE" sz="30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2197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E" dirty="0" smtClean="0"/>
              <a:t>Primarily based on recommendations from independent evaluations;</a:t>
            </a:r>
          </a:p>
          <a:p>
            <a:pPr marL="109728" indent="0" algn="just">
              <a:buNone/>
            </a:pPr>
            <a:endParaRPr lang="en-IE" dirty="0" smtClean="0"/>
          </a:p>
          <a:p>
            <a:pPr algn="just"/>
            <a:r>
              <a:rPr lang="en-IE" dirty="0" smtClean="0"/>
              <a:t>Negotiations with DCYA and AP;</a:t>
            </a:r>
          </a:p>
          <a:p>
            <a:pPr algn="just"/>
            <a:endParaRPr lang="en-IE" dirty="0" smtClean="0"/>
          </a:p>
          <a:p>
            <a:pPr algn="just"/>
            <a:r>
              <a:rPr lang="en-IE" dirty="0" smtClean="0"/>
              <a:t>Requirement to reduce submission costs by 20% (May 2013);</a:t>
            </a:r>
          </a:p>
          <a:p>
            <a:pPr algn="just"/>
            <a:endParaRPr lang="en-IE" dirty="0" smtClean="0"/>
          </a:p>
          <a:p>
            <a:pPr algn="just"/>
            <a:r>
              <a:rPr lang="en-IE" dirty="0" smtClean="0"/>
              <a:t>Reduction in CDI staffing.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IE" dirty="0" smtClean="0">
                <a:solidFill>
                  <a:srgbClr val="002060"/>
                </a:solidFill>
                <a:effectLst/>
              </a:rPr>
              <a:t>Identification of Core Activities:</a:t>
            </a:r>
            <a:endParaRPr lang="en-IE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59600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Parent support in early years;</a:t>
            </a:r>
          </a:p>
          <a:p>
            <a:pPr marL="109728" indent="0">
              <a:buNone/>
            </a:pPr>
            <a:endParaRPr lang="en-IE" dirty="0" smtClean="0"/>
          </a:p>
          <a:p>
            <a:r>
              <a:rPr lang="en-IE" dirty="0" smtClean="0"/>
              <a:t>Early intervention speech and language service;</a:t>
            </a:r>
          </a:p>
          <a:p>
            <a:endParaRPr lang="en-IE" dirty="0" smtClean="0"/>
          </a:p>
          <a:p>
            <a:r>
              <a:rPr lang="en-IE" dirty="0" smtClean="0"/>
              <a:t>Doodle Den;</a:t>
            </a:r>
          </a:p>
          <a:p>
            <a:endParaRPr lang="en-IE" dirty="0" smtClean="0"/>
          </a:p>
          <a:p>
            <a:r>
              <a:rPr lang="en-IE" dirty="0" smtClean="0"/>
              <a:t>Sharing the learning;</a:t>
            </a:r>
          </a:p>
          <a:p>
            <a:endParaRPr lang="en-IE" dirty="0" smtClean="0"/>
          </a:p>
          <a:p>
            <a:r>
              <a:rPr lang="en-IE" dirty="0" smtClean="0"/>
              <a:t>Restorative Practice Strategic Development.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IE" sz="4000" dirty="0" smtClean="0">
                <a:solidFill>
                  <a:srgbClr val="002060"/>
                </a:solidFill>
                <a:effectLst/>
              </a:rPr>
              <a:t>Core Activities 2013-2016:</a:t>
            </a:r>
            <a:endParaRPr lang="en-IE" sz="40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5882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321</TotalTime>
  <Words>658</Words>
  <Application>Microsoft Macintosh PowerPoint</Application>
  <PresentationFormat>On-screen Show (4:3)</PresentationFormat>
  <Paragraphs>113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Childhood Development Initiative</vt:lpstr>
      <vt:lpstr>Overview:</vt:lpstr>
      <vt:lpstr>CDI to Date:</vt:lpstr>
      <vt:lpstr>CDI in Numbers: (To Summer 2013) </vt:lpstr>
      <vt:lpstr>CDI in Numbers: (cont’d)</vt:lpstr>
      <vt:lpstr>Underpinning Principles of the ABR:</vt:lpstr>
      <vt:lpstr>Inclusion in the  Area-Based Response to Child Poverty:</vt:lpstr>
      <vt:lpstr>Identification of Core Activities:</vt:lpstr>
      <vt:lpstr>Core Activities 2013-2016:</vt:lpstr>
      <vt:lpstr>Unmet Needs of 0-3 Year Olds:</vt:lpstr>
      <vt:lpstr>Doodle Den Plus:</vt:lpstr>
      <vt:lpstr>Anticipated Levels of Participation:</vt:lpstr>
      <vt:lpstr>Budget:</vt:lpstr>
      <vt:lpstr>Remaining Clarifications: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Childhood Development Initiative</dc:title>
  <dc:creator>Audrey</dc:creator>
  <cp:lastModifiedBy>Ronan Cavanagh</cp:lastModifiedBy>
  <cp:revision>40</cp:revision>
  <dcterms:created xsi:type="dcterms:W3CDTF">2013-02-08T15:01:29Z</dcterms:created>
  <dcterms:modified xsi:type="dcterms:W3CDTF">2013-09-20T10:08:55Z</dcterms:modified>
</cp:coreProperties>
</file>